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25" r:id="rId2"/>
    <p:sldId id="503" r:id="rId3"/>
    <p:sldId id="505" r:id="rId4"/>
    <p:sldId id="507" r:id="rId5"/>
    <p:sldId id="508" r:id="rId6"/>
    <p:sldId id="531" r:id="rId7"/>
    <p:sldId id="513" r:id="rId8"/>
    <p:sldId id="512" r:id="rId9"/>
    <p:sldId id="534" r:id="rId10"/>
    <p:sldId id="521" r:id="rId11"/>
    <p:sldId id="515" r:id="rId12"/>
    <p:sldId id="516" r:id="rId13"/>
    <p:sldId id="517" r:id="rId14"/>
    <p:sldId id="518" r:id="rId15"/>
    <p:sldId id="519" r:id="rId16"/>
    <p:sldId id="520" r:id="rId17"/>
    <p:sldId id="501" r:id="rId18"/>
    <p:sldId id="522" r:id="rId19"/>
    <p:sldId id="537" r:id="rId20"/>
    <p:sldId id="538" r:id="rId21"/>
    <p:sldId id="539" r:id="rId22"/>
    <p:sldId id="540" r:id="rId23"/>
    <p:sldId id="541" r:id="rId24"/>
    <p:sldId id="542" r:id="rId25"/>
    <p:sldId id="543" r:id="rId26"/>
    <p:sldId id="544" r:id="rId27"/>
    <p:sldId id="545" r:id="rId28"/>
    <p:sldId id="546" r:id="rId29"/>
    <p:sldId id="547" r:id="rId30"/>
    <p:sldId id="528" r:id="rId31"/>
    <p:sldId id="53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6" autoAdjust="0"/>
    <p:restoredTop sz="86501" autoAdjust="0"/>
  </p:normalViewPr>
  <p:slideViewPr>
    <p:cSldViewPr>
      <p:cViewPr>
        <p:scale>
          <a:sx n="50" d="100"/>
          <a:sy n="50" d="100"/>
        </p:scale>
        <p:origin x="-1152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8F6BD1-91E9-4941-BC99-B520E9E766CE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7C8F6-813F-4E93-B17E-D83A33100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44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0C4E9-3929-40E4-9D24-38C86823CEB1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E1E2-0D37-425D-BA4B-A5A187636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96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smtClean="0"/>
              <a:t>Title</a:t>
            </a:r>
          </a:p>
          <a:p>
            <a:endParaRPr lang="en-US" dirty="0" smtClean="0"/>
          </a:p>
          <a:p>
            <a:r>
              <a:rPr lang="en-US" baseline="0" dirty="0" smtClean="0">
                <a:solidFill>
                  <a:schemeClr val="bg1"/>
                </a:solidFill>
              </a:rPr>
              <a:t>This unit covers Indiana State Standard 1: Cellular Chemistry. </a:t>
            </a:r>
          </a:p>
          <a:p>
            <a:r>
              <a:rPr lang="en-US" dirty="0" smtClean="0"/>
              <a:t>_____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13202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 err="1" smtClean="0"/>
              <a:t>Kahoot</a:t>
            </a:r>
            <a:endParaRPr lang="en-US" b="1" u="sng" dirty="0" smtClean="0"/>
          </a:p>
          <a:p>
            <a:r>
              <a:rPr lang="en-US" b="0" u="none" dirty="0" smtClean="0"/>
              <a:t>Skeletal System</a:t>
            </a:r>
            <a:r>
              <a:rPr lang="en-US" b="0" u="none" baseline="0" dirty="0" smtClean="0"/>
              <a:t> #1 Review :  https://play.kahoot.it/#/k/85b3a30c-9821-449e-855b-9666324a1ded</a:t>
            </a:r>
            <a:endParaRPr lang="en-US" b="0" u="none" dirty="0" smtClean="0"/>
          </a:p>
          <a:p>
            <a:r>
              <a:rPr lang="en-US" b="0" u="none" baseline="0" dirty="0" smtClean="0"/>
              <a:t>________</a:t>
            </a:r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714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we look at the microscopic structure of bone tissue, we are going to answer these questions.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Guide students through information on page 134 in textbook while reviewing </a:t>
            </a:r>
            <a:r>
              <a:rPr lang="en-US" baseline="0" smtClean="0"/>
              <a:t>the diagram.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As we look at the microscopic structure of bone tissue, we are going to answer these questions.</a:t>
            </a:r>
          </a:p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_____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3E1E2-0D37-425D-BA4B-A5A18763615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3419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897AE4-5C67-4385-8C09-ED1BC1948249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45FAB4C-39C9-4F2B-ABBE-EE70C94F27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Skeletal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38400"/>
            <a:ext cx="8077200" cy="1499616"/>
          </a:xfrm>
        </p:spPr>
        <p:txBody>
          <a:bodyPr/>
          <a:lstStyle/>
          <a:p>
            <a:r>
              <a:rPr lang="en-US" dirty="0" smtClean="0"/>
              <a:t>Indiana Standard: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07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5007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Articular Cartilage (not numbered)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coats the articulating portion of the epiphyses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protection</a:t>
            </a: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53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5007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#9 Diaphysis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shaft between the epiphyses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surrounds and protects the medullary cavity</a:t>
            </a: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225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5007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#6 Periosteum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tough vascular covering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</a:t>
            </a:r>
            <a:r>
              <a:rPr lang="en-US" sz="3200" b="1" i="1" dirty="0" smtClean="0">
                <a:solidFill>
                  <a:srgbClr val="FFC000"/>
                </a:solidFill>
              </a:rPr>
              <a:t>: encloses bone, its fibers are continuous with connecting ligaments and tendons, helps form and repair bone tissue</a:t>
            </a: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126" y="16002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624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3483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#3 Compact Bone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Location</a:t>
            </a:r>
            <a:r>
              <a:rPr lang="en-US" sz="3200" b="1" i="1" dirty="0" smtClean="0">
                <a:solidFill>
                  <a:srgbClr val="FFC000"/>
                </a:solidFill>
              </a:rPr>
              <a:t>: tightly packed tissue composing the walls of the diaphysis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provides strength</a:t>
            </a: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5617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3483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#1 Spongy Bone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made up of numerous branching plates called trabeculae, it fills the epiphyses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provides strength while reducing the bone’s weight</a:t>
            </a:r>
          </a:p>
          <a:p>
            <a:endParaRPr lang="en-US" sz="3200" b="1" i="1" dirty="0" smtClean="0">
              <a:solidFill>
                <a:srgbClr val="FFC000"/>
              </a:solidFill>
            </a:endParaRP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494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34835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#4 Medullary Cavity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hollow chamber inside the diaphysis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houses marrow, nerves and blood vessels</a:t>
            </a:r>
          </a:p>
          <a:p>
            <a:endParaRPr lang="en-US" sz="3200" b="1" i="1" dirty="0" smtClean="0">
              <a:solidFill>
                <a:srgbClr val="FFC000"/>
              </a:solidFill>
            </a:endParaRP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69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34835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Endosteum (not numbered)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lines the medullary cavity</a:t>
            </a:r>
          </a:p>
          <a:p>
            <a:endParaRPr lang="en-US" sz="3200" b="1" i="1" dirty="0" smtClean="0">
              <a:solidFill>
                <a:srgbClr val="FFC000"/>
              </a:solidFill>
            </a:endParaRP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785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8813" y="1219200"/>
            <a:ext cx="936171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 err="1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Kahoot</a:t>
            </a:r>
            <a:endParaRPr lang="en-US" sz="16600" b="1" dirty="0">
              <a:solidFill>
                <a:schemeClr val="bg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458200" cy="1673352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Let’s Review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000" dirty="0" smtClean="0">
                <a:solidFill>
                  <a:schemeClr val="tx1"/>
                </a:solidFill>
              </a:rPr>
              <a:t>Skeletal System Review</a:t>
            </a:r>
            <a:endParaRPr lang="en-US" sz="60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8813" y="5486400"/>
            <a:ext cx="844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843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00600" y="2590800"/>
            <a:ext cx="4191000" cy="355184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34022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1. Compare and contrast compact and spongy bone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2. What gives bone its strength and resistance to crushing?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3. Where do nerve cells communicate?</a:t>
            </a:r>
          </a:p>
          <a:p>
            <a:r>
              <a:rPr lang="en-US" sz="3200" b="1" dirty="0" smtClean="0"/>
              <a:t> </a:t>
            </a:r>
            <a:endParaRPr lang="en-US" sz="3200" b="1" i="1" dirty="0" smtClean="0">
              <a:solidFill>
                <a:srgbClr val="FFC000"/>
              </a:solidFill>
            </a:endParaRPr>
          </a:p>
          <a:p>
            <a:endParaRPr lang="en-US" sz="3200" b="1" i="1" dirty="0" smtClean="0">
              <a:solidFill>
                <a:srgbClr val="FFC000"/>
              </a:solidFill>
            </a:endParaRPr>
          </a:p>
          <a:p>
            <a:endParaRPr lang="en-US" sz="3200" b="1" i="1" dirty="0" smtClean="0">
              <a:solidFill>
                <a:srgbClr val="FFC000"/>
              </a:solidFill>
            </a:endParaRPr>
          </a:p>
        </p:txBody>
      </p:sp>
      <p:pic>
        <p:nvPicPr>
          <p:cNvPr id="8" name="Picture 4" descr="shi78151_07_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1"/>
            <a:ext cx="3720222" cy="31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713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3402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Both </a:t>
            </a:r>
            <a:r>
              <a:rPr lang="en-US" sz="3600" b="1" dirty="0"/>
              <a:t>Compact </a:t>
            </a:r>
            <a:endParaRPr lang="en-US" sz="3600" b="1" dirty="0" smtClean="0"/>
          </a:p>
          <a:p>
            <a:r>
              <a:rPr lang="en-US" sz="3600" b="1" dirty="0" smtClean="0"/>
              <a:t>and </a:t>
            </a:r>
            <a:r>
              <a:rPr lang="en-US" sz="3600" b="1" dirty="0"/>
              <a:t>Spongy Bone</a:t>
            </a:r>
            <a:endParaRPr lang="en-US" sz="3600" dirty="0"/>
          </a:p>
          <a:p>
            <a:r>
              <a:rPr lang="en-US" sz="3600" i="1" dirty="0"/>
              <a:t>Bone cells are called </a:t>
            </a:r>
          </a:p>
          <a:p>
            <a:r>
              <a:rPr lang="en-US" sz="3600" i="1" u="sng" dirty="0" smtClean="0"/>
              <a:t>osteocytes.</a:t>
            </a:r>
            <a:endParaRPr lang="en-US" sz="3600" i="1" u="sng" dirty="0"/>
          </a:p>
        </p:txBody>
      </p:sp>
      <p:pic>
        <p:nvPicPr>
          <p:cNvPr id="1026" name="Picture 2" descr="Image result for oste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5418" y="3124200"/>
            <a:ext cx="4567132" cy="3067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86627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humananatomybody.info/wp-content/uploads/2015/11/Compact-Of-Human-Bone-Tissue-image-kCr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05"/>
          <a:stretch/>
        </p:blipFill>
        <p:spPr bwMode="auto">
          <a:xfrm rot="10800000">
            <a:off x="307975" y="2869406"/>
            <a:ext cx="3082574" cy="3140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8" name="Picture 2" descr="http://www.healtone.com/product_images/uploaded_images/Blood-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02768"/>
            <a:ext cx="3371850" cy="2528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7.1 Introduction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Bone Consists of Living Tissues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loose, adipose, and dense connective tissue - Google Sear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3" t="34583" r="58177" b="37240"/>
          <a:stretch/>
        </p:blipFill>
        <p:spPr bwMode="auto">
          <a:xfrm>
            <a:off x="3638550" y="4682203"/>
            <a:ext cx="2286000" cy="1288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6" descr="loose, adipose, and dense connective tissue - Google Searc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73" t="67917" r="57552" b="3334"/>
          <a:stretch/>
        </p:blipFill>
        <p:spPr bwMode="auto">
          <a:xfrm>
            <a:off x="3657600" y="3193256"/>
            <a:ext cx="2247900" cy="1314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8" descr="http://www.stegen.k12.mo.us/tchrpges/sghs/ksulkowski/images/nerve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987528"/>
            <a:ext cx="1726141" cy="1294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8817" y="6068970"/>
            <a:ext cx="245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Bone Tissue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67112" y="2757873"/>
            <a:ext cx="245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Cartilage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21387" y="2667000"/>
            <a:ext cx="245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Blood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57107" y="5921639"/>
            <a:ext cx="3238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Dense Connective Tissue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9343" y="6301903"/>
            <a:ext cx="338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</a:rPr>
              <a:t>Nervous Tissue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17" name="Picture 4" descr="https://upload.wikimedia.org/wikipedia/commons/3/31/Osteocyte_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9601"/>
            <a:ext cx="1673326" cy="1088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781800" y="160338"/>
            <a:ext cx="1825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/>
              <a:t>Osteocyte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="" val="244229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340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Both </a:t>
            </a:r>
            <a:r>
              <a:rPr lang="en-US" sz="3600" b="1" dirty="0"/>
              <a:t>Compact </a:t>
            </a:r>
            <a:endParaRPr lang="en-US" sz="3600" b="1" dirty="0" smtClean="0"/>
          </a:p>
          <a:p>
            <a:r>
              <a:rPr lang="en-US" sz="3600" b="1" dirty="0" smtClean="0"/>
              <a:t>and </a:t>
            </a:r>
            <a:r>
              <a:rPr lang="en-US" sz="3600" b="1" dirty="0"/>
              <a:t>Spongy Bone</a:t>
            </a:r>
            <a:endParaRPr lang="en-US" sz="3600" dirty="0"/>
          </a:p>
          <a:p>
            <a:r>
              <a:rPr lang="en-US" sz="3600" dirty="0"/>
              <a:t>The extracellular matrix of bone is composed of collagen and inorganic salts.</a:t>
            </a:r>
            <a:endParaRPr lang="en-US" sz="3600" i="1" u="sng" dirty="0"/>
          </a:p>
        </p:txBody>
      </p:sp>
      <p:pic>
        <p:nvPicPr>
          <p:cNvPr id="1026" name="Picture 2" descr="Image result for oste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192" y="3124200"/>
            <a:ext cx="419835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733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340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Both </a:t>
            </a:r>
            <a:r>
              <a:rPr lang="en-US" sz="3600" b="1" dirty="0"/>
              <a:t>Compact </a:t>
            </a:r>
            <a:endParaRPr lang="en-US" sz="3600" b="1" dirty="0" smtClean="0"/>
          </a:p>
          <a:p>
            <a:r>
              <a:rPr lang="en-US" sz="3600" b="1" dirty="0" smtClean="0"/>
              <a:t>and </a:t>
            </a:r>
            <a:r>
              <a:rPr lang="en-US" sz="3600" b="1" dirty="0"/>
              <a:t>Spongy Bone</a:t>
            </a:r>
            <a:endParaRPr lang="en-US" sz="3600" dirty="0"/>
          </a:p>
          <a:p>
            <a:r>
              <a:rPr lang="en-US" sz="3600" u="sng" dirty="0" smtClean="0"/>
              <a:t>Collagen</a:t>
            </a:r>
            <a:r>
              <a:rPr lang="en-US" sz="3600" dirty="0" smtClean="0"/>
              <a:t> </a:t>
            </a:r>
            <a:r>
              <a:rPr lang="en-US" sz="3600" dirty="0"/>
              <a:t>gives bone its strength and resilience</a:t>
            </a:r>
            <a:r>
              <a:rPr lang="en-US" sz="3600" dirty="0" smtClean="0"/>
              <a:t>.</a:t>
            </a:r>
            <a:endParaRPr lang="en-US" sz="3600" i="1" u="sng" dirty="0"/>
          </a:p>
        </p:txBody>
      </p:sp>
      <p:pic>
        <p:nvPicPr>
          <p:cNvPr id="1026" name="Picture 2" descr="Image result for oste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192" y="3124200"/>
            <a:ext cx="419835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9402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3402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Both </a:t>
            </a:r>
            <a:r>
              <a:rPr lang="en-US" sz="3600" b="1" dirty="0"/>
              <a:t>Compact </a:t>
            </a:r>
            <a:endParaRPr lang="en-US" sz="3600" b="1" dirty="0" smtClean="0"/>
          </a:p>
          <a:p>
            <a:r>
              <a:rPr lang="en-US" sz="3600" b="1" dirty="0" smtClean="0"/>
              <a:t>and </a:t>
            </a:r>
            <a:r>
              <a:rPr lang="en-US" sz="3600" b="1" dirty="0"/>
              <a:t>Spongy Bone</a:t>
            </a:r>
            <a:endParaRPr lang="en-US" sz="3600" dirty="0"/>
          </a:p>
          <a:p>
            <a:r>
              <a:rPr lang="en-US" sz="3600" u="sng" dirty="0" smtClean="0"/>
              <a:t>Inorganic salts </a:t>
            </a:r>
            <a:r>
              <a:rPr lang="en-US" sz="3600" dirty="0" smtClean="0"/>
              <a:t>make </a:t>
            </a:r>
            <a:r>
              <a:rPr lang="en-US" sz="3600" dirty="0"/>
              <a:t>it hard and resistant to </a:t>
            </a:r>
            <a:r>
              <a:rPr lang="en-US" sz="3600" dirty="0" smtClean="0"/>
              <a:t>crushing.</a:t>
            </a:r>
            <a:endParaRPr lang="en-US" sz="3600" i="1" u="sng" dirty="0"/>
          </a:p>
        </p:txBody>
      </p:sp>
      <p:pic>
        <p:nvPicPr>
          <p:cNvPr id="1026" name="Picture 2" descr="Image result for osteocy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4192" y="3124200"/>
            <a:ext cx="4198357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41806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8736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Compact Bone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err="1" smtClean="0"/>
              <a:t>Osteocytes</a:t>
            </a:r>
            <a:r>
              <a:rPr lang="en-US" sz="3600" dirty="0" smtClean="0"/>
              <a:t> and extracellular matrix form cylinders around central canals that run longitudinally and form units called </a:t>
            </a:r>
            <a:r>
              <a:rPr lang="en-US" sz="3600" dirty="0" smtClean="0"/>
              <a:t> </a:t>
            </a:r>
            <a:r>
              <a:rPr lang="en-US" sz="3600" u="sng" dirty="0" err="1" smtClean="0"/>
              <a:t>osteon</a:t>
            </a:r>
            <a:r>
              <a:rPr lang="en-US" sz="3600" u="sng" dirty="0" smtClean="0"/>
              <a:t>.</a:t>
            </a:r>
            <a:endParaRPr lang="en-US" sz="3600" i="1" u="sng" dirty="0"/>
          </a:p>
        </p:txBody>
      </p:sp>
      <p:pic>
        <p:nvPicPr>
          <p:cNvPr id="7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7" r="-459" b="55090"/>
          <a:stretch>
            <a:fillRect/>
          </a:stretch>
        </p:blipFill>
        <p:spPr bwMode="auto">
          <a:xfrm>
            <a:off x="5410200" y="3048000"/>
            <a:ext cx="3352800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1878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Compact Bone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smtClean="0"/>
              <a:t>Many of these cemented together form compact bone. </a:t>
            </a:r>
            <a:endParaRPr lang="en-US" sz="3600" i="1" u="sng" dirty="0"/>
          </a:p>
        </p:txBody>
      </p:sp>
      <p:pic>
        <p:nvPicPr>
          <p:cNvPr id="6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7" r="-459" b="55090"/>
          <a:stretch>
            <a:fillRect/>
          </a:stretch>
        </p:blipFill>
        <p:spPr bwMode="auto">
          <a:xfrm>
            <a:off x="4495800" y="2819400"/>
            <a:ext cx="4343400" cy="3652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187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Compact Bone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smtClean="0"/>
              <a:t>Each </a:t>
            </a:r>
            <a:r>
              <a:rPr lang="en-US" sz="3600" dirty="0" smtClean="0"/>
              <a:t>central canal contains </a:t>
            </a:r>
            <a:r>
              <a:rPr lang="en-US" sz="3600" u="sng" dirty="0" smtClean="0"/>
              <a:t>blood vessels</a:t>
            </a:r>
            <a:r>
              <a:rPr lang="en-US" sz="3600" dirty="0" smtClean="0"/>
              <a:t> and </a:t>
            </a:r>
            <a:r>
              <a:rPr lang="en-US" sz="3600" u="sng" dirty="0" smtClean="0"/>
              <a:t>nerve fibers</a:t>
            </a:r>
            <a:r>
              <a:rPr lang="en-US" sz="3600" dirty="0" smtClean="0"/>
              <a:t> surrounded </a:t>
            </a:r>
            <a:r>
              <a:rPr lang="en-US" sz="3600" dirty="0" smtClean="0"/>
              <a:t>by loose connective tissue. </a:t>
            </a:r>
            <a:endParaRPr lang="en-US" sz="3600" dirty="0"/>
          </a:p>
        </p:txBody>
      </p:sp>
      <p:pic>
        <p:nvPicPr>
          <p:cNvPr id="6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17" r="-459" b="55090"/>
          <a:stretch>
            <a:fillRect/>
          </a:stretch>
        </p:blipFill>
        <p:spPr bwMode="auto">
          <a:xfrm>
            <a:off x="4724400" y="3047999"/>
            <a:ext cx="4038600" cy="3396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187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Compact Bone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u="sng" dirty="0" smtClean="0"/>
              <a:t>Perforating canals </a:t>
            </a:r>
            <a:r>
              <a:rPr lang="en-US" sz="3600" dirty="0" smtClean="0"/>
              <a:t>run </a:t>
            </a:r>
            <a:r>
              <a:rPr lang="en-US" sz="3600" dirty="0" smtClean="0"/>
              <a:t>transversely connecting the central canals. </a:t>
            </a:r>
            <a:endParaRPr lang="en-US" sz="3600" dirty="0"/>
          </a:p>
        </p:txBody>
      </p:sp>
      <p:pic>
        <p:nvPicPr>
          <p:cNvPr id="7" name="Picture 4" descr="shi78151_07_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00" r="10927" b="30940"/>
          <a:stretch>
            <a:fillRect/>
          </a:stretch>
        </p:blipFill>
        <p:spPr bwMode="auto">
          <a:xfrm>
            <a:off x="4343400" y="2667000"/>
            <a:ext cx="4191000" cy="3845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1878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Compact Bone</a:t>
            </a:r>
            <a:endParaRPr lang="en-US" sz="3600" dirty="0">
              <a:solidFill>
                <a:srgbClr val="FFC000"/>
              </a:solidFill>
            </a:endParaRPr>
          </a:p>
          <a:p>
            <a:r>
              <a:rPr lang="en-US" sz="3600" dirty="0" smtClean="0"/>
              <a:t>The </a:t>
            </a:r>
            <a:r>
              <a:rPr lang="en-US" sz="3600" dirty="0" smtClean="0"/>
              <a:t>blood in these vessels nourishes the bone.  The nerve cells communicate throughout the structure.</a:t>
            </a:r>
            <a:endParaRPr lang="en-US" sz="3600" dirty="0"/>
          </a:p>
        </p:txBody>
      </p:sp>
      <p:pic>
        <p:nvPicPr>
          <p:cNvPr id="7" name="Picture 4" descr="shi78151_07_0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00" r="10927" b="30940"/>
          <a:stretch>
            <a:fillRect/>
          </a:stretch>
        </p:blipFill>
        <p:spPr bwMode="auto">
          <a:xfrm>
            <a:off x="4953000" y="2971800"/>
            <a:ext cx="3653583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1878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Spongy Bone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err="1" smtClean="0"/>
              <a:t>Osteocytes</a:t>
            </a:r>
            <a:r>
              <a:rPr lang="en-US" sz="3600" dirty="0" smtClean="0"/>
              <a:t> and extracellular matrix do not form around central canals. </a:t>
            </a:r>
            <a:endParaRPr lang="en-US" sz="3600" dirty="0"/>
          </a:p>
        </p:txBody>
      </p:sp>
      <p:pic>
        <p:nvPicPr>
          <p:cNvPr id="6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5" t="9710" r="38873" b="26085"/>
          <a:stretch>
            <a:fillRect/>
          </a:stretch>
        </p:blipFill>
        <p:spPr bwMode="auto">
          <a:xfrm>
            <a:off x="5791200" y="2057400"/>
            <a:ext cx="2743200" cy="426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Microscopic Structure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47212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Spongy Bone</a:t>
            </a:r>
            <a:endParaRPr lang="en-US" sz="3600" dirty="0" smtClean="0">
              <a:solidFill>
                <a:srgbClr val="FFC000"/>
              </a:solidFill>
            </a:endParaRPr>
          </a:p>
          <a:p>
            <a:r>
              <a:rPr lang="en-US" sz="3600" dirty="0" smtClean="0"/>
              <a:t>Instead, they lie within </a:t>
            </a:r>
            <a:r>
              <a:rPr lang="en-US" sz="3600" u="sng" dirty="0" err="1" smtClean="0"/>
              <a:t>trabeculae</a:t>
            </a:r>
            <a:r>
              <a:rPr lang="en-US" sz="3600" dirty="0" smtClean="0"/>
              <a:t> and get nutrients from substances that diffuse into the </a:t>
            </a:r>
            <a:r>
              <a:rPr lang="en-US" sz="3600" dirty="0" err="1" smtClean="0"/>
              <a:t>canaliculi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6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35" t="9710" r="38873" b="26085"/>
          <a:stretch>
            <a:fillRect/>
          </a:stretch>
        </p:blipFill>
        <p:spPr bwMode="auto">
          <a:xfrm>
            <a:off x="5791200" y="2057400"/>
            <a:ext cx="2743200" cy="426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807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7620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7.1 Introduction</a:t>
            </a:r>
          </a:p>
          <a:p>
            <a:pPr marL="457200" indent="-457200"/>
            <a:r>
              <a:rPr lang="en-US" sz="3200" b="1" i="1" dirty="0" smtClean="0">
                <a:solidFill>
                  <a:schemeClr val="tx1"/>
                </a:solidFill>
              </a:rPr>
              <a:t>Bones, Organs of  the Skeletal System, </a:t>
            </a:r>
          </a:p>
          <a:p>
            <a:pPr marL="457200" indent="-457200"/>
            <a:r>
              <a:rPr lang="en-US" sz="3200" b="1" i="1" dirty="0" smtClean="0">
                <a:solidFill>
                  <a:schemeClr val="tx1"/>
                </a:solidFill>
              </a:rPr>
              <a:t>are Multifunctional: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Provide points of attachment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Protect and support softer tissues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House blood producing cells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Store inorganic salts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Form Passageways for blood vessels and nerves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4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4" descr="shi78151_07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070" y="312738"/>
            <a:ext cx="7361959" cy="627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40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6764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7.3, 7.4, 7.5 and 7.13</a:t>
            </a: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4" y="2895600"/>
            <a:ext cx="79978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See work packet and text book for the sections assigned above.</a:t>
            </a:r>
          </a:p>
          <a:p>
            <a:r>
              <a:rPr lang="en-US" sz="4000" b="1" dirty="0" smtClean="0"/>
              <a:t> </a:t>
            </a:r>
            <a:endParaRPr lang="en-US" sz="4000" b="1" i="1" dirty="0" smtClean="0">
              <a:solidFill>
                <a:srgbClr val="FFC000"/>
              </a:solidFill>
            </a:endParaRPr>
          </a:p>
          <a:p>
            <a:endParaRPr lang="en-US" sz="3200" b="1" i="1" dirty="0" smtClean="0">
              <a:solidFill>
                <a:srgbClr val="FFC000"/>
              </a:solidFill>
            </a:endParaRPr>
          </a:p>
          <a:p>
            <a:endParaRPr lang="en-US" sz="3200" b="1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527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Classification, According to Shape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Long Bones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Forearm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Thigh bones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nrpt.co.uk/public/images/hero/img_hero-body-skeletal-l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969" y="3178628"/>
            <a:ext cx="4029444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55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Classification, According to Shape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Short Bones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Wrists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Ankles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5" name="Picture 3" descr="https://classconnection.s3.amazonaws.com/377/flashcards/4157377/jpg/-6qan5j3y7e5xl0ovda9w-142014E4B0D274675E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908464"/>
            <a:ext cx="3197225" cy="3658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282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Classification, According to Shape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Flat Bones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Skull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Sternum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Ribs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Scapulae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010935"/>
            <a:ext cx="2928937" cy="3273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9861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Classification, According to Shape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Sesamoid Bones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Patella (knee cap)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Ball of foot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9218" name="Picture 8" descr="http://www.coussins.org/sesamoid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0047" y="3124200"/>
            <a:ext cx="2519362" cy="30699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644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Classification, According to Shape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124200"/>
            <a:ext cx="7239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Irregular Bones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Examples: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Vertebrae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i="1" dirty="0" smtClean="0">
                <a:solidFill>
                  <a:srgbClr val="FFC000"/>
                </a:solidFill>
              </a:rPr>
              <a:t>Many facial bones</a:t>
            </a:r>
            <a:endParaRPr lang="en-US" sz="3200" b="1" i="1" dirty="0">
              <a:solidFill>
                <a:srgbClr val="FFC000"/>
              </a:solidFill>
            </a:endParaRPr>
          </a:p>
        </p:txBody>
      </p:sp>
      <p:pic>
        <p:nvPicPr>
          <p:cNvPr id="8194" name="Picture 7" descr="http://www.dbriers.com/tutorials/wp-content/uploads/2012/12/irregularB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134096"/>
            <a:ext cx="2735262" cy="273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5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152" y="1066800"/>
            <a:ext cx="8810648" cy="6858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C000"/>
                </a:solidFill>
              </a:rPr>
              <a:t>7.2 Bone Structure</a:t>
            </a:r>
          </a:p>
          <a:p>
            <a:pPr marL="457200" indent="-457200"/>
            <a:r>
              <a:rPr lang="en-US" sz="3600" b="1" i="1" dirty="0" smtClean="0">
                <a:solidFill>
                  <a:schemeClr val="tx1"/>
                </a:solidFill>
              </a:rPr>
              <a:t>Parts of a Long Bone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6146" name="AutoShape 2" descr="https://encrypted-tbn3.gstatic.com/images?q=tbn:ANd9GcSDnwVdka9dW4T1ls_h3caYnsFK6PwqNjNOkBoCpMSM51zGUZQiY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AutoShape 2" descr="Image result for osteocy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375" y="2895600"/>
            <a:ext cx="55007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#8 Proximal Epiphysis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end closest to body</a:t>
            </a:r>
          </a:p>
          <a:p>
            <a:r>
              <a:rPr lang="en-US" sz="3200" b="1" u="sng" dirty="0" smtClean="0"/>
              <a:t>#10 Distal Epiphysis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Structure</a:t>
            </a:r>
            <a:r>
              <a:rPr lang="en-US" sz="3200" b="1" i="1" dirty="0" smtClean="0">
                <a:solidFill>
                  <a:srgbClr val="FFC000"/>
                </a:solidFill>
              </a:rPr>
              <a:t>: end furthest from the body</a:t>
            </a:r>
          </a:p>
          <a:p>
            <a:r>
              <a:rPr lang="en-US" sz="3200" b="1" i="1" u="sng" dirty="0" smtClean="0">
                <a:solidFill>
                  <a:srgbClr val="FFC000"/>
                </a:solidFill>
              </a:rPr>
              <a:t>Functions</a:t>
            </a:r>
            <a:r>
              <a:rPr lang="en-US" sz="3200" b="1" i="1" dirty="0" smtClean="0">
                <a:solidFill>
                  <a:srgbClr val="FFC000"/>
                </a:solidFill>
              </a:rPr>
              <a:t>: articulates (forms</a:t>
            </a:r>
          </a:p>
          <a:p>
            <a:r>
              <a:rPr lang="en-US" sz="3200" b="1" i="1" dirty="0" smtClean="0">
                <a:solidFill>
                  <a:srgbClr val="FFC000"/>
                </a:solidFill>
              </a:rPr>
              <a:t>a joint) with another bone.</a:t>
            </a:r>
          </a:p>
        </p:txBody>
      </p:sp>
      <p:pic>
        <p:nvPicPr>
          <p:cNvPr id="10242" name="Picture 2" descr="Labeling Diagra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8726" y="1447800"/>
            <a:ext cx="2877312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54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16864</TotalTime>
  <Words>795</Words>
  <Application>Microsoft Office PowerPoint</Application>
  <PresentationFormat>On-screen Show (4:3)</PresentationFormat>
  <Paragraphs>222</Paragraphs>
  <Slides>31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Module</vt:lpstr>
      <vt:lpstr> Skeletal System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Let’s Review Skeletal System Review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 of Life</dc:title>
  <dc:creator>Owner</dc:creator>
  <cp:lastModifiedBy>lhuth</cp:lastModifiedBy>
  <cp:revision>650</cp:revision>
  <dcterms:created xsi:type="dcterms:W3CDTF">2015-06-03T18:34:54Z</dcterms:created>
  <dcterms:modified xsi:type="dcterms:W3CDTF">2016-09-19T12:41:07Z</dcterms:modified>
</cp:coreProperties>
</file>