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handoutMasterIdLst>
    <p:handoutMasterId r:id="rId92"/>
  </p:handoutMasterIdLst>
  <p:sldIdLst>
    <p:sldId id="480" r:id="rId2"/>
    <p:sldId id="481" r:id="rId3"/>
    <p:sldId id="483" r:id="rId4"/>
    <p:sldId id="325" r:id="rId5"/>
    <p:sldId id="482" r:id="rId6"/>
    <p:sldId id="486" r:id="rId7"/>
    <p:sldId id="508" r:id="rId8"/>
    <p:sldId id="509" r:id="rId9"/>
    <p:sldId id="487" r:id="rId10"/>
    <p:sldId id="510" r:id="rId11"/>
    <p:sldId id="490" r:id="rId12"/>
    <p:sldId id="491" r:id="rId13"/>
    <p:sldId id="511" r:id="rId14"/>
    <p:sldId id="492" r:id="rId15"/>
    <p:sldId id="493" r:id="rId16"/>
    <p:sldId id="494" r:id="rId17"/>
    <p:sldId id="495" r:id="rId18"/>
    <p:sldId id="496" r:id="rId19"/>
    <p:sldId id="497" r:id="rId20"/>
    <p:sldId id="512" r:id="rId21"/>
    <p:sldId id="498" r:id="rId22"/>
    <p:sldId id="499" r:id="rId23"/>
    <p:sldId id="500" r:id="rId24"/>
    <p:sldId id="501" r:id="rId25"/>
    <p:sldId id="502" r:id="rId26"/>
    <p:sldId id="503" r:id="rId27"/>
    <p:sldId id="504" r:id="rId28"/>
    <p:sldId id="506" r:id="rId29"/>
    <p:sldId id="469" r:id="rId30"/>
    <p:sldId id="471" r:id="rId31"/>
    <p:sldId id="505" r:id="rId32"/>
    <p:sldId id="513" r:id="rId33"/>
    <p:sldId id="514" r:id="rId34"/>
    <p:sldId id="515" r:id="rId35"/>
    <p:sldId id="516" r:id="rId36"/>
    <p:sldId id="517" r:id="rId37"/>
    <p:sldId id="518" r:id="rId38"/>
    <p:sldId id="519" r:id="rId39"/>
    <p:sldId id="520" r:id="rId40"/>
    <p:sldId id="521" r:id="rId41"/>
    <p:sldId id="522" r:id="rId42"/>
    <p:sldId id="523" r:id="rId43"/>
    <p:sldId id="525" r:id="rId44"/>
    <p:sldId id="526" r:id="rId45"/>
    <p:sldId id="527"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4" r:id="rId63"/>
    <p:sldId id="545" r:id="rId64"/>
    <p:sldId id="351" r:id="rId65"/>
    <p:sldId id="507" r:id="rId66"/>
    <p:sldId id="472" r:id="rId67"/>
    <p:sldId id="292" r:id="rId68"/>
    <p:sldId id="479" r:id="rId69"/>
    <p:sldId id="435" r:id="rId70"/>
    <p:sldId id="436" r:id="rId71"/>
    <p:sldId id="438" r:id="rId72"/>
    <p:sldId id="439" r:id="rId73"/>
    <p:sldId id="444" r:id="rId74"/>
    <p:sldId id="440" r:id="rId75"/>
    <p:sldId id="441" r:id="rId76"/>
    <p:sldId id="437" r:id="rId77"/>
    <p:sldId id="443" r:id="rId78"/>
    <p:sldId id="445" r:id="rId79"/>
    <p:sldId id="446" r:id="rId80"/>
    <p:sldId id="447" r:id="rId81"/>
    <p:sldId id="442" r:id="rId82"/>
    <p:sldId id="473" r:id="rId83"/>
    <p:sldId id="484" r:id="rId84"/>
    <p:sldId id="485" r:id="rId85"/>
    <p:sldId id="488" r:id="rId86"/>
    <p:sldId id="489" r:id="rId87"/>
    <p:sldId id="474" r:id="rId88"/>
    <p:sldId id="449" r:id="rId89"/>
    <p:sldId id="33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588" autoAdjust="0"/>
    <p:restoredTop sz="85968" autoAdjust="0"/>
  </p:normalViewPr>
  <p:slideViewPr>
    <p:cSldViewPr>
      <p:cViewPr>
        <p:scale>
          <a:sx n="70" d="100"/>
          <a:sy n="70" d="100"/>
        </p:scale>
        <p:origin x="-672" y="11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F6BD1-91E9-4941-BC99-B520E9E766CE}" type="datetimeFigureOut">
              <a:rPr lang="en-US" smtClean="0"/>
              <a:pPr/>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7C8F6-813F-4E93-B17E-D83A331007F0}" type="slidenum">
              <a:rPr lang="en-US" smtClean="0"/>
              <a:pPr/>
              <a:t>‹#›</a:t>
            </a:fld>
            <a:endParaRPr lang="en-US"/>
          </a:p>
        </p:txBody>
      </p:sp>
    </p:spTree>
    <p:extLst>
      <p:ext uri="{BB962C8B-B14F-4D97-AF65-F5344CB8AC3E}">
        <p14:creationId xmlns="" xmlns:p14="http://schemas.microsoft.com/office/powerpoint/2010/main" val="361944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C4E9-3929-40E4-9D24-38C86823CEB1}" type="datetimeFigureOut">
              <a:rPr lang="en-US" smtClean="0"/>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3E1E2-0D37-425D-BA4B-A5A187636159}" type="slidenum">
              <a:rPr lang="en-US" smtClean="0"/>
              <a:pPr/>
              <a:t>‹#›</a:t>
            </a:fld>
            <a:endParaRPr lang="en-US"/>
          </a:p>
        </p:txBody>
      </p:sp>
    </p:spTree>
    <p:extLst>
      <p:ext uri="{BB962C8B-B14F-4D97-AF65-F5344CB8AC3E}">
        <p14:creationId xmlns="" xmlns:p14="http://schemas.microsoft.com/office/powerpoint/2010/main" val="28696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Biology</a:t>
            </a:r>
          </a:p>
          <a:p>
            <a:endParaRPr lang="en-US" baseline="0" dirty="0" smtClean="0"/>
          </a:p>
          <a:p>
            <a:r>
              <a:rPr lang="en-US" baseline="0" dirty="0" smtClean="0"/>
              <a:t>Biology is the study of life.</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a:t>
            </a:fld>
            <a:endParaRPr lang="en-US"/>
          </a:p>
        </p:txBody>
      </p:sp>
    </p:spTree>
    <p:extLst>
      <p:ext uri="{BB962C8B-B14F-4D97-AF65-F5344CB8AC3E}">
        <p14:creationId xmlns="" xmlns:p14="http://schemas.microsoft.com/office/powerpoint/2010/main" val="130280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a:t>
            </a:fld>
            <a:endParaRPr lang="en-US"/>
          </a:p>
        </p:txBody>
      </p:sp>
    </p:spTree>
    <p:extLst>
      <p:ext uri="{BB962C8B-B14F-4D97-AF65-F5344CB8AC3E}">
        <p14:creationId xmlns="" xmlns:p14="http://schemas.microsoft.com/office/powerpoint/2010/main" val="146945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 Organelles and Structures</a:t>
            </a:r>
          </a:p>
          <a:p>
            <a:endParaRPr lang="en-US" baseline="0" dirty="0" smtClean="0"/>
          </a:p>
          <a:p>
            <a:r>
              <a:rPr lang="en-US" baseline="0" dirty="0" smtClean="0"/>
              <a:t>Cells contain organelles structures that perform various functions.</a:t>
            </a:r>
          </a:p>
          <a:p>
            <a:r>
              <a:rPr lang="en-US" baseline="0" dirty="0" smtClean="0"/>
              <a:t>_____</a:t>
            </a:r>
            <a:endParaRPr lang="en-US"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11</a:t>
            </a:fld>
            <a:endParaRPr lang="en-US"/>
          </a:p>
        </p:txBody>
      </p:sp>
    </p:spTree>
    <p:extLst>
      <p:ext uri="{BB962C8B-B14F-4D97-AF65-F5344CB8AC3E}">
        <p14:creationId xmlns="" xmlns:p14="http://schemas.microsoft.com/office/powerpoint/2010/main" val="320357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Nucleus</a:t>
            </a:r>
            <a:r>
              <a:rPr lang="en-US" sz="1200" b="0" u="none" dirty="0" smtClean="0"/>
              <a:t>: Contains</a:t>
            </a:r>
            <a:r>
              <a:rPr lang="en-US" sz="1200" b="0" u="none" baseline="0" dirty="0" smtClean="0"/>
              <a:t> the cell’s DNA and is the control center of the cell. </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Nucleus</a:t>
            </a:r>
            <a:r>
              <a:rPr lang="en-US" sz="1200" b="0" u="none" dirty="0" smtClean="0"/>
              <a:t>: makes</a:t>
            </a:r>
            <a:r>
              <a:rPr lang="en-US" sz="1200" b="0" u="none" baseline="0" dirty="0" smtClean="0"/>
              <a:t> ribosomes.</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Ribosome</a:t>
            </a:r>
            <a:r>
              <a:rPr lang="en-US" sz="1200" b="0" u="none" dirty="0" smtClean="0"/>
              <a:t>: Assembles amino acids</a:t>
            </a:r>
            <a:r>
              <a:rPr lang="en-US" sz="1200" b="0" u="none" baseline="0" dirty="0" smtClean="0"/>
              <a:t> into proteins.</a:t>
            </a: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Endoplasmic Reticulum</a:t>
            </a:r>
            <a:r>
              <a:rPr lang="en-US" sz="1200" b="0" u="none" dirty="0" smtClean="0"/>
              <a:t>: </a:t>
            </a:r>
            <a:r>
              <a:rPr lang="en-US" sz="1200" kern="1200" dirty="0" smtClean="0">
                <a:solidFill>
                  <a:schemeClr val="tx1"/>
                </a:solidFill>
                <a:effectLst/>
                <a:latin typeface="+mn-lt"/>
                <a:ea typeface="+mn-ea"/>
                <a:cs typeface="+mn-cs"/>
              </a:rPr>
              <a:t>Surrounds nucleus. Sometimes studded with ribosomes, sometimes smooth. Sometimes packages proteins and sends them out of the cell. Sometimes sends them to the </a:t>
            </a:r>
            <a:r>
              <a:rPr lang="en-US" sz="1200" kern="1200" dirty="0" err="1" smtClean="0">
                <a:solidFill>
                  <a:schemeClr val="tx1"/>
                </a:solidFill>
                <a:effectLst/>
                <a:latin typeface="+mn-lt"/>
                <a:ea typeface="+mn-ea"/>
                <a:cs typeface="+mn-cs"/>
              </a:rPr>
              <a:t>golgi</a:t>
            </a:r>
            <a:r>
              <a:rPr lang="en-US" sz="1200" kern="1200" dirty="0" smtClean="0">
                <a:solidFill>
                  <a:schemeClr val="tx1"/>
                </a:solidFill>
                <a:effectLst/>
                <a:latin typeface="+mn-lt"/>
                <a:ea typeface="+mn-ea"/>
                <a:cs typeface="+mn-cs"/>
              </a:rPr>
              <a:t> complex for further packaging and transport. Makes lipids and sends them to the Golgi complex for transport.</a:t>
            </a:r>
            <a:endParaRPr lang="en-US" sz="1200" b="0" u="none" baseline="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Endoplasmic Reticulum</a:t>
            </a:r>
            <a:r>
              <a:rPr lang="en-US" sz="1200" b="0" u="none" dirty="0" smtClean="0"/>
              <a:t>: </a:t>
            </a:r>
            <a:r>
              <a:rPr lang="en-US" sz="1200" kern="1200" dirty="0" smtClean="0">
                <a:solidFill>
                  <a:schemeClr val="tx1"/>
                </a:solidFill>
                <a:effectLst/>
                <a:latin typeface="+mn-lt"/>
                <a:ea typeface="+mn-ea"/>
                <a:cs typeface="+mn-cs"/>
              </a:rPr>
              <a:t>Surrounds nucleus. Sometimes studded with ribosomes, sometimes smooth. Sometimes packages proteins and sends them out of the cell. Sometimes sends them to the </a:t>
            </a:r>
            <a:r>
              <a:rPr lang="en-US" sz="1200" kern="1200" dirty="0" err="1" smtClean="0">
                <a:solidFill>
                  <a:schemeClr val="tx1"/>
                </a:solidFill>
                <a:effectLst/>
                <a:latin typeface="+mn-lt"/>
                <a:ea typeface="+mn-ea"/>
                <a:cs typeface="+mn-cs"/>
              </a:rPr>
              <a:t>golgi</a:t>
            </a:r>
            <a:r>
              <a:rPr lang="en-US" sz="1200" kern="1200" dirty="0" smtClean="0">
                <a:solidFill>
                  <a:schemeClr val="tx1"/>
                </a:solidFill>
                <a:effectLst/>
                <a:latin typeface="+mn-lt"/>
                <a:ea typeface="+mn-ea"/>
                <a:cs typeface="+mn-cs"/>
              </a:rPr>
              <a:t> complex for further packaging and transport. Makes lipids and sends them to the Golgi complex for transport.</a:t>
            </a:r>
            <a:endParaRPr lang="en-US" sz="1200" b="0" u="none" baseline="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Golgi Complex</a:t>
            </a:r>
            <a:r>
              <a:rPr lang="en-US" sz="1200" b="0" u="none" dirty="0" smtClean="0"/>
              <a:t>: </a:t>
            </a:r>
            <a:r>
              <a:rPr lang="en-US" sz="1200" kern="1200" dirty="0" smtClean="0">
                <a:solidFill>
                  <a:schemeClr val="tx1"/>
                </a:solidFill>
                <a:effectLst/>
                <a:latin typeface="+mn-lt"/>
                <a:ea typeface="+mn-ea"/>
                <a:cs typeface="+mn-cs"/>
              </a:rPr>
              <a:t>Transports proteins and other materials out of the cell</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Mitochondrion</a:t>
            </a:r>
            <a:r>
              <a:rPr lang="en-US" sz="1200" b="0" u="none" dirty="0" smtClean="0"/>
              <a:t>: </a:t>
            </a:r>
            <a:r>
              <a:rPr lang="en-US" sz="1200" kern="1200" dirty="0" smtClean="0">
                <a:solidFill>
                  <a:schemeClr val="tx1"/>
                </a:solidFill>
                <a:effectLst/>
                <a:latin typeface="+mn-lt"/>
                <a:ea typeface="+mn-ea"/>
                <a:cs typeface="+mn-cs"/>
              </a:rPr>
              <a:t>Breaks down food molecules to make ATP</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Lysosome</a:t>
            </a:r>
            <a:r>
              <a:rPr lang="en-US" sz="1200" b="0" u="none" dirty="0" smtClean="0"/>
              <a:t>: </a:t>
            </a:r>
            <a:r>
              <a:rPr lang="en-US" sz="1200" kern="1200" dirty="0" smtClean="0">
                <a:solidFill>
                  <a:schemeClr val="tx1"/>
                </a:solidFill>
                <a:effectLst/>
                <a:latin typeface="+mn-lt"/>
                <a:ea typeface="+mn-ea"/>
                <a:cs typeface="+mn-cs"/>
              </a:rPr>
              <a:t>Digests food particles, wastes, cell parts and foreign</a:t>
            </a:r>
            <a:r>
              <a:rPr lang="en-US" sz="1200" kern="1200" baseline="0" dirty="0" smtClean="0">
                <a:solidFill>
                  <a:schemeClr val="tx1"/>
                </a:solidFill>
                <a:effectLst/>
                <a:latin typeface="+mn-lt"/>
                <a:ea typeface="+mn-ea"/>
                <a:cs typeface="+mn-cs"/>
              </a:rPr>
              <a:t> invaders</a:t>
            </a:r>
            <a:endParaRPr lang="en-US" sz="1200" kern="1200" dirty="0" smtClean="0">
              <a:solidFill>
                <a:schemeClr val="tx1"/>
              </a:solidFill>
              <a:effectLst/>
              <a:latin typeface="+mn-lt"/>
              <a:ea typeface="+mn-ea"/>
              <a:cs typeface="+mn-cs"/>
            </a:endParaRP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Characteristics of Living Things</a:t>
            </a:r>
          </a:p>
          <a:p>
            <a:endParaRPr lang="en-US" sz="1200" dirty="0" smtClean="0"/>
          </a:p>
          <a:p>
            <a:pPr marL="0" indent="0">
              <a:buFont typeface="Arial" panose="020B0604020202020204" pitchFamily="34" charset="0"/>
              <a:buNone/>
            </a:pPr>
            <a:r>
              <a:rPr lang="en-US" sz="1200" b="0" i="0" dirty="0" smtClean="0">
                <a:solidFill>
                  <a:schemeClr val="bg1"/>
                </a:solidFill>
              </a:rPr>
              <a:t>Made of Cells</a:t>
            </a:r>
          </a:p>
          <a:p>
            <a:pPr marL="0" indent="0">
              <a:buFont typeface="Arial" panose="020B0604020202020204" pitchFamily="34" charset="0"/>
              <a:buNone/>
            </a:pPr>
            <a:r>
              <a:rPr lang="en-US" sz="1200" b="0" i="0" dirty="0" smtClean="0">
                <a:solidFill>
                  <a:schemeClr val="bg1"/>
                </a:solidFill>
              </a:rPr>
              <a:t>Maintain Homeostasis</a:t>
            </a:r>
          </a:p>
          <a:p>
            <a:pPr marL="0" indent="0">
              <a:buFont typeface="Arial" panose="020B0604020202020204" pitchFamily="34" charset="0"/>
              <a:buNone/>
            </a:pPr>
            <a:r>
              <a:rPr lang="en-US" sz="1200" b="0" i="0" dirty="0" smtClean="0">
                <a:solidFill>
                  <a:schemeClr val="bg1"/>
                </a:solidFill>
              </a:rPr>
              <a:t>Respond to Stimuli</a:t>
            </a:r>
          </a:p>
          <a:p>
            <a:pPr marL="0" indent="0">
              <a:buFont typeface="Arial" panose="020B0604020202020204" pitchFamily="34" charset="0"/>
              <a:buNone/>
            </a:pPr>
            <a:r>
              <a:rPr lang="en-US" sz="1200" b="0" i="0" dirty="0" smtClean="0">
                <a:solidFill>
                  <a:schemeClr val="bg1"/>
                </a:solidFill>
              </a:rPr>
              <a:t>Obtain &amp; Use Energy - “Metabolism”</a:t>
            </a:r>
          </a:p>
          <a:p>
            <a:pPr marL="0" indent="0">
              <a:buFont typeface="Arial" panose="020B0604020202020204" pitchFamily="34" charset="0"/>
              <a:buNone/>
            </a:pPr>
            <a:r>
              <a:rPr lang="en-US" sz="1200" b="0" i="0" dirty="0" smtClean="0">
                <a:solidFill>
                  <a:schemeClr val="bg1"/>
                </a:solidFill>
              </a:rPr>
              <a:t>Reproduce</a:t>
            </a:r>
          </a:p>
          <a:p>
            <a:pPr marL="0" indent="0">
              <a:buFont typeface="Arial" panose="020B0604020202020204" pitchFamily="34" charset="0"/>
              <a:buNone/>
            </a:pPr>
            <a:r>
              <a:rPr lang="en-US" sz="1200" b="0" i="0" dirty="0" smtClean="0">
                <a:solidFill>
                  <a:schemeClr val="bg1"/>
                </a:solidFill>
              </a:rPr>
              <a:t>Grow and Develop</a:t>
            </a:r>
          </a:p>
          <a:p>
            <a:pPr marL="0" indent="0">
              <a:buFont typeface="Arial" panose="020B0604020202020204" pitchFamily="34" charset="0"/>
              <a:buNone/>
            </a:pPr>
            <a:r>
              <a:rPr lang="en-US" sz="1200" b="0" i="0" dirty="0" smtClean="0">
                <a:solidFill>
                  <a:schemeClr val="bg1"/>
                </a:solidFill>
              </a:rPr>
              <a:t>Adapt to Surroundings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Throughout the semester we will talk about all of these characteristics. In this unit we will talk about the chemical make up of cells, and the chemical reactions that happen inside of them.</a:t>
            </a:r>
          </a:p>
          <a:p>
            <a:pPr marL="0" indent="0">
              <a:buFont typeface="Arial" panose="020B0604020202020204" pitchFamily="34" charset="0"/>
              <a:buNone/>
            </a:pPr>
            <a:r>
              <a:rPr lang="en-US" sz="1200" baseline="0"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dirty="0" smtClean="0"/>
              <a:t>____</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Chloroplast</a:t>
            </a:r>
            <a:r>
              <a:rPr lang="en-US" sz="1200" b="0" u="none" dirty="0" smtClean="0"/>
              <a:t>: </a:t>
            </a:r>
            <a:r>
              <a:rPr lang="en-US" sz="1200" kern="1200" dirty="0" smtClean="0">
                <a:solidFill>
                  <a:schemeClr val="tx1"/>
                </a:solidFill>
                <a:effectLst/>
                <a:latin typeface="+mn-lt"/>
                <a:ea typeface="+mn-ea"/>
                <a:cs typeface="+mn-cs"/>
              </a:rPr>
              <a:t>Uses the energy of sunlight to make food</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Organelles</a:t>
            </a:r>
          </a:p>
          <a:p>
            <a:endParaRPr lang="en-US" sz="1200" b="1" u="sng" dirty="0" smtClean="0"/>
          </a:p>
          <a:p>
            <a:r>
              <a:rPr lang="en-US" sz="1200" b="1" u="none" dirty="0" smtClean="0"/>
              <a:t>Large Central Vacuole</a:t>
            </a:r>
            <a:r>
              <a:rPr lang="en-US" sz="1200" b="0" u="none" dirty="0" smtClean="0"/>
              <a:t>: </a:t>
            </a:r>
            <a:r>
              <a:rPr lang="en-US" sz="1200" kern="1200" dirty="0" smtClean="0">
                <a:solidFill>
                  <a:schemeClr val="tx1"/>
                </a:solidFill>
                <a:effectLst/>
                <a:latin typeface="+mn-lt"/>
                <a:ea typeface="+mn-ea"/>
                <a:cs typeface="+mn-cs"/>
              </a:rPr>
              <a:t>Stores water and other materials</a:t>
            </a:r>
          </a:p>
          <a:p>
            <a:endParaRPr lang="en-US" sz="1200" b="0" u="none" baseline="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Structures</a:t>
            </a:r>
          </a:p>
          <a:p>
            <a:endParaRPr lang="en-US" sz="1200" b="1" u="sng" dirty="0" smtClean="0"/>
          </a:p>
          <a:p>
            <a:r>
              <a:rPr lang="en-US" sz="1200" b="1" u="none" dirty="0" smtClean="0"/>
              <a:t>Cell Wall</a:t>
            </a:r>
            <a:r>
              <a:rPr lang="en-US" sz="1200" b="0" u="none" dirty="0" smtClean="0"/>
              <a:t>: </a:t>
            </a:r>
            <a:r>
              <a:rPr lang="en-US" sz="1200" kern="1200" dirty="0" smtClean="0">
                <a:solidFill>
                  <a:schemeClr val="tx1"/>
                </a:solidFill>
                <a:effectLst/>
                <a:latin typeface="+mn-lt"/>
                <a:ea typeface="+mn-ea"/>
                <a:cs typeface="+mn-cs"/>
              </a:rPr>
              <a:t>Surrounds the cell membrane in plants and provides structure</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Structures</a:t>
            </a:r>
          </a:p>
          <a:p>
            <a:endParaRPr lang="en-US" sz="1200" b="1" u="sng" dirty="0" smtClean="0"/>
          </a:p>
          <a:p>
            <a:r>
              <a:rPr lang="en-US" sz="1200" b="1" u="none" dirty="0" smtClean="0"/>
              <a:t>Cilia</a:t>
            </a:r>
            <a:r>
              <a:rPr lang="en-US" sz="1200" b="0" u="none" dirty="0" smtClean="0"/>
              <a:t>: </a:t>
            </a:r>
            <a:r>
              <a:rPr lang="en-US" sz="1200" kern="1200" dirty="0" smtClean="0">
                <a:solidFill>
                  <a:schemeClr val="tx1"/>
                </a:solidFill>
                <a:effectLst/>
                <a:latin typeface="+mn-lt"/>
                <a:ea typeface="+mn-ea"/>
                <a:cs typeface="+mn-cs"/>
              </a:rPr>
              <a:t>Moves liquid across a</a:t>
            </a:r>
            <a:r>
              <a:rPr lang="en-US" sz="1200" kern="1200" baseline="0" dirty="0" smtClean="0">
                <a:solidFill>
                  <a:schemeClr val="tx1"/>
                </a:solidFill>
                <a:effectLst/>
                <a:latin typeface="+mn-lt"/>
                <a:ea typeface="+mn-ea"/>
                <a:cs typeface="+mn-cs"/>
              </a:rPr>
              <a:t> cell like an oar on a boat allowing cell to swim</a:t>
            </a:r>
            <a:endParaRPr lang="en-US" sz="1200" kern="1200" dirty="0" smtClean="0">
              <a:solidFill>
                <a:schemeClr val="tx1"/>
              </a:solidFill>
              <a:effectLst/>
              <a:latin typeface="+mn-lt"/>
              <a:ea typeface="+mn-ea"/>
              <a:cs typeface="+mn-cs"/>
            </a:endParaRP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Structures</a:t>
            </a:r>
          </a:p>
          <a:p>
            <a:endParaRPr lang="en-US" sz="1200" b="1" u="sng" dirty="0" smtClean="0"/>
          </a:p>
          <a:p>
            <a:r>
              <a:rPr lang="en-US" sz="1200" b="1" u="none" dirty="0" smtClean="0"/>
              <a:t>Flagellum</a:t>
            </a:r>
            <a:r>
              <a:rPr lang="en-US" sz="1200" b="0" u="none" dirty="0" smtClean="0"/>
              <a:t>: </a:t>
            </a:r>
            <a:r>
              <a:rPr lang="en-US" sz="1200" kern="1200" dirty="0" smtClean="0">
                <a:solidFill>
                  <a:schemeClr val="tx1"/>
                </a:solidFill>
                <a:effectLst/>
                <a:latin typeface="+mn-lt"/>
                <a:ea typeface="+mn-ea"/>
                <a:cs typeface="+mn-cs"/>
              </a:rPr>
              <a:t>Propels cell generating movement</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Structures</a:t>
            </a:r>
          </a:p>
          <a:p>
            <a:endParaRPr lang="en-US" sz="1200" b="1" u="sng" dirty="0" smtClean="0"/>
          </a:p>
          <a:p>
            <a:r>
              <a:rPr lang="en-US" sz="1200" b="1" u="none" dirty="0" smtClean="0"/>
              <a:t>Flagellum</a:t>
            </a:r>
            <a:r>
              <a:rPr lang="en-US" sz="1200" b="0" u="none" dirty="0" smtClean="0"/>
              <a:t>: </a:t>
            </a:r>
            <a:r>
              <a:rPr lang="en-US" sz="1200" kern="1200" dirty="0" smtClean="0">
                <a:solidFill>
                  <a:schemeClr val="tx1"/>
                </a:solidFill>
                <a:effectLst/>
                <a:latin typeface="+mn-lt"/>
                <a:ea typeface="+mn-ea"/>
                <a:cs typeface="+mn-cs"/>
              </a:rPr>
              <a:t>Propels cell generating movement</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Structures</a:t>
            </a:r>
          </a:p>
          <a:p>
            <a:endParaRPr lang="en-US" sz="1200" b="1" u="sng" dirty="0" smtClean="0"/>
          </a:p>
          <a:p>
            <a:r>
              <a:rPr lang="en-US" sz="1200" b="1" u="none" dirty="0" smtClean="0"/>
              <a:t>Flagellum</a:t>
            </a:r>
            <a:r>
              <a:rPr lang="en-US" sz="1200" b="0" u="none" dirty="0" smtClean="0"/>
              <a:t>: </a:t>
            </a:r>
            <a:r>
              <a:rPr lang="en-US" sz="1200" kern="1200" dirty="0" smtClean="0">
                <a:solidFill>
                  <a:schemeClr val="tx1"/>
                </a:solidFill>
                <a:effectLst/>
                <a:latin typeface="+mn-lt"/>
                <a:ea typeface="+mn-ea"/>
                <a:cs typeface="+mn-cs"/>
              </a:rPr>
              <a:t>Propels cell generating movement</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Organelles and Structures</a:t>
            </a:r>
          </a:p>
          <a:p>
            <a:endParaRPr lang="en-US" b="0" u="none" baseline="0" dirty="0" smtClean="0"/>
          </a:p>
          <a:p>
            <a:r>
              <a:rPr lang="en-US" b="0" u="none" baseline="0" dirty="0" smtClean="0"/>
              <a:t>See work packet for “Cell City”  instructions.</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28</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 Games</a:t>
            </a:r>
          </a:p>
          <a:p>
            <a:endParaRPr lang="en-US" dirty="0" smtClean="0"/>
          </a:p>
          <a:p>
            <a:r>
              <a:rPr lang="en-US" dirty="0" smtClean="0"/>
              <a:t>Complete all three tutorials, games and the animal cell quiz. Complete</a:t>
            </a:r>
            <a:r>
              <a:rPr lang="en-US" baseline="0" dirty="0" smtClean="0"/>
              <a:t> the Google Slides project assigned in Google Classroom that accompanies this activity.</a:t>
            </a:r>
            <a:endParaRPr lang="en-US" dirty="0" smtClean="0"/>
          </a:p>
          <a:p>
            <a:endParaRPr lang="en-US" dirty="0" smtClean="0"/>
          </a:p>
          <a:p>
            <a:r>
              <a:rPr lang="en-US" dirty="0" smtClean="0"/>
              <a:t>http://www.sheppardsoftware.com/health/anatomy/cell/index.htm</a:t>
            </a:r>
          </a:p>
          <a:p>
            <a:r>
              <a:rPr lang="en-US" dirty="0" smtClean="0"/>
              <a:t>___________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29</a:t>
            </a:fld>
            <a:endParaRPr lang="en-US"/>
          </a:p>
        </p:txBody>
      </p:sp>
    </p:spTree>
    <p:extLst>
      <p:ext uri="{BB962C8B-B14F-4D97-AF65-F5344CB8AC3E}">
        <p14:creationId xmlns="" xmlns:p14="http://schemas.microsoft.com/office/powerpoint/2010/main" val="16278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Characteristics of Living Things</a:t>
            </a:r>
          </a:p>
          <a:p>
            <a:endParaRPr lang="en-US" sz="1200" dirty="0" smtClean="0"/>
          </a:p>
          <a:p>
            <a:pPr marL="0" indent="0">
              <a:buFont typeface="Arial" panose="020B0604020202020204" pitchFamily="34" charset="0"/>
              <a:buNone/>
            </a:pPr>
            <a:r>
              <a:rPr lang="en-US" sz="1200" b="0" i="0" dirty="0" smtClean="0">
                <a:solidFill>
                  <a:schemeClr val="bg1"/>
                </a:solidFill>
              </a:rPr>
              <a:t>Made of Cells</a:t>
            </a:r>
          </a:p>
          <a:p>
            <a:pPr marL="0" indent="0">
              <a:buFont typeface="Arial" panose="020B0604020202020204" pitchFamily="34" charset="0"/>
              <a:buNone/>
            </a:pPr>
            <a:r>
              <a:rPr lang="en-US" sz="1200" b="0" i="0" dirty="0" smtClean="0">
                <a:solidFill>
                  <a:schemeClr val="bg1"/>
                </a:solidFill>
              </a:rPr>
              <a:t>Maintain Homeostasis</a:t>
            </a:r>
          </a:p>
          <a:p>
            <a:pPr marL="0" indent="0">
              <a:buFont typeface="Arial" panose="020B0604020202020204" pitchFamily="34" charset="0"/>
              <a:buNone/>
            </a:pPr>
            <a:r>
              <a:rPr lang="en-US" sz="1200" b="0" i="0" dirty="0" smtClean="0">
                <a:solidFill>
                  <a:schemeClr val="bg1"/>
                </a:solidFill>
              </a:rPr>
              <a:t>Respond to Stimuli</a:t>
            </a:r>
          </a:p>
          <a:p>
            <a:pPr marL="0" indent="0">
              <a:buFont typeface="Arial" panose="020B0604020202020204" pitchFamily="34" charset="0"/>
              <a:buNone/>
            </a:pPr>
            <a:r>
              <a:rPr lang="en-US" sz="1200" b="0" i="0" dirty="0" smtClean="0">
                <a:solidFill>
                  <a:schemeClr val="bg1"/>
                </a:solidFill>
              </a:rPr>
              <a:t>Obtain &amp; Use Energy - “Metabolism”</a:t>
            </a:r>
          </a:p>
          <a:p>
            <a:pPr marL="0" indent="0">
              <a:buFont typeface="Arial" panose="020B0604020202020204" pitchFamily="34" charset="0"/>
              <a:buNone/>
            </a:pPr>
            <a:r>
              <a:rPr lang="en-US" sz="1200" b="0" i="0" dirty="0" smtClean="0">
                <a:solidFill>
                  <a:schemeClr val="bg1"/>
                </a:solidFill>
              </a:rPr>
              <a:t>Reproduce</a:t>
            </a:r>
          </a:p>
          <a:p>
            <a:pPr marL="0" indent="0">
              <a:buFont typeface="Arial" panose="020B0604020202020204" pitchFamily="34" charset="0"/>
              <a:buNone/>
            </a:pPr>
            <a:r>
              <a:rPr lang="en-US" sz="1200" b="0" i="0" dirty="0" smtClean="0">
                <a:solidFill>
                  <a:schemeClr val="bg1"/>
                </a:solidFill>
              </a:rPr>
              <a:t>Grow and Develop</a:t>
            </a:r>
          </a:p>
          <a:p>
            <a:pPr marL="0" indent="0">
              <a:buFont typeface="Arial" panose="020B0604020202020204" pitchFamily="34" charset="0"/>
              <a:buNone/>
            </a:pPr>
            <a:r>
              <a:rPr lang="en-US" sz="1200" b="0" i="0" dirty="0" smtClean="0">
                <a:solidFill>
                  <a:schemeClr val="bg1"/>
                </a:solidFill>
              </a:rPr>
              <a:t>Adapt to Surroundings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Throughout the semester we will talk about all of these characteristics. In this unit we will talk about the chemical make up of cells.</a:t>
            </a:r>
          </a:p>
          <a:p>
            <a:pPr marL="0" indent="0">
              <a:buFont typeface="Arial" panose="020B0604020202020204" pitchFamily="34" charset="0"/>
              <a:buNone/>
            </a:pPr>
            <a:r>
              <a:rPr lang="en-US" sz="1200" baseline="0"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Organelles and Structures  </a:t>
            </a:r>
          </a:p>
          <a:p>
            <a:endParaRPr lang="en-US" b="1" u="sng" dirty="0" smtClean="0"/>
          </a:p>
          <a:p>
            <a:r>
              <a:rPr lang="en-US" b="1" u="none" dirty="0" smtClean="0"/>
              <a:t>Video:  https://www.youtube.com/watch?v=URUJD5NEXC8&amp;index=2&amp;list=PLF_-tIFq2lAov3WqX5L4DuVMGvqsu0hxJ</a:t>
            </a:r>
          </a:p>
          <a:p>
            <a:r>
              <a:rPr lang="en-US" b="1" u="none" dirty="0" smtClean="0"/>
              <a:t>_____</a:t>
            </a:r>
            <a:endParaRPr lang="en-US" b="1"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30</a:t>
            </a:fld>
            <a:endParaRPr lang="en-US"/>
          </a:p>
        </p:txBody>
      </p:sp>
    </p:spTree>
    <p:extLst>
      <p:ext uri="{BB962C8B-B14F-4D97-AF65-F5344CB8AC3E}">
        <p14:creationId xmlns="" xmlns:p14="http://schemas.microsoft.com/office/powerpoint/2010/main" val="865749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err="1" smtClean="0"/>
              <a:t>Kahoot</a:t>
            </a:r>
            <a:endParaRPr lang="en-US" b="1" u="sng" baseline="0" dirty="0" smtClean="0"/>
          </a:p>
          <a:p>
            <a:endParaRPr lang="en-US" b="0" u="none" baseline="0" dirty="0" smtClean="0"/>
          </a:p>
          <a:p>
            <a:r>
              <a:rPr lang="en-US" b="0" u="none" baseline="0" dirty="0" smtClean="0"/>
              <a:t>This </a:t>
            </a:r>
            <a:r>
              <a:rPr lang="en-US" b="0" u="none" baseline="0" dirty="0" err="1" smtClean="0"/>
              <a:t>kahoot</a:t>
            </a:r>
            <a:r>
              <a:rPr lang="en-US" b="0" u="none" baseline="0" dirty="0" smtClean="0"/>
              <a:t> reviews the entire unit, so students will know the first half of the game, but the second have is new information so it will be a preview.</a:t>
            </a:r>
          </a:p>
          <a:p>
            <a:endParaRPr lang="en-US" b="0" u="none" baseline="0" dirty="0" smtClean="0"/>
          </a:p>
          <a:p>
            <a:r>
              <a:rPr lang="en-US" b="1" u="none" baseline="0" dirty="0" smtClean="0"/>
              <a:t>https://play.kahoot.it/#/k/12eb5155-200f-4aae-89f2-c88059939a80</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31</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Proteins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Metabolism is the sum of all the chemical reactions that take place in our bodies.</a:t>
            </a:r>
          </a:p>
          <a:p>
            <a:r>
              <a:rPr lang="en-US" sz="1200" kern="1200" baseline="0" dirty="0" smtClean="0">
                <a:solidFill>
                  <a:schemeClr val="tx1"/>
                </a:solidFill>
                <a:effectLst/>
                <a:latin typeface="+mn-lt"/>
                <a:ea typeface="+mn-ea"/>
                <a:cs typeface="+mn-cs"/>
              </a:rPr>
              <a:t>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32</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Chemical</a:t>
            </a:r>
            <a:r>
              <a:rPr lang="en-US" sz="1200" b="1" u="sng" baseline="0" dirty="0" smtClean="0"/>
              <a:t> Reactions</a:t>
            </a:r>
            <a:endParaRPr lang="en-US" sz="1200" b="1" u="sng" dirty="0" smtClean="0"/>
          </a:p>
          <a:p>
            <a:endParaRPr lang="en-US" sz="1200" dirty="0" smtClean="0"/>
          </a:p>
          <a:p>
            <a:r>
              <a:rPr lang="en-US" sz="1200" b="0" dirty="0" smtClean="0"/>
              <a:t>Chemical reactions are constantly going</a:t>
            </a:r>
            <a:r>
              <a:rPr lang="en-US" sz="1200" b="0" baseline="0" dirty="0" smtClean="0"/>
              <a:t> on inside of our bodies.</a:t>
            </a:r>
            <a:endParaRPr lang="en-US" sz="1200" b="0" dirty="0" smtClean="0"/>
          </a:p>
          <a:p>
            <a:endParaRPr lang="en-US" sz="1200" b="1" dirty="0" smtClean="0"/>
          </a:p>
          <a:p>
            <a:r>
              <a:rPr lang="en-US" sz="1200" dirty="0" smtClean="0"/>
              <a:t>A chemical</a:t>
            </a:r>
            <a:r>
              <a:rPr lang="en-US" sz="1200" baseline="0" dirty="0" smtClean="0"/>
              <a:t> reaction is a process that changes one set of chemicals into another. The chemicals react with each other are called “reactants”, the resulting chemicals are the “products”.</a:t>
            </a:r>
          </a:p>
          <a:p>
            <a:endParaRPr lang="en-US" sz="1200" baseline="0" dirty="0" smtClean="0"/>
          </a:p>
          <a:p>
            <a:r>
              <a:rPr lang="en-US" sz="1200" baseline="0" dirty="0" smtClean="0"/>
              <a:t>Diagram the reactants and products in your work packet.</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Chemical</a:t>
            </a:r>
            <a:r>
              <a:rPr lang="en-US" sz="1200" b="1" u="sng" kern="1200" baseline="0" dirty="0" smtClean="0">
                <a:solidFill>
                  <a:schemeClr val="tx1"/>
                </a:solidFill>
                <a:effectLst/>
                <a:latin typeface="+mn-lt"/>
                <a:ea typeface="+mn-ea"/>
                <a:cs typeface="+mn-cs"/>
              </a:rPr>
              <a:t> Reactions</a:t>
            </a:r>
            <a:endParaRPr lang="en-US" sz="1200" b="1"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energy needed to carry out reactions is called </a:t>
            </a:r>
            <a:r>
              <a:rPr lang="en-US" sz="1200" b="1" baseline="0" dirty="0" smtClean="0"/>
              <a:t>activation energy</a:t>
            </a:r>
            <a:r>
              <a:rPr lang="en-US" sz="1200" baseline="0" dirty="0" smtClean="0"/>
              <a:t>. </a:t>
            </a:r>
          </a:p>
          <a:p>
            <a:r>
              <a:rPr lang="en-US" sz="1200" kern="1200" baseline="0" dirty="0" smtClean="0">
                <a:solidFill>
                  <a:schemeClr val="tx1"/>
                </a:solidFill>
                <a:effectLst/>
                <a:latin typeface="+mn-lt"/>
                <a:ea typeface="+mn-ea"/>
                <a:cs typeface="+mn-cs"/>
              </a:rPr>
              <a:t>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34</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Chemical</a:t>
            </a:r>
            <a:r>
              <a:rPr lang="en-US" sz="1200" b="1" u="sng" kern="1200" baseline="0" dirty="0" smtClean="0">
                <a:solidFill>
                  <a:schemeClr val="tx1"/>
                </a:solidFill>
                <a:effectLst/>
                <a:latin typeface="+mn-lt"/>
                <a:ea typeface="+mn-ea"/>
                <a:cs typeface="+mn-cs"/>
              </a:rPr>
              <a:t> Reactions</a:t>
            </a:r>
            <a:endParaRPr lang="en-US" sz="1200" b="1"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Living things often need chemical reactions to happen quickly. A catalyst is a substance that speeds up the rate of chemical reactions.</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35</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Chemical Reactions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brings us to enzymes. Protein molecules that act as catalysts are called “enzymes”.</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36</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Chemical Reactions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Enzymes speed up the chemical reactions that take place in cells by reducing the amount of activation energy needed.</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37</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Enzymes also allow reactions to happen at relatively low temperatures.</a:t>
            </a:r>
          </a:p>
          <a:p>
            <a:r>
              <a:rPr lang="en-US" sz="1200" kern="1200" baseline="0" dirty="0" smtClean="0">
                <a:solidFill>
                  <a:schemeClr val="tx1"/>
                </a:solidFill>
                <a:effectLst/>
                <a:latin typeface="+mn-lt"/>
                <a:ea typeface="+mn-ea"/>
                <a:cs typeface="+mn-cs"/>
              </a:rPr>
              <a:t>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38</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Chemical reactions happen when the reactants hit each other with enough force to break apart or join together.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 enzyme, however, provides a place, called an “</a:t>
            </a:r>
            <a:r>
              <a:rPr lang="en-US" sz="1200" b="1" baseline="0" dirty="0" smtClean="0"/>
              <a:t>active site</a:t>
            </a:r>
            <a:r>
              <a:rPr lang="en-US" sz="1200" baseline="0" dirty="0" smtClean="0"/>
              <a:t>” where these reactions can occur using much less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39</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Title</a:t>
            </a:r>
          </a:p>
          <a:p>
            <a:endParaRPr lang="en-US" dirty="0" smtClean="0"/>
          </a:p>
          <a:p>
            <a:r>
              <a:rPr lang="en-US" dirty="0" smtClean="0">
                <a:solidFill>
                  <a:schemeClr val="bg1"/>
                </a:solidFill>
              </a:rPr>
              <a:t>Notes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a:t>
            </a:fld>
            <a:endParaRPr lang="en-US"/>
          </a:p>
        </p:txBody>
      </p:sp>
    </p:spTree>
    <p:extLst>
      <p:ext uri="{BB962C8B-B14F-4D97-AF65-F5344CB8AC3E}">
        <p14:creationId xmlns="" xmlns:p14="http://schemas.microsoft.com/office/powerpoint/2010/main" val="3861320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reactants in an enzyme-catalyzed reaction are called “</a:t>
            </a:r>
            <a:r>
              <a:rPr lang="en-US" sz="1200" b="1" baseline="0" dirty="0" smtClean="0"/>
              <a:t>substrates</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40</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Degradation occurs when substrates attach to the active site of an enzyme and bonds are weakened, resulting in a break in the bond.</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41</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Synthesis occurs when substrates attach to the active site of an enzyme and bonds are created, resulting in a bonded product.</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42</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Enzymes work on specific substrates. </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43</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substrate must be a perfect fit or there will be no interaction between enzyme and substrate. </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44</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Lactase breaks down lactose.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Sucrase breaks down sucrose.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Polymerase binds DNA.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Helicase separates DNA.</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45</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solidFill>
                <a:srgbClr val="FFC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FFC000"/>
                </a:solidFill>
              </a:rPr>
              <a:t>Enzymes can help maintain </a:t>
            </a:r>
            <a:r>
              <a:rPr lang="en-US" sz="1200" b="1" i="0" dirty="0" smtClean="0">
                <a:solidFill>
                  <a:srgbClr val="FFC000"/>
                </a:solidFill>
              </a:rPr>
              <a:t>homeostasis</a:t>
            </a:r>
            <a:r>
              <a:rPr lang="en-US" sz="1200" b="0" i="0" dirty="0" smtClean="0">
                <a:solidFill>
                  <a:srgbClr val="FFC000"/>
                </a:solidFill>
              </a:rPr>
              <a:t> by  breaking down and warding off foreign substances.</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46</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FFC000"/>
                </a:solidFill>
              </a:rPr>
              <a:t>Enzymes break down food in the digestion process allowing it to be used by the body resulting in growth and development.</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47</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Enzymes</a:t>
            </a:r>
          </a:p>
          <a:p>
            <a:endParaRPr lang="en-US" dirty="0" smtClean="0"/>
          </a:p>
          <a:p>
            <a:r>
              <a:rPr lang="en-US" b="1" dirty="0" smtClean="0"/>
              <a:t>Video html address: https://www.youtube.com/watch?v=XTUm-75-PL4</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48</a:t>
            </a:fld>
            <a:endParaRPr lang="en-US"/>
          </a:p>
        </p:txBody>
      </p:sp>
    </p:spTree>
    <p:extLst>
      <p:ext uri="{BB962C8B-B14F-4D97-AF65-F5344CB8AC3E}">
        <p14:creationId xmlns="" xmlns:p14="http://schemas.microsoft.com/office/powerpoint/2010/main" val="2562750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Since enzymes are proteins, they can become “denatured” under certain circumstances. Have you heard of a protein becoming denatured?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Let’s look at an egg. An egg is made up of a lot of protein. When it is raw it looks like this.</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49</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bg1"/>
                </a:solidFill>
              </a:rPr>
              <a:t>Living</a:t>
            </a:r>
            <a:r>
              <a:rPr lang="en-US" sz="1200" b="1" u="sng" baseline="0" dirty="0" smtClean="0">
                <a:solidFill>
                  <a:schemeClr val="bg1"/>
                </a:solidFill>
              </a:rPr>
              <a:t> Things are Made of Cells</a:t>
            </a:r>
            <a:endParaRPr lang="en-US" sz="1200" b="1" u="sng" dirty="0" smtClean="0">
              <a:solidFill>
                <a:schemeClr val="bg1"/>
              </a:solidFill>
            </a:endParaRPr>
          </a:p>
          <a:p>
            <a:endParaRPr lang="en-US" dirty="0" smtClean="0"/>
          </a:p>
          <a:p>
            <a:r>
              <a:rPr lang="en-US" dirty="0" smtClean="0"/>
              <a:t>Living</a:t>
            </a:r>
            <a:r>
              <a:rPr lang="en-US" baseline="0" dirty="0" smtClean="0"/>
              <a:t> things are made of cells.</a:t>
            </a:r>
          </a:p>
          <a:p>
            <a:endParaRPr lang="en-US" baseline="0" dirty="0" smtClean="0"/>
          </a:p>
          <a:p>
            <a:r>
              <a:rPr lang="en-US" baseline="0" dirty="0" smtClean="0"/>
              <a:t>Video html address: </a:t>
            </a:r>
            <a:r>
              <a:rPr lang="en-US" b="1" baseline="0" dirty="0" smtClean="0"/>
              <a:t>https://www.youtube.com/watch?v=gFuEo2ccTPA</a:t>
            </a:r>
          </a:p>
          <a:p>
            <a:r>
              <a:rPr lang="en-US" baseline="0" dirty="0" smtClean="0"/>
              <a:t>_____</a:t>
            </a:r>
            <a:endParaRPr lang="en-US"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5</a:t>
            </a:fld>
            <a:endParaRPr lang="en-US"/>
          </a:p>
        </p:txBody>
      </p:sp>
    </p:spTree>
    <p:extLst>
      <p:ext uri="{BB962C8B-B14F-4D97-AF65-F5344CB8AC3E}">
        <p14:creationId xmlns="" xmlns:p14="http://schemas.microsoft.com/office/powerpoint/2010/main" val="1264009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When heat is added, the proteins restructure themselves and become denatured, and may look like this.</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50</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Or this.</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51</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When meat is overcooked it becomes very tough, and it can not be made tender again. This is because the proteins have become denatured, they have restructured into a different shape.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kern="1200" baseline="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52</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Since enzymes are proteins, the same thing happens to them, when they are exposed to extreme temperatures or pH levels, they become denatured.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human body must maintain a constant temperature of around 98.6 degrees F or 37 degrees C. It must also maintain a pH of around 7.4. pH is a measure of how acidic or how basic something is, it stands for “potential hydrogen”.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 exception in your body is your stomach where stomach acids have a very low pH (extremely acidic) which is required in the digestion process. </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53</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Enzymes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denaturing, or change in shape, stops the enzyme’s ability to act as a catalyst in chemical reactions because the reactants, or products, no longer fit perfectly in the active site.</a:t>
            </a:r>
          </a:p>
          <a:p>
            <a:r>
              <a:rPr lang="en-US" sz="1200" kern="1200" baseline="0" dirty="0" smtClean="0">
                <a:solidFill>
                  <a:schemeClr val="tx1"/>
                </a:solidFill>
                <a:effectLst/>
                <a:latin typeface="+mn-lt"/>
                <a:ea typeface="+mn-ea"/>
                <a:cs typeface="+mn-cs"/>
              </a:rPr>
              <a:t>________</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54</a:t>
            </a:fld>
            <a:endParaRPr lang="en-US"/>
          </a:p>
        </p:txBody>
      </p:sp>
    </p:spTree>
    <p:extLst>
      <p:ext uri="{BB962C8B-B14F-4D97-AF65-F5344CB8AC3E}">
        <p14:creationId xmlns="" xmlns:p14="http://schemas.microsoft.com/office/powerpoint/2010/main" val="3392584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Organic Compounds</a:t>
            </a:r>
          </a:p>
          <a:p>
            <a:endParaRPr lang="en-US" baseline="0" dirty="0" smtClean="0"/>
          </a:p>
          <a:p>
            <a:r>
              <a:rPr lang="en-US" baseline="0" dirty="0" smtClean="0"/>
              <a:t>There are four categories of organic compounds: carbohydrates, lipids, nucleic acids and proteins.</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55</a:t>
            </a:fld>
            <a:endParaRPr lang="en-US"/>
          </a:p>
        </p:txBody>
      </p:sp>
    </p:spTree>
    <p:extLst>
      <p:ext uri="{BB962C8B-B14F-4D97-AF65-F5344CB8AC3E}">
        <p14:creationId xmlns:p14="http://schemas.microsoft.com/office/powerpoint/2010/main" xmlns="" val="3234198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Organic Compounds</a:t>
            </a:r>
          </a:p>
          <a:p>
            <a:endParaRPr lang="en-US" baseline="0" dirty="0" smtClean="0"/>
          </a:p>
          <a:p>
            <a:r>
              <a:rPr lang="en-US" baseline="0" dirty="0" smtClean="0"/>
              <a:t>These giant molecules are made up of made up of thousands of smaller molecules or subunits. The smaller molecules are called “monomers”. Monomers join together to form “polymers”.</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56</a:t>
            </a:fld>
            <a:endParaRPr lang="en-US"/>
          </a:p>
        </p:txBody>
      </p:sp>
    </p:spTree>
    <p:extLst>
      <p:ext uri="{BB962C8B-B14F-4D97-AF65-F5344CB8AC3E}">
        <p14:creationId xmlns:p14="http://schemas.microsoft.com/office/powerpoint/2010/main" xmlns="" val="32341986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Organic Compounds</a:t>
            </a:r>
          </a:p>
          <a:p>
            <a:endParaRPr lang="en-US" baseline="0" dirty="0" smtClean="0"/>
          </a:p>
          <a:p>
            <a:r>
              <a:rPr lang="en-US" baseline="0" dirty="0" smtClean="0"/>
              <a:t>There are four categories of organic compounds: carbohydrates, lipids, nucleic acids and proteins.</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57</a:t>
            </a:fld>
            <a:endParaRPr lang="en-US"/>
          </a:p>
        </p:txBody>
      </p:sp>
    </p:spTree>
    <p:extLst>
      <p:ext uri="{BB962C8B-B14F-4D97-AF65-F5344CB8AC3E}">
        <p14:creationId xmlns:p14="http://schemas.microsoft.com/office/powerpoint/2010/main" xmlns="" val="3234198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Organic Compounds</a:t>
            </a:r>
          </a:p>
          <a:p>
            <a:endParaRPr lang="en-US" baseline="0" dirty="0" smtClean="0"/>
          </a:p>
          <a:p>
            <a:r>
              <a:rPr lang="en-US" baseline="0" dirty="0" smtClean="0"/>
              <a:t>In addition to water, our body is made up of Organic compounds. </a:t>
            </a:r>
          </a:p>
          <a:p>
            <a:endParaRPr lang="en-US" baseline="0" dirty="0" smtClean="0"/>
          </a:p>
          <a:p>
            <a:r>
              <a:rPr lang="en-US" baseline="0" dirty="0" smtClean="0"/>
              <a:t>Organic compounds are called many things: </a:t>
            </a:r>
          </a:p>
          <a:p>
            <a:pPr lvl="1"/>
            <a:endParaRPr lang="en-US" baseline="0" dirty="0" smtClean="0"/>
          </a:p>
          <a:p>
            <a:pPr lvl="1"/>
            <a:r>
              <a:rPr lang="en-US" baseline="0" dirty="0" smtClean="0"/>
              <a:t>“Biomolecules” - because they are the molecules life is made up of</a:t>
            </a:r>
          </a:p>
          <a:p>
            <a:pPr lvl="1"/>
            <a:r>
              <a:rPr lang="en-US" baseline="0" dirty="0" smtClean="0"/>
              <a:t>“Macromolecules” - because they are very large</a:t>
            </a:r>
          </a:p>
          <a:p>
            <a:pPr lvl="1"/>
            <a:r>
              <a:rPr lang="en-US" baseline="0" dirty="0" smtClean="0"/>
              <a:t>“The Molecules of Life” - because they are the molecules life is made up of</a:t>
            </a:r>
          </a:p>
          <a:p>
            <a:pPr lvl="1"/>
            <a:r>
              <a:rPr lang="en-US" baseline="0" dirty="0" smtClean="0"/>
              <a:t>“Carbon Compounds” - because all include carbon</a:t>
            </a:r>
          </a:p>
          <a:p>
            <a:pPr lvl="1"/>
            <a:r>
              <a:rPr lang="en-US" baseline="0" dirty="0" smtClean="0"/>
              <a:t>“Organic Compounds” - because they are the matter that makes up life and “organic” means living</a:t>
            </a:r>
          </a:p>
          <a:p>
            <a:endParaRPr lang="en-US" baseline="0" dirty="0" smtClean="0"/>
          </a:p>
          <a:p>
            <a:r>
              <a:rPr lang="en-US" baseline="0" dirty="0" smtClean="0"/>
              <a:t>We are using the term “Organic Compounds” since that is the term used in the state standards.</a:t>
            </a:r>
          </a:p>
          <a:p>
            <a:endParaRPr lang="en-US" baseline="0" dirty="0" smtClean="0"/>
          </a:p>
          <a:p>
            <a:r>
              <a:rPr lang="en-US" baseline="0" dirty="0" smtClean="0"/>
              <a:t>These terms can be used interchangeably.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58</a:t>
            </a:fld>
            <a:endParaRPr lang="en-US"/>
          </a:p>
        </p:txBody>
      </p:sp>
    </p:spTree>
    <p:extLst>
      <p:ext uri="{BB962C8B-B14F-4D97-AF65-F5344CB8AC3E}">
        <p14:creationId xmlns:p14="http://schemas.microsoft.com/office/powerpoint/2010/main" xmlns="" val="3234198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Organelles and Structures</a:t>
            </a:r>
          </a:p>
          <a:p>
            <a:endParaRPr lang="en-US" b="0" u="none" baseline="0" dirty="0" smtClean="0"/>
          </a:p>
          <a:p>
            <a:r>
              <a:rPr lang="en-US" b="0" u="none" baseline="0" dirty="0" smtClean="0"/>
              <a:t>See work packet for “Cell City”  instructions.</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59</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Two Major</a:t>
            </a:r>
            <a:r>
              <a:rPr lang="en-US" b="1" i="0" u="sng" baseline="0" dirty="0" smtClean="0"/>
              <a:t> Categories of Cells</a:t>
            </a:r>
          </a:p>
          <a:p>
            <a:endParaRPr lang="en-US" b="1" i="0" u="sng" baseline="0" dirty="0" smtClean="0"/>
          </a:p>
          <a:p>
            <a:r>
              <a:rPr lang="x-none" sz="1200" b="1" u="sng" kern="1200" smtClean="0">
                <a:solidFill>
                  <a:schemeClr val="tx1"/>
                </a:solidFill>
                <a:effectLst/>
                <a:latin typeface="+mn-lt"/>
                <a:ea typeface="+mn-ea"/>
                <a:cs typeface="+mn-cs"/>
              </a:rPr>
              <a:t>Prokaryotic Cell </a:t>
            </a:r>
            <a:r>
              <a:rPr lang="en-US" sz="1200" b="1" u="sng" kern="1200" dirty="0" smtClean="0">
                <a:solidFill>
                  <a:schemeClr val="tx1"/>
                </a:solidFill>
                <a:effectLst/>
                <a:latin typeface="+mn-lt"/>
                <a:ea typeface="+mn-ea"/>
                <a:cs typeface="+mn-cs"/>
              </a:rPr>
              <a:t>Characteristics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Prokaryotes are single celled. They are simple in structure. Prokaryotic DNA is in a large loop that looks like a pile of spaghetti. It is located in the center of the cell and sometimes called the nucleoid. When the DNA replicates, it pinches off into tiny loops called plasmids. Prokaryotes have a cell membrane, cytoplasm, ribosomes and a cell wall. Sometimes they are enclosed in a capsule, have flagella, pili, cilia, or other structures. It is important to note that no structure inside a prokaryotic cell is bound by a membrane. Examples of prokaryotes: bacteria and archaea </a:t>
            </a:r>
            <a:endParaRPr lang="en-US" b="1" i="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a:t>
            </a:fld>
            <a:endParaRPr lang="en-US"/>
          </a:p>
        </p:txBody>
      </p:sp>
    </p:spTree>
    <p:extLst>
      <p:ext uri="{BB962C8B-B14F-4D97-AF65-F5344CB8AC3E}">
        <p14:creationId xmlns="" xmlns:p14="http://schemas.microsoft.com/office/powerpoint/2010/main" val="1469453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Water: The Universal Solvent</a:t>
            </a:r>
          </a:p>
          <a:p>
            <a:endParaRPr lang="en-US" sz="1200" b="1" u="sng" baseline="0" dirty="0" smtClean="0">
              <a:solidFill>
                <a:schemeClr val="bg1"/>
              </a:solidFill>
            </a:endParaRPr>
          </a:p>
          <a:p>
            <a:r>
              <a:rPr lang="en-US" dirty="0" smtClean="0"/>
              <a:t>“Water is capable of dissolving a variety of different substances, which is why it is such a good solvent. And, water is called the "universal solvent" because it dissolves more substances than any other liquid. This is important to every living thing on earth. It means that wherever water goes, either through the ground or through our bodies, it takes along valuable chemicals, minerals, and nutrients.”</a:t>
            </a:r>
          </a:p>
          <a:p>
            <a:endParaRPr lang="en-US" dirty="0" smtClean="0"/>
          </a:p>
          <a:p>
            <a:r>
              <a:rPr lang="en-US" dirty="0" smtClean="0"/>
              <a:t>“It is water's chemical composition and physical attributes that make it such an excellent solvent. Water molecules have a polar arrangement of the oxygen and hydrogen atoms—one side (hydrogen) has a positive electrical charge and the other side (oxygen) had a negative charge. This allows the water molecule to become attracted to many other different types of molecules. Water can become so heavily attracted to a different molecule, like salt (</a:t>
            </a:r>
            <a:r>
              <a:rPr lang="en-US" dirty="0" err="1" smtClean="0"/>
              <a:t>NaCl</a:t>
            </a:r>
            <a:r>
              <a:rPr lang="en-US" dirty="0" smtClean="0"/>
              <a:t>), that it can disrupt the attractive forces that hold the sodium and chloride in the salt molecule together and, thus, dissolve it.”</a:t>
            </a:r>
          </a:p>
          <a:p>
            <a:endParaRPr lang="en-US" sz="1200" b="1" u="sng" baseline="0" dirty="0" smtClean="0">
              <a:solidFill>
                <a:schemeClr val="bg1"/>
              </a:solidFill>
            </a:endParaRPr>
          </a:p>
          <a:p>
            <a:r>
              <a:rPr lang="en-US" sz="1200" b="0" u="none" baseline="0" dirty="0" smtClean="0">
                <a:solidFill>
                  <a:schemeClr val="bg1"/>
                </a:solidFill>
              </a:rPr>
              <a:t>Information from: http://water.usgs.gov/edu/qa-solvent.html</a:t>
            </a:r>
          </a:p>
          <a:p>
            <a:endParaRPr lang="en-US" sz="1200" b="0" u="none" baseline="0" dirty="0" smtClean="0">
              <a:solidFill>
                <a:schemeClr val="bg1"/>
              </a:solidFill>
            </a:endParaRPr>
          </a:p>
          <a:p>
            <a:r>
              <a:rPr lang="en-US" sz="1200" b="0" u="none" baseline="0" dirty="0" smtClean="0">
                <a:solidFill>
                  <a:schemeClr val="bg1"/>
                </a:solidFill>
              </a:rPr>
              <a:t>Example: Soaking dirty dishes in water. Water molecules attach to the food particles and pull them apart. (Oils are non-polar, so water does not work as a solvent on them)</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60</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Water: The Universal Solvent</a:t>
            </a:r>
          </a:p>
          <a:p>
            <a:endParaRPr lang="en-US" sz="1200" b="1" u="sng" baseline="0" dirty="0" smtClean="0">
              <a:solidFill>
                <a:schemeClr val="bg1"/>
              </a:solidFill>
            </a:endParaRPr>
          </a:p>
          <a:p>
            <a:r>
              <a:rPr lang="en-US" dirty="0" smtClean="0"/>
              <a:t>“Water is capable of dissolving a variety of different substances, which is why it is such a good solvent. And, water is called the "universal solvent" because it dissolves more substances than any other liquid. This is important to every living thing on earth. It means that wherever water goes, either through the ground or through our bodies, it takes along valuable chemicals, minerals, and nutrients.”</a:t>
            </a:r>
          </a:p>
          <a:p>
            <a:endParaRPr lang="en-US" dirty="0" smtClean="0"/>
          </a:p>
          <a:p>
            <a:r>
              <a:rPr lang="en-US" dirty="0" smtClean="0"/>
              <a:t>“It is water's chemical composition and physical attributes that make it such an excellent solvent. Water molecules have a polar arrangement of the oxygen and hydrogen atoms—one side (hydrogen) has a positive electrical charge and the other side (oxygen) had a negative charge. This allows the water molecule to become attracted to many other different types of molecules. Water can become so heavily attracted to a different molecule, like salt (</a:t>
            </a:r>
            <a:r>
              <a:rPr lang="en-US" dirty="0" err="1" smtClean="0"/>
              <a:t>NaCl</a:t>
            </a:r>
            <a:r>
              <a:rPr lang="en-US" dirty="0" smtClean="0"/>
              <a:t>), that it can disrupt the attractive forces that hold the sodium and chloride in the salt molecule together and, thus, dissolve it.”</a:t>
            </a:r>
          </a:p>
          <a:p>
            <a:endParaRPr lang="en-US" sz="1200" b="1" u="sng" baseline="0" dirty="0" smtClean="0">
              <a:solidFill>
                <a:schemeClr val="bg1"/>
              </a:solidFill>
            </a:endParaRPr>
          </a:p>
          <a:p>
            <a:r>
              <a:rPr lang="en-US" sz="1200" b="0" u="none" baseline="0" dirty="0" smtClean="0">
                <a:solidFill>
                  <a:schemeClr val="bg1"/>
                </a:solidFill>
              </a:rPr>
              <a:t>Information from: http://water.usgs.gov/edu/qa-solvent.html</a:t>
            </a:r>
          </a:p>
          <a:p>
            <a:endParaRPr lang="en-US" sz="1200" b="0" u="none" baseline="0" dirty="0" smtClean="0">
              <a:solidFill>
                <a:schemeClr val="bg1"/>
              </a:solidFill>
            </a:endParaRPr>
          </a:p>
          <a:p>
            <a:r>
              <a:rPr lang="en-US" sz="1200" b="0" u="none" baseline="0" dirty="0" smtClean="0">
                <a:solidFill>
                  <a:schemeClr val="bg1"/>
                </a:solidFill>
              </a:rPr>
              <a:t>Example: Soaking dirty dishes in water. Water molecules attach to the food particles and pull them apart. (Oils are non-polar, so water does not work as a solvent on them)</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61</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Water: Maintains Homeostasis</a:t>
            </a:r>
          </a:p>
          <a:p>
            <a:endParaRPr lang="en-US" sz="1200" b="1" u="sng" baseline="0" dirty="0" smtClean="0">
              <a:solidFill>
                <a:schemeClr val="bg1"/>
              </a:solidFill>
            </a:endParaRPr>
          </a:p>
          <a:p>
            <a:pPr marL="0" indent="0">
              <a:buFont typeface="Arial" panose="020B0604020202020204" pitchFamily="34" charset="0"/>
              <a:buNone/>
            </a:pPr>
            <a:r>
              <a:rPr lang="en-US" sz="1200" b="0" i="0" dirty="0" smtClean="0">
                <a:solidFill>
                  <a:srgbClr val="FFC000"/>
                </a:solidFill>
              </a:rPr>
              <a:t>Resists change in temperature.</a:t>
            </a:r>
          </a:p>
          <a:p>
            <a:pPr marL="0" indent="0">
              <a:buFont typeface="Arial" panose="020B0604020202020204" pitchFamily="34" charset="0"/>
              <a:buNone/>
            </a:pPr>
            <a:r>
              <a:rPr lang="en-US" sz="1200" b="0" i="0" dirty="0" smtClean="0">
                <a:solidFill>
                  <a:srgbClr val="FFC000"/>
                </a:solidFill>
              </a:rPr>
              <a:t>Absorbs heat from chemical reactions in the body.</a:t>
            </a:r>
          </a:p>
          <a:p>
            <a:pPr marL="0" indent="0">
              <a:buFont typeface="Arial" panose="020B0604020202020204" pitchFamily="34" charset="0"/>
              <a:buNone/>
            </a:pPr>
            <a:r>
              <a:rPr lang="en-US" sz="1200" b="0" i="0" dirty="0" smtClean="0">
                <a:solidFill>
                  <a:srgbClr val="FFC000"/>
                </a:solidFill>
              </a:rPr>
              <a:t>Helps regulate body temperature.</a:t>
            </a:r>
          </a:p>
          <a:p>
            <a:pPr marL="0" indent="0">
              <a:buFont typeface="Arial" panose="020B0604020202020204" pitchFamily="34" charset="0"/>
              <a:buNone/>
            </a:pPr>
            <a:endParaRPr lang="en-US" sz="1200" b="0" i="0" dirty="0" smtClean="0">
              <a:solidFill>
                <a:srgbClr val="FFC000"/>
              </a:solidFill>
            </a:endParaRPr>
          </a:p>
          <a:p>
            <a:pPr marL="0" indent="0">
              <a:buFont typeface="Arial" panose="020B0604020202020204" pitchFamily="34" charset="0"/>
              <a:buNone/>
            </a:pPr>
            <a:r>
              <a:rPr lang="en-US" sz="1200" b="0" i="0" dirty="0" smtClean="0">
                <a:solidFill>
                  <a:srgbClr val="FFC000"/>
                </a:solidFill>
              </a:rPr>
              <a:t>Note: Homeostasis means maintaining a stable internal environment.</a:t>
            </a:r>
          </a:p>
          <a:p>
            <a:endParaRPr lang="en-US" sz="1200" b="1" u="sng" baseline="0" dirty="0" smtClean="0">
              <a:solidFill>
                <a:schemeClr val="bg1"/>
              </a:solidFill>
            </a:endParaRP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62</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dirty="0" smtClean="0">
              <a:solidFill>
                <a:srgbClr val="FFC000"/>
              </a:solidFill>
            </a:endParaRPr>
          </a:p>
          <a:p>
            <a:pPr marL="0" indent="0">
              <a:buFont typeface="Arial" panose="020B0604020202020204" pitchFamily="34" charset="0"/>
              <a:buNone/>
            </a:pPr>
            <a:r>
              <a:rPr lang="en-US" sz="1200" b="0" i="0" dirty="0" smtClean="0">
                <a:solidFill>
                  <a:srgbClr val="FFC000"/>
                </a:solidFill>
              </a:rPr>
              <a:t>Note: Homeostasis means maintaining a stable internal environment.</a:t>
            </a:r>
          </a:p>
          <a:p>
            <a:endParaRPr lang="en-US" sz="1200" b="1" u="sng" baseline="0" dirty="0" smtClean="0">
              <a:solidFill>
                <a:schemeClr val="bg1"/>
              </a:solidFill>
            </a:endParaRP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63</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 Membrane</a:t>
            </a:r>
          </a:p>
          <a:p>
            <a:r>
              <a:rPr lang="en-US" dirty="0" smtClean="0"/>
              <a:t>The cell membrane is the package</a:t>
            </a:r>
            <a:r>
              <a:rPr lang="en-US" baseline="0" dirty="0" smtClean="0"/>
              <a:t> the cell comes in. It is a thin layer that controls what comes in and goes out of the cell. </a:t>
            </a:r>
          </a:p>
          <a:p>
            <a:r>
              <a:rPr lang="en-US" baseline="0" dirty="0" smtClean="0"/>
              <a:t>_____</a:t>
            </a:r>
            <a:endParaRPr lang="en-US"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64</a:t>
            </a:fld>
            <a:endParaRPr lang="en-US"/>
          </a:p>
        </p:txBody>
      </p:sp>
    </p:spTree>
    <p:extLst>
      <p:ext uri="{BB962C8B-B14F-4D97-AF65-F5344CB8AC3E}">
        <p14:creationId xmlns="" xmlns:p14="http://schemas.microsoft.com/office/powerpoint/2010/main" val="3203570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Organic Compounds</a:t>
            </a:r>
          </a:p>
          <a:p>
            <a:endParaRPr lang="en-US" baseline="0" dirty="0" smtClean="0"/>
          </a:p>
          <a:p>
            <a:r>
              <a:rPr lang="en-US" baseline="0" dirty="0" smtClean="0"/>
              <a:t>There are four categories of organic compounds: carbohydrates, lipids, nucleic acids and proteins.</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65</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 Membrane</a:t>
            </a:r>
          </a:p>
          <a:p>
            <a:endParaRPr lang="en-US" sz="1200" dirty="0" smtClean="0"/>
          </a:p>
          <a:p>
            <a:r>
              <a:rPr lang="en-US" sz="1200" dirty="0" smtClean="0"/>
              <a:t>Refer to Cell Membrane lesson</a:t>
            </a:r>
            <a:r>
              <a:rPr lang="en-US" sz="1200" baseline="0" dirty="0" smtClean="0"/>
              <a:t> in work packet to explore the fluid mosaic model of the cell membrane</a:t>
            </a:r>
            <a:endParaRPr lang="en-US" sz="120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 Membrane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cell membrane</a:t>
            </a:r>
            <a:r>
              <a:rPr lang="en-US" sz="1200" baseline="0" dirty="0" smtClean="0"/>
              <a:t> has selective permeability. That means it allows some materials, but not all to cross it, or permeate it. When materials can cross the membrane the membrane is “</a:t>
            </a:r>
            <a:r>
              <a:rPr lang="en-US" sz="1200" b="1" baseline="0" dirty="0" smtClean="0"/>
              <a:t>permeable</a:t>
            </a:r>
            <a:r>
              <a:rPr lang="en-US" sz="1200" baseline="0" dirty="0" smtClean="0"/>
              <a:t>” to them, when they can not cross, the membrane is “</a:t>
            </a:r>
            <a:r>
              <a:rPr lang="en-US" sz="1200" b="1" baseline="0" dirty="0" smtClean="0"/>
              <a:t>impermeable</a:t>
            </a:r>
            <a:r>
              <a:rPr lang="en-US" sz="1200" baseline="0" dirty="0" smtClean="0"/>
              <a:t>” to them.</a:t>
            </a:r>
            <a:endParaRPr lang="en-US" sz="1200" dirty="0" smtClean="0"/>
          </a:p>
          <a:p>
            <a:endParaRPr lang="en-US" sz="1200" b="1" dirty="0" smtClean="0"/>
          </a:p>
          <a:p>
            <a:r>
              <a:rPr lang="en-US" sz="1200" dirty="0" smtClean="0"/>
              <a:t>Selective Permeable</a:t>
            </a:r>
            <a:r>
              <a:rPr lang="en-US" sz="1200" baseline="0" dirty="0" smtClean="0"/>
              <a:t> Membrane: Membrane that allows some materials, but not all to cross.</a:t>
            </a:r>
            <a:endParaRPr lang="en-US" sz="120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 Membrane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cell membrane</a:t>
            </a:r>
            <a:r>
              <a:rPr lang="en-US" sz="1200" baseline="0" dirty="0" smtClean="0"/>
              <a:t> has selective permeability. That means it allows some materials, but not all to cross it, or permeate it. When materials can cross the membrane the membrane is “</a:t>
            </a:r>
            <a:r>
              <a:rPr lang="en-US" sz="1200" b="1" baseline="0" dirty="0" smtClean="0"/>
              <a:t>permeable</a:t>
            </a:r>
            <a:r>
              <a:rPr lang="en-US" sz="1200" baseline="0" dirty="0" smtClean="0"/>
              <a:t>” to them, when they can not cross, the membrane is “</a:t>
            </a:r>
            <a:r>
              <a:rPr lang="en-US" sz="1200" b="1" baseline="0" dirty="0" smtClean="0"/>
              <a:t>impermeable</a:t>
            </a:r>
            <a:r>
              <a:rPr lang="en-US" sz="1200" baseline="0" dirty="0" smtClean="0"/>
              <a:t>” to them.</a:t>
            </a:r>
            <a:endParaRPr lang="en-US" sz="1200" dirty="0" smtClean="0"/>
          </a:p>
          <a:p>
            <a:endParaRPr lang="en-US" sz="1200" b="1" dirty="0" smtClean="0"/>
          </a:p>
          <a:p>
            <a:r>
              <a:rPr lang="en-US" sz="1200" dirty="0" smtClean="0"/>
              <a:t>Selective Permeable</a:t>
            </a:r>
            <a:r>
              <a:rPr lang="en-US" sz="1200" baseline="0" dirty="0" smtClean="0"/>
              <a:t> Membrane: Membrane that allows some materials, but not all to cross.</a:t>
            </a:r>
            <a:endParaRPr lang="en-US" sz="120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Materials</a:t>
            </a:r>
            <a:r>
              <a:rPr lang="en-US" sz="1200" baseline="0" dirty="0" smtClean="0"/>
              <a:t> cross the cell membrane in different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Passive Transport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Active Transport</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Two Major</a:t>
            </a:r>
            <a:r>
              <a:rPr lang="en-US" b="1" i="0" u="sng" baseline="0" dirty="0" smtClean="0"/>
              <a:t> Categories of Cells</a:t>
            </a:r>
          </a:p>
          <a:p>
            <a:endParaRPr lang="en-US" b="1" i="0" u="sng" baseline="0" dirty="0" smtClean="0"/>
          </a:p>
          <a:p>
            <a:r>
              <a:rPr lang="en-US" sz="1200" b="1" u="sng" kern="1200" dirty="0" smtClean="0">
                <a:solidFill>
                  <a:schemeClr val="tx1"/>
                </a:solidFill>
                <a:effectLst/>
                <a:latin typeface="+mn-lt"/>
                <a:ea typeface="+mn-ea"/>
                <a:cs typeface="+mn-cs"/>
              </a:rPr>
              <a:t>Eukaryotic Cell Characteristics</a:t>
            </a: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Eukaryotes may be single celled or multicellular. Eukaryotic cells have a much more complex internal structure. Eukaryotic DNA is neatly packaged into chromosomes stored inside the nucleus of the cell. The nucleus is a distinct membrane bound organelle of the eukaryotic cell. The eukaryotic cell contains other membrane bound organelles such as mitochondria, endoplasmic reticulum, </a:t>
            </a:r>
            <a:r>
              <a:rPr lang="en-US" sz="1200" b="0" kern="1200" dirty="0" err="1" smtClean="0">
                <a:solidFill>
                  <a:schemeClr val="tx1"/>
                </a:solidFill>
                <a:effectLst/>
                <a:latin typeface="+mn-lt"/>
                <a:ea typeface="+mn-ea"/>
                <a:cs typeface="+mn-cs"/>
              </a:rPr>
              <a:t>golgi</a:t>
            </a:r>
            <a:r>
              <a:rPr lang="en-US" sz="1200" b="0" kern="1200" dirty="0" smtClean="0">
                <a:solidFill>
                  <a:schemeClr val="tx1"/>
                </a:solidFill>
                <a:effectLst/>
                <a:latin typeface="+mn-lt"/>
                <a:ea typeface="+mn-ea"/>
                <a:cs typeface="+mn-cs"/>
              </a:rPr>
              <a:t> apparatus, vacuoles, lysosomes, and in plants large central vacuoles and chloroplasts. Eukaryotic cells contain ribosomes just like prokaryotes, and may have cell walls, flagellum or cilia.  Examples of eukaryotes: humans, animals, plants, fungi, protists (</a:t>
            </a:r>
            <a:r>
              <a:rPr lang="en-US" sz="1200" b="0" kern="1200" dirty="0" err="1" smtClean="0">
                <a:solidFill>
                  <a:schemeClr val="tx1"/>
                </a:solidFill>
                <a:effectLst/>
                <a:latin typeface="+mn-lt"/>
                <a:ea typeface="+mn-ea"/>
                <a:cs typeface="+mn-cs"/>
              </a:rPr>
              <a:t>algea</a:t>
            </a:r>
            <a:r>
              <a:rPr lang="en-US" sz="1200" b="0" kern="1200" dirty="0" smtClean="0">
                <a:solidFill>
                  <a:schemeClr val="tx1"/>
                </a:solidFill>
                <a:effectLst/>
                <a:latin typeface="+mn-lt"/>
                <a:ea typeface="+mn-ea"/>
                <a:cs typeface="+mn-cs"/>
              </a:rPr>
              <a:t>)</a:t>
            </a:r>
            <a:endParaRPr lang="en-US" b="0" i="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a:t>
            </a:fld>
            <a:endParaRPr lang="en-US"/>
          </a:p>
        </p:txBody>
      </p:sp>
    </p:spTree>
    <p:extLst>
      <p:ext uri="{BB962C8B-B14F-4D97-AF65-F5344CB8AC3E}">
        <p14:creationId xmlns="" xmlns:p14="http://schemas.microsoft.com/office/powerpoint/2010/main" val="14694532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Without Using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materials cross the membrane without requiring energy it is called Passive Transport.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a:t>
            </a:r>
            <a:r>
              <a:rPr lang="en-US" sz="1200" baseline="0" dirty="0" smtClean="0"/>
              <a:t> methods of Passive Transport 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Diffusion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Osmosis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Facilitated Diffusion</a:t>
            </a:r>
            <a:endParaRPr lang="en-US" sz="1200" b="1"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Without Using Energy - Diffusion (Passive</a:t>
            </a:r>
            <a:r>
              <a:rPr lang="en-US" sz="1200" b="1" u="sng" baseline="0" dirty="0" smtClean="0"/>
              <a:t> Transport)</a:t>
            </a:r>
            <a:endParaRPr lang="en-US" sz="1200" b="1" u="sng" dirty="0" smtClean="0"/>
          </a:p>
          <a:p>
            <a:endParaRPr lang="en-US" dirty="0" smtClean="0"/>
          </a:p>
          <a:p>
            <a:r>
              <a:rPr lang="en-US" dirty="0" smtClean="0"/>
              <a:t>Diffusion:</a:t>
            </a:r>
            <a:r>
              <a:rPr lang="en-US" baseline="0" dirty="0" smtClean="0"/>
              <a:t> the movement of molecules from a place of higher concentration to a place of lower concentration.</a:t>
            </a:r>
            <a:endParaRPr lang="en-US" dirty="0" smtClean="0"/>
          </a:p>
          <a:p>
            <a:endParaRPr lang="en-US"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Without Using</a:t>
            </a:r>
            <a:r>
              <a:rPr lang="en-US" sz="1200" b="1" u="sng" baseline="0" dirty="0" smtClean="0"/>
              <a:t> Energy - </a:t>
            </a:r>
            <a:r>
              <a:rPr lang="en-US" sz="1200" b="1" u="sng" dirty="0" smtClean="0"/>
              <a:t>Osmosis (Passive</a:t>
            </a:r>
            <a:r>
              <a:rPr lang="en-US" sz="1200" b="1" u="sng" baseline="0" dirty="0" smtClean="0"/>
              <a:t> Transport)</a:t>
            </a:r>
            <a:endParaRPr lang="en-US" sz="1200" b="1" u="sng" dirty="0" smtClean="0"/>
          </a:p>
          <a:p>
            <a:endParaRPr lang="en-US" dirty="0" smtClean="0"/>
          </a:p>
          <a:p>
            <a:r>
              <a:rPr lang="en-US" dirty="0" smtClean="0"/>
              <a:t>Osmosis:</a:t>
            </a:r>
            <a:r>
              <a:rPr lang="en-US" baseline="0" dirty="0" smtClean="0"/>
              <a:t> The diffusion of water molecules from an area of higher concentration to an area of lower concentration is called osmosis. </a:t>
            </a:r>
          </a:p>
          <a:p>
            <a:endParaRPr lang="en-US" baseline="0" dirty="0" smtClean="0"/>
          </a:p>
          <a:p>
            <a:r>
              <a:rPr lang="en-US" baseline="0" dirty="0" smtClean="0"/>
              <a:t>Notice this diagram. The membrane is permeable to water, but it is not permeable to sucrose molecules. The water was added to the left side of the diagram and diffused to the right side of the diagram where there was a low concentration of water. The sucrose molecules remain on the right side of the diagram because they are unable to cross the membrane. The movement of water is an example of osmosis.</a:t>
            </a:r>
            <a:endParaRPr lang="en-US"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Without Using Energy - Facilitated Transport (Passive</a:t>
            </a:r>
            <a:r>
              <a:rPr lang="en-US" sz="1200" b="1" u="sng" baseline="0" dirty="0" smtClean="0"/>
              <a:t> Transport)</a:t>
            </a:r>
            <a:endParaRPr lang="en-US" sz="1200" b="1" u="sng" dirty="0" smtClean="0"/>
          </a:p>
          <a:p>
            <a:endParaRPr lang="en-US" dirty="0" smtClean="0"/>
          </a:p>
          <a:p>
            <a:r>
              <a:rPr lang="en-US" dirty="0" smtClean="0"/>
              <a:t>Facilitated Transport (Type of Passive Transport) - Transport proteins</a:t>
            </a:r>
            <a:r>
              <a:rPr lang="en-US" baseline="0" dirty="0" smtClean="0"/>
              <a:t> make it easier for materials to pass through the membrane.</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The State</a:t>
            </a:r>
            <a:r>
              <a:rPr lang="en-US" sz="1200" b="1" u="sng" baseline="0" dirty="0" smtClean="0"/>
              <a:t> of Equilibrium</a:t>
            </a:r>
            <a:endParaRPr lang="en-US" sz="1200" b="1" u="sng" dirty="0" smtClean="0"/>
          </a:p>
          <a:p>
            <a:endParaRPr lang="en-US" dirty="0" smtClean="0"/>
          </a:p>
          <a:p>
            <a:r>
              <a:rPr lang="en-US" dirty="0" smtClean="0"/>
              <a:t>Diffusion or Osmosis will continue until the state of equilibrium</a:t>
            </a:r>
            <a:r>
              <a:rPr lang="en-US" baseline="0" dirty="0" smtClean="0"/>
              <a:t> is reached with all molecules that can cross the membrane.</a:t>
            </a:r>
            <a:endParaRPr lang="en-US"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Effects of Osmosis</a:t>
            </a:r>
            <a:endParaRPr lang="en-US" dirty="0" smtClean="0"/>
          </a:p>
          <a:p>
            <a:endParaRPr lang="en-US" dirty="0" smtClean="0"/>
          </a:p>
          <a:p>
            <a:r>
              <a:rPr lang="en-US" dirty="0" smtClean="0"/>
              <a:t>Osmosis affects</a:t>
            </a:r>
            <a:r>
              <a:rPr lang="en-US" baseline="0" dirty="0" smtClean="0"/>
              <a:t> cells in various ways depending on the solution they are exposed to.</a:t>
            </a:r>
          </a:p>
          <a:p>
            <a:endParaRPr lang="en-US" baseline="0" dirty="0" smtClean="0"/>
          </a:p>
          <a:p>
            <a:pPr marL="171450" indent="-171450">
              <a:buFont typeface="Arial" panose="020B0604020202020204" pitchFamily="34" charset="0"/>
              <a:buChar char="•"/>
            </a:pPr>
            <a:r>
              <a:rPr lang="en-US" baseline="0" dirty="0" smtClean="0"/>
              <a:t>A hypertonic solution contains less water than the cell so water leaves the cell and diffuses into the solution.</a:t>
            </a:r>
          </a:p>
          <a:p>
            <a:pPr marL="171450" indent="-171450">
              <a:buFont typeface="Arial" panose="020B0604020202020204" pitchFamily="34" charset="0"/>
              <a:buChar char="•"/>
            </a:pPr>
            <a:r>
              <a:rPr lang="en-US" baseline="0" dirty="0" smtClean="0"/>
              <a:t>An isotonic solution contains the same amount of water as the cell so the water remains in the state of equilibrium on both sides of the cell wall.</a:t>
            </a:r>
          </a:p>
          <a:p>
            <a:pPr marL="171450" indent="-171450">
              <a:buFont typeface="Arial" panose="020B0604020202020204" pitchFamily="34" charset="0"/>
              <a:buChar char="•"/>
            </a:pPr>
            <a:r>
              <a:rPr lang="en-US" baseline="0" dirty="0" smtClean="0"/>
              <a:t>A hypotonic solution contains more water than the cell so the water crosses the cell membrane which can cause an animal or human cell to burst, however the cell wall is strong enough in a plant cell to keep the cells from bursting so the plant becomes rigid. If water were administered to a hospital patient instead of saline solution it could result in death because it would cause cells to burst. Saline solution is isotonic to the fluid in our cells.</a:t>
            </a:r>
            <a:endParaRPr lang="en-US"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Using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Sometimes it requires energy</a:t>
            </a:r>
            <a:r>
              <a:rPr lang="en-US" sz="1200" baseline="0" dirty="0" smtClean="0"/>
              <a:t> to transport materials across the cell membrane.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a:t>
            </a:r>
            <a:r>
              <a:rPr lang="en-US" sz="1200" baseline="0" dirty="0" smtClean="0"/>
              <a:t> methods requiring energy are called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Active Transport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Exocytosis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Endocytosis (sometimes this ends in phagocytoses, which means “cell eating”</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Using Energy - Transport Proteins</a:t>
            </a:r>
          </a:p>
          <a:p>
            <a:endParaRPr lang="en-US" dirty="0" smtClean="0"/>
          </a:p>
          <a:p>
            <a:r>
              <a:rPr lang="en-US" dirty="0" smtClean="0"/>
              <a:t>When cells need materials that can not cross the membrane they can use energy to drive them through transport</a:t>
            </a:r>
            <a:r>
              <a:rPr lang="en-US" baseline="0" dirty="0" smtClean="0"/>
              <a:t> proteins. This is called active transport. </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Using Energy - Exocytosis</a:t>
            </a:r>
          </a:p>
          <a:p>
            <a:endParaRPr lang="en-US" dirty="0" smtClean="0"/>
          </a:p>
          <a:p>
            <a:r>
              <a:rPr lang="en-US" baseline="0" dirty="0" smtClean="0"/>
              <a:t>Large molecules that can not pass through the cell membrane to EXIT the cell can be transported through a vesicle in the process of exocytosis. During this process the cell forms a vesicle around the material, the vesicle the goes to the membrane, fuses with it and lets go of the contents. </a:t>
            </a:r>
          </a:p>
          <a:p>
            <a:endParaRPr lang="en-US" baseline="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Using Energy - Endocytosis</a:t>
            </a:r>
          </a:p>
          <a:p>
            <a:endParaRPr lang="en-US" dirty="0" smtClean="0"/>
          </a:p>
          <a:p>
            <a:r>
              <a:rPr lang="en-US" baseline="0" dirty="0" smtClean="0"/>
              <a:t>Large molecules that can not pass through the cell membrane to ENTER the cell can be transported through a vesicle in the process of endocytosis. During this process the cell membrane starts to fold in, forming a pocket around the materials. The material breaks off inside the cell forming a vesicle. The contents is then broken down and released into the cell.</a:t>
            </a:r>
          </a:p>
          <a:p>
            <a:endParaRPr lang="en-US" baseline="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Two Major</a:t>
            </a:r>
            <a:r>
              <a:rPr lang="en-US" b="1" i="0" u="sng" baseline="0" dirty="0" smtClean="0"/>
              <a:t> Categories of Cells</a:t>
            </a:r>
          </a:p>
          <a:p>
            <a:endParaRPr lang="en-US" b="1" i="0" u="sng" baseline="0" dirty="0" smtClean="0"/>
          </a:p>
          <a:p>
            <a:r>
              <a:rPr lang="en-US" sz="1200" b="1" u="sng" kern="1200" dirty="0" smtClean="0">
                <a:solidFill>
                  <a:schemeClr val="tx1"/>
                </a:solidFill>
                <a:effectLst/>
                <a:latin typeface="+mn-lt"/>
                <a:ea typeface="+mn-ea"/>
                <a:cs typeface="+mn-cs"/>
              </a:rPr>
              <a:t>Eukaryotic Cell Characteristics</a:t>
            </a: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Eukaryotes may be single celled or multicellular. Eukaryotic cells have a much more complex internal structure. Eukaryotic DNA is neatly packaged into chromosomes stored inside the nucleus of the cell. The nucleus is a distinct membrane bound organelle of the eukaryotic cell. The eukaryotic cell contains other membrane bound organelles such as mitochondria, endoplasmic reticulum, </a:t>
            </a:r>
            <a:r>
              <a:rPr lang="en-US" sz="1200" b="0" kern="1200" dirty="0" err="1" smtClean="0">
                <a:solidFill>
                  <a:schemeClr val="tx1"/>
                </a:solidFill>
                <a:effectLst/>
                <a:latin typeface="+mn-lt"/>
                <a:ea typeface="+mn-ea"/>
                <a:cs typeface="+mn-cs"/>
              </a:rPr>
              <a:t>golgi</a:t>
            </a:r>
            <a:r>
              <a:rPr lang="en-US" sz="1200" b="0" kern="1200" dirty="0" smtClean="0">
                <a:solidFill>
                  <a:schemeClr val="tx1"/>
                </a:solidFill>
                <a:effectLst/>
                <a:latin typeface="+mn-lt"/>
                <a:ea typeface="+mn-ea"/>
                <a:cs typeface="+mn-cs"/>
              </a:rPr>
              <a:t> apparatus, vacuoles, lysosomes, and in plants large central vacuoles and chloroplasts. Eukaryotic cells contain ribosomes just like prokaryotes, and may have cell walls, flagellum or cilia.  Examples of eukaryotes: humans, animals, plants, fungi, protists (</a:t>
            </a:r>
            <a:r>
              <a:rPr lang="en-US" sz="1200" b="0" kern="1200" dirty="0" err="1" smtClean="0">
                <a:solidFill>
                  <a:schemeClr val="tx1"/>
                </a:solidFill>
                <a:effectLst/>
                <a:latin typeface="+mn-lt"/>
                <a:ea typeface="+mn-ea"/>
                <a:cs typeface="+mn-cs"/>
              </a:rPr>
              <a:t>algea</a:t>
            </a:r>
            <a:r>
              <a:rPr lang="en-US" sz="1200" b="0" kern="1200" dirty="0" smtClean="0">
                <a:solidFill>
                  <a:schemeClr val="tx1"/>
                </a:solidFill>
                <a:effectLst/>
                <a:latin typeface="+mn-lt"/>
                <a:ea typeface="+mn-ea"/>
                <a:cs typeface="+mn-cs"/>
              </a:rPr>
              <a:t>)</a:t>
            </a:r>
            <a:endParaRPr lang="en-US" b="0" i="0" u="none" dirty="0" smtClean="0"/>
          </a:p>
          <a:p>
            <a:endParaRPr lang="en-US" b="0" i="0" u="sng"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8</a:t>
            </a:fld>
            <a:endParaRPr lang="en-US"/>
          </a:p>
        </p:txBody>
      </p:sp>
    </p:spTree>
    <p:extLst>
      <p:ext uri="{BB962C8B-B14F-4D97-AF65-F5344CB8AC3E}">
        <p14:creationId xmlns="" xmlns:p14="http://schemas.microsoft.com/office/powerpoint/2010/main" val="1469453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Crossing the Cell Membrane - Using Energy - Phagocytosis</a:t>
            </a:r>
          </a:p>
          <a:p>
            <a:endParaRPr lang="en-US" dirty="0" smtClean="0"/>
          </a:p>
          <a:p>
            <a:r>
              <a:rPr lang="en-US" baseline="0" dirty="0" smtClean="0"/>
              <a:t>Sometimes materials brought into the cell through endocytosis could be harmful to the cell. At this point white blood cells attack the foreign substances break them down. The word “phagocytosis” means “cell eating”.</a:t>
            </a:r>
          </a:p>
          <a:p>
            <a:endParaRPr lang="en-US" baseline="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a:t>
            </a:r>
            <a:r>
              <a:rPr lang="en-US" b="1" u="sng" baseline="0" dirty="0" smtClean="0"/>
              <a:t> Membrane Transport Review</a:t>
            </a:r>
            <a:endParaRPr lang="en-US" b="1" u="sng" dirty="0" smtClean="0"/>
          </a:p>
          <a:p>
            <a:endParaRPr lang="en-US" b="1" u="sng" dirty="0" smtClean="0"/>
          </a:p>
          <a:p>
            <a:r>
              <a:rPr lang="en-US" b="0" u="none" dirty="0" err="1" smtClean="0"/>
              <a:t>Bioflix</a:t>
            </a:r>
            <a:r>
              <a:rPr lang="en-US" b="0" u="none" dirty="0" smtClean="0"/>
              <a:t> Cell</a:t>
            </a:r>
            <a:r>
              <a:rPr lang="en-US" b="0" u="none" baseline="0" dirty="0" smtClean="0"/>
              <a:t> Membrane Transport Video:  </a:t>
            </a:r>
          </a:p>
          <a:p>
            <a:r>
              <a:rPr lang="en-US" b="1" u="none" baseline="0" dirty="0" smtClean="0"/>
              <a:t>https://www.youtube.com/watch?v=prfMUwjobo8</a:t>
            </a:r>
          </a:p>
          <a:p>
            <a:r>
              <a:rPr lang="en-US" b="0" u="none" baseline="0"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81</a:t>
            </a:fld>
            <a:endParaRPr lang="en-US"/>
          </a:p>
        </p:txBody>
      </p:sp>
    </p:spTree>
    <p:extLst>
      <p:ext uri="{BB962C8B-B14F-4D97-AF65-F5344CB8AC3E}">
        <p14:creationId xmlns="" xmlns:p14="http://schemas.microsoft.com/office/powerpoint/2010/main" val="4931753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Passive and Active Transport Lab</a:t>
            </a:r>
          </a:p>
          <a:p>
            <a:endParaRPr lang="en-US" b="0" u="none" baseline="0" dirty="0" smtClean="0"/>
          </a:p>
          <a:p>
            <a:r>
              <a:rPr lang="en-US" b="0" u="none" baseline="0" dirty="0" smtClean="0"/>
              <a:t>See work packet for instructions.</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82</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Characteristics of Living Things</a:t>
            </a:r>
          </a:p>
          <a:p>
            <a:endParaRPr lang="en-US" sz="1200" dirty="0" smtClean="0"/>
          </a:p>
          <a:p>
            <a:pPr marL="0" indent="0">
              <a:buFont typeface="Arial" panose="020B0604020202020204" pitchFamily="34" charset="0"/>
              <a:buNone/>
            </a:pPr>
            <a:r>
              <a:rPr lang="en-US" sz="1200" b="0" i="0" dirty="0" smtClean="0">
                <a:solidFill>
                  <a:schemeClr val="bg1"/>
                </a:solidFill>
              </a:rPr>
              <a:t>Made of Cells</a:t>
            </a:r>
          </a:p>
          <a:p>
            <a:pPr marL="0" indent="0">
              <a:buFont typeface="Arial" panose="020B0604020202020204" pitchFamily="34" charset="0"/>
              <a:buNone/>
            </a:pPr>
            <a:r>
              <a:rPr lang="en-US" sz="1200" b="0" i="0" dirty="0" smtClean="0">
                <a:solidFill>
                  <a:schemeClr val="bg1"/>
                </a:solidFill>
              </a:rPr>
              <a:t>Maintain Homeostasis</a:t>
            </a:r>
          </a:p>
          <a:p>
            <a:pPr marL="0" indent="0">
              <a:buFont typeface="Arial" panose="020B0604020202020204" pitchFamily="34" charset="0"/>
              <a:buNone/>
            </a:pPr>
            <a:r>
              <a:rPr lang="en-US" sz="1200" b="0" i="0" dirty="0" smtClean="0">
                <a:solidFill>
                  <a:schemeClr val="bg1"/>
                </a:solidFill>
              </a:rPr>
              <a:t>Respond to Stimuli</a:t>
            </a:r>
          </a:p>
          <a:p>
            <a:pPr marL="0" indent="0">
              <a:buFont typeface="Arial" panose="020B0604020202020204" pitchFamily="34" charset="0"/>
              <a:buNone/>
            </a:pPr>
            <a:r>
              <a:rPr lang="en-US" sz="1200" b="0" i="0" dirty="0" smtClean="0">
                <a:solidFill>
                  <a:schemeClr val="bg1"/>
                </a:solidFill>
              </a:rPr>
              <a:t>Obtain &amp; Use Energy - “Metabolism”</a:t>
            </a:r>
          </a:p>
          <a:p>
            <a:pPr marL="0" indent="0">
              <a:buFont typeface="Arial" panose="020B0604020202020204" pitchFamily="34" charset="0"/>
              <a:buNone/>
            </a:pPr>
            <a:r>
              <a:rPr lang="en-US" sz="1200" b="0" i="0" dirty="0" smtClean="0">
                <a:solidFill>
                  <a:schemeClr val="bg1"/>
                </a:solidFill>
              </a:rPr>
              <a:t>Reproduce</a:t>
            </a:r>
          </a:p>
          <a:p>
            <a:pPr marL="0" indent="0">
              <a:buFont typeface="Arial" panose="020B0604020202020204" pitchFamily="34" charset="0"/>
              <a:buNone/>
            </a:pPr>
            <a:r>
              <a:rPr lang="en-US" sz="1200" b="0" i="0" dirty="0" smtClean="0">
                <a:solidFill>
                  <a:schemeClr val="bg1"/>
                </a:solidFill>
              </a:rPr>
              <a:t>Grow and Develop</a:t>
            </a:r>
          </a:p>
          <a:p>
            <a:pPr marL="0" indent="0">
              <a:buFont typeface="Arial" panose="020B0604020202020204" pitchFamily="34" charset="0"/>
              <a:buNone/>
            </a:pPr>
            <a:r>
              <a:rPr lang="en-US" sz="1200" b="0" i="0" dirty="0" smtClean="0">
                <a:solidFill>
                  <a:schemeClr val="bg1"/>
                </a:solidFill>
              </a:rPr>
              <a:t>Adapt to Surroundings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Throughout the semester we will talk about all of these characteristics. In this unit we will talk about the chemical make up of cells, and the chemical reactions that happen inside of them.</a:t>
            </a:r>
          </a:p>
          <a:p>
            <a:pPr marL="0" indent="0">
              <a:buFont typeface="Arial" panose="020B0604020202020204" pitchFamily="34" charset="0"/>
              <a:buNone/>
            </a:pPr>
            <a:r>
              <a:rPr lang="en-US" sz="1200" baseline="0"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Characteristics of Living Things</a:t>
            </a:r>
          </a:p>
          <a:p>
            <a:endParaRPr lang="en-US" sz="1200" dirty="0" smtClean="0"/>
          </a:p>
          <a:p>
            <a:pPr marL="0" indent="0">
              <a:buFont typeface="Arial" panose="020B0604020202020204" pitchFamily="34" charset="0"/>
              <a:buNone/>
            </a:pPr>
            <a:r>
              <a:rPr lang="en-US" sz="1200" b="0" i="0" dirty="0" smtClean="0">
                <a:solidFill>
                  <a:schemeClr val="bg1"/>
                </a:solidFill>
              </a:rPr>
              <a:t>Made of Cells</a:t>
            </a:r>
          </a:p>
          <a:p>
            <a:pPr marL="0" indent="0">
              <a:buFont typeface="Arial" panose="020B0604020202020204" pitchFamily="34" charset="0"/>
              <a:buNone/>
            </a:pPr>
            <a:r>
              <a:rPr lang="en-US" sz="1200" b="0" i="0" dirty="0" smtClean="0">
                <a:solidFill>
                  <a:schemeClr val="bg1"/>
                </a:solidFill>
              </a:rPr>
              <a:t>Maintain Homeostasis</a:t>
            </a:r>
          </a:p>
          <a:p>
            <a:pPr marL="0" indent="0">
              <a:buFont typeface="Arial" panose="020B0604020202020204" pitchFamily="34" charset="0"/>
              <a:buNone/>
            </a:pPr>
            <a:r>
              <a:rPr lang="en-US" sz="1200" b="0" i="0" dirty="0" smtClean="0">
                <a:solidFill>
                  <a:schemeClr val="bg1"/>
                </a:solidFill>
              </a:rPr>
              <a:t>Respond to Stimuli</a:t>
            </a:r>
          </a:p>
          <a:p>
            <a:pPr marL="0" indent="0">
              <a:buFont typeface="Arial" panose="020B0604020202020204" pitchFamily="34" charset="0"/>
              <a:buNone/>
            </a:pPr>
            <a:r>
              <a:rPr lang="en-US" sz="1200" b="0" i="0" dirty="0" smtClean="0">
                <a:solidFill>
                  <a:schemeClr val="bg1"/>
                </a:solidFill>
              </a:rPr>
              <a:t>Obtain &amp; Use Energy - “Metabolism”</a:t>
            </a:r>
          </a:p>
          <a:p>
            <a:pPr marL="0" indent="0">
              <a:buFont typeface="Arial" panose="020B0604020202020204" pitchFamily="34" charset="0"/>
              <a:buNone/>
            </a:pPr>
            <a:r>
              <a:rPr lang="en-US" sz="1200" b="0" i="0" dirty="0" smtClean="0">
                <a:solidFill>
                  <a:schemeClr val="bg1"/>
                </a:solidFill>
              </a:rPr>
              <a:t>Reproduce</a:t>
            </a:r>
          </a:p>
          <a:p>
            <a:pPr marL="0" indent="0">
              <a:buFont typeface="Arial" panose="020B0604020202020204" pitchFamily="34" charset="0"/>
              <a:buNone/>
            </a:pPr>
            <a:r>
              <a:rPr lang="en-US" sz="1200" b="0" i="0" dirty="0" smtClean="0">
                <a:solidFill>
                  <a:schemeClr val="bg1"/>
                </a:solidFill>
              </a:rPr>
              <a:t>Grow and Develop</a:t>
            </a:r>
          </a:p>
          <a:p>
            <a:pPr marL="0" indent="0">
              <a:buFont typeface="Arial" panose="020B0604020202020204" pitchFamily="34" charset="0"/>
              <a:buNone/>
            </a:pPr>
            <a:r>
              <a:rPr lang="en-US" sz="1200" b="0" i="0" dirty="0" smtClean="0">
                <a:solidFill>
                  <a:schemeClr val="bg1"/>
                </a:solidFill>
              </a:rPr>
              <a:t>Adapt to Surroundings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Throughout the semester we will talk about all of these characteristics. In this unit we will talk about the chemical make up of cells, and the chemical reactions that happen inside of them.</a:t>
            </a:r>
          </a:p>
          <a:p>
            <a:pPr marL="0" indent="0">
              <a:buFont typeface="Arial" panose="020B0604020202020204" pitchFamily="34" charset="0"/>
              <a:buNone/>
            </a:pPr>
            <a:r>
              <a:rPr lang="en-US" sz="1200" baseline="0"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Homeostasis Lab</a:t>
            </a:r>
          </a:p>
          <a:p>
            <a:endParaRPr lang="en-US" b="0" u="none" baseline="0" dirty="0" smtClean="0"/>
          </a:p>
          <a:p>
            <a:r>
              <a:rPr lang="en-US" b="0" u="none" baseline="0" dirty="0" smtClean="0"/>
              <a:t>See work packet for instructions (jumping jacks).</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86</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err="1" smtClean="0"/>
              <a:t>Kahoot</a:t>
            </a:r>
            <a:endParaRPr lang="en-US" b="1" u="sng" baseline="0" dirty="0" smtClean="0"/>
          </a:p>
          <a:p>
            <a:endParaRPr lang="en-US" b="0" u="none" baseline="0" dirty="0" smtClean="0"/>
          </a:p>
          <a:p>
            <a:r>
              <a:rPr lang="en-US" b="0" u="none" baseline="0" dirty="0" smtClean="0"/>
              <a:t>This </a:t>
            </a:r>
            <a:r>
              <a:rPr lang="en-US" b="0" u="none" baseline="0" dirty="0" err="1" smtClean="0"/>
              <a:t>kahoot</a:t>
            </a:r>
            <a:r>
              <a:rPr lang="en-US" b="0" u="none" baseline="0" dirty="0" smtClean="0"/>
              <a:t> reviews the </a:t>
            </a:r>
            <a:r>
              <a:rPr lang="en-US" b="0" u="none" baseline="0" smtClean="0"/>
              <a:t>entire unit.</a:t>
            </a:r>
            <a:endParaRPr lang="en-US" b="0" u="none" baseline="0" dirty="0" smtClean="0"/>
          </a:p>
          <a:p>
            <a:endParaRPr lang="en-US" b="0" u="none" baseline="0" dirty="0" smtClean="0"/>
          </a:p>
          <a:p>
            <a:r>
              <a:rPr lang="en-US" b="1" u="none" baseline="0" dirty="0" smtClean="0"/>
              <a:t>https://play.kahoot.it/#/k/12eb5155-200f-4aae-89f2-c88059939a80</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87</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 Membrane</a:t>
            </a:r>
          </a:p>
          <a:p>
            <a:endParaRPr lang="en-US" baseline="0" dirty="0" smtClean="0"/>
          </a:p>
          <a:p>
            <a:endParaRPr lang="en-US" baseline="0" dirty="0" smtClean="0"/>
          </a:p>
          <a:p>
            <a:r>
              <a:rPr lang="en-US" baseline="0" dirty="0" smtClean="0"/>
              <a:t>_____</a:t>
            </a:r>
            <a:endParaRPr lang="en-US"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88</a:t>
            </a:fld>
            <a:endParaRPr lang="en-US"/>
          </a:p>
        </p:txBody>
      </p:sp>
    </p:spTree>
    <p:extLst>
      <p:ext uri="{BB962C8B-B14F-4D97-AF65-F5344CB8AC3E}">
        <p14:creationId xmlns="" xmlns:p14="http://schemas.microsoft.com/office/powerpoint/2010/main" val="320357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Two Major</a:t>
            </a:r>
            <a:r>
              <a:rPr lang="en-US" b="1" i="0" u="sng" baseline="0" dirty="0" smtClean="0"/>
              <a:t> Categories of Cells</a:t>
            </a:r>
          </a:p>
          <a:p>
            <a:endParaRPr lang="en-US" b="1" i="0" u="sng" baseline="0" dirty="0" smtClean="0"/>
          </a:p>
          <a:p>
            <a:r>
              <a:rPr lang="en-US" b="0" i="0" u="sng" baseline="0" dirty="0" smtClean="0"/>
              <a:t>Characteristics of Prokaryotes</a:t>
            </a:r>
            <a:r>
              <a:rPr lang="en-US" b="0" i="0" u="none" baseline="0" dirty="0" smtClean="0"/>
              <a:t>:</a:t>
            </a:r>
          </a:p>
          <a:p>
            <a:pPr marL="171450" indent="-171450">
              <a:buFont typeface="Arial" panose="020B0604020202020204" pitchFamily="34" charset="0"/>
              <a:buChar char="•"/>
            </a:pPr>
            <a:r>
              <a:rPr lang="en-US" b="0" i="0" u="none" baseline="0" dirty="0" smtClean="0"/>
              <a:t>DNA free floats in cell</a:t>
            </a:r>
          </a:p>
          <a:p>
            <a:pPr marL="171450" indent="-171450">
              <a:buFont typeface="Arial" panose="020B0604020202020204" pitchFamily="34" charset="0"/>
              <a:buChar char="•"/>
            </a:pPr>
            <a:r>
              <a:rPr lang="en-US" b="0" i="0" u="none" baseline="0" dirty="0" smtClean="0"/>
              <a:t>No distinct internal parts</a:t>
            </a:r>
          </a:p>
          <a:p>
            <a:pPr marL="171450" indent="-171450">
              <a:buFont typeface="Arial" panose="020B0604020202020204" pitchFamily="34" charset="0"/>
              <a:buChar char="•"/>
            </a:pPr>
            <a:r>
              <a:rPr lang="en-US" b="0" i="0" u="none" baseline="0" dirty="0" smtClean="0"/>
              <a:t>No nucleus</a:t>
            </a:r>
          </a:p>
          <a:p>
            <a:pPr marL="171450" indent="-171450">
              <a:buFont typeface="Arial" panose="020B0604020202020204" pitchFamily="34" charset="0"/>
              <a:buChar char="•"/>
            </a:pPr>
            <a:r>
              <a:rPr lang="en-US" b="0" i="0" u="none" baseline="0" dirty="0" smtClean="0"/>
              <a:t>Made of one cell</a:t>
            </a:r>
          </a:p>
          <a:p>
            <a:endParaRPr lang="en-US" b="0" i="0" u="none" baseline="0" dirty="0" smtClean="0"/>
          </a:p>
          <a:p>
            <a:r>
              <a:rPr lang="en-US" b="0" i="0" u="sng" baseline="0" dirty="0" smtClean="0"/>
              <a:t>Characteristics of Eukaryotes</a:t>
            </a:r>
            <a:r>
              <a:rPr lang="en-US" b="0" i="0" u="none" baseline="0" dirty="0" smtClean="0"/>
              <a:t>:</a:t>
            </a:r>
          </a:p>
          <a:p>
            <a:pPr marL="171450" indent="-171450">
              <a:buFont typeface="Arial" panose="020B0604020202020204" pitchFamily="34" charset="0"/>
              <a:buChar char="•"/>
            </a:pPr>
            <a:r>
              <a:rPr lang="en-US" b="0" i="0" u="none" baseline="0" dirty="0" smtClean="0"/>
              <a:t>DNA stored in nucleus</a:t>
            </a:r>
          </a:p>
          <a:p>
            <a:pPr marL="171450" indent="-171450">
              <a:buFont typeface="Arial" panose="020B0604020202020204" pitchFamily="34" charset="0"/>
              <a:buChar char="•"/>
            </a:pPr>
            <a:r>
              <a:rPr lang="en-US" b="0" i="0" u="none" baseline="0" dirty="0" smtClean="0"/>
              <a:t>Distinct organelles</a:t>
            </a:r>
          </a:p>
          <a:p>
            <a:pPr marL="171450" indent="-171450">
              <a:buFont typeface="Arial" panose="020B0604020202020204" pitchFamily="34" charset="0"/>
              <a:buChar char="•"/>
            </a:pPr>
            <a:r>
              <a:rPr lang="en-US" b="0" i="0" u="none" baseline="0" dirty="0" smtClean="0"/>
              <a:t>Made of one or more cells</a:t>
            </a:r>
          </a:p>
          <a:p>
            <a:r>
              <a:rPr lang="en-US" b="1" i="0" u="none" baseline="0" dirty="0" smtClean="0"/>
              <a:t>__________</a:t>
            </a:r>
            <a:endParaRPr lang="en-US" b="1" i="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a:t>
            </a:fld>
            <a:endParaRPr lang="en-US"/>
          </a:p>
        </p:txBody>
      </p:sp>
    </p:spTree>
    <p:extLst>
      <p:ext uri="{BB962C8B-B14F-4D97-AF65-F5344CB8AC3E}">
        <p14:creationId xmlns="" xmlns:p14="http://schemas.microsoft.com/office/powerpoint/2010/main" val="146945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1/9/2017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897AE4-5C67-4385-8C09-ED1BC194824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897AE4-5C67-4385-8C09-ED1BC1948249}"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897AE4-5C67-4385-8C09-ED1BC1948249}" type="datetimeFigureOut">
              <a:rPr lang="en-US" smtClean="0"/>
              <a:pPr/>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897AE4-5C67-4385-8C09-ED1BC1948249}" type="datetimeFigureOut">
              <a:rPr lang="en-US" smtClean="0"/>
              <a:pPr/>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97AE4-5C67-4385-8C09-ED1BC1948249}" type="datetimeFigureOut">
              <a:rPr lang="en-US" smtClean="0"/>
              <a:pPr/>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897AE4-5C67-4385-8C09-ED1BC1948249}"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897AE4-5C67-4385-8C09-ED1BC1948249}" type="datetimeFigureOut">
              <a:rPr lang="en-US" smtClean="0"/>
              <a:pPr/>
              <a:t>1/9/2017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45FAB4C-39C9-4F2B-ABBE-EE70C94F27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897AE4-5C67-4385-8C09-ED1BC1948249}" type="datetimeFigureOut">
              <a:rPr lang="en-US" smtClean="0"/>
              <a:pPr/>
              <a:t>1/9/2017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5FAB4C-39C9-4F2B-ABBE-EE70C94F2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sheppardsoftware.com/health/anatomy/cell/index.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RUJD5NEXC8&amp;index=2&amp;list=PLF_-tIFq2lAov3WqX5L4DuVMGvqsu0hxJ"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XTUm-75-PL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FuEo2ccTP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0.gi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40.gif"/></Relationships>
</file>

<file path=ppt/slides/_rels/slide6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prfMUwjobo8"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3232" y="838200"/>
            <a:ext cx="8022336" cy="685800"/>
          </a:xfrm>
        </p:spPr>
        <p:txBody>
          <a:bodyPr>
            <a:noAutofit/>
          </a:bodyPr>
          <a:lstStyle/>
          <a:p>
            <a:r>
              <a:rPr lang="en-US" sz="13800" b="1" dirty="0">
                <a:solidFill>
                  <a:srgbClr val="FFC000"/>
                </a:solidFill>
              </a:rPr>
              <a:t>Biology</a:t>
            </a:r>
          </a:p>
        </p:txBody>
      </p:sp>
      <p:sp>
        <p:nvSpPr>
          <p:cNvPr id="2" name="TextBox 1"/>
          <p:cNvSpPr txBox="1"/>
          <p:nvPr/>
        </p:nvSpPr>
        <p:spPr>
          <a:xfrm>
            <a:off x="0" y="2743200"/>
            <a:ext cx="9829800" cy="2646878"/>
          </a:xfrm>
          <a:prstGeom prst="rect">
            <a:avLst/>
          </a:prstGeom>
          <a:noFill/>
        </p:spPr>
        <p:txBody>
          <a:bodyPr wrap="square" rtlCol="0">
            <a:spAutoFit/>
          </a:bodyPr>
          <a:lstStyle/>
          <a:p>
            <a:r>
              <a:rPr lang="en-US" sz="16600" b="1" dirty="0" smtClean="0">
                <a:solidFill>
                  <a:schemeClr val="tx1">
                    <a:lumMod val="50000"/>
                  </a:schemeClr>
                </a:solidFill>
              </a:rPr>
              <a:t>BIOLOGY</a:t>
            </a:r>
            <a:endParaRPr lang="en-US" sz="16600" b="1" dirty="0">
              <a:solidFill>
                <a:schemeClr val="tx1">
                  <a:lumMod val="50000"/>
                </a:schemeClr>
              </a:solidFill>
            </a:endParaRPr>
          </a:p>
        </p:txBody>
      </p:sp>
      <p:sp>
        <p:nvSpPr>
          <p:cNvPr id="4" name="TextBox 3"/>
          <p:cNvSpPr txBox="1"/>
          <p:nvPr/>
        </p:nvSpPr>
        <p:spPr>
          <a:xfrm>
            <a:off x="740979" y="2895600"/>
            <a:ext cx="7924800" cy="3785652"/>
          </a:xfrm>
          <a:prstGeom prst="rect">
            <a:avLst/>
          </a:prstGeom>
          <a:noFill/>
        </p:spPr>
        <p:txBody>
          <a:bodyPr wrap="square" rtlCol="0">
            <a:spAutoFit/>
          </a:bodyPr>
          <a:lstStyle/>
          <a:p>
            <a:r>
              <a:rPr lang="en-US" sz="6000" b="1" dirty="0" smtClean="0"/>
              <a:t>The study of life.</a:t>
            </a:r>
          </a:p>
          <a:p>
            <a:endParaRPr lang="en-US" sz="6000" b="1" dirty="0"/>
          </a:p>
          <a:p>
            <a:r>
              <a:rPr lang="en-US" sz="6000" b="1" dirty="0" smtClean="0"/>
              <a:t>“Bio” = life</a:t>
            </a:r>
          </a:p>
          <a:p>
            <a:r>
              <a:rPr lang="en-US" sz="6000" b="1" dirty="0" smtClean="0"/>
              <a:t>“logy” = study of</a:t>
            </a:r>
          </a:p>
        </p:txBody>
      </p:sp>
    </p:spTree>
    <p:extLst>
      <p:ext uri="{BB962C8B-B14F-4D97-AF65-F5344CB8AC3E}">
        <p14:creationId xmlns="" xmlns:p14="http://schemas.microsoft.com/office/powerpoint/2010/main" val="320721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5068" t="23694" r="24897" b="8022"/>
          <a:stretch/>
        </p:blipFill>
        <p:spPr bwMode="auto">
          <a:xfrm>
            <a:off x="381000" y="304800"/>
            <a:ext cx="8382000" cy="6192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3352800" y="1219200"/>
            <a:ext cx="2438400" cy="3970318"/>
          </a:xfrm>
          <a:prstGeom prst="rect">
            <a:avLst/>
          </a:prstGeom>
          <a:noFill/>
        </p:spPr>
        <p:txBody>
          <a:bodyPr wrap="square" rtlCol="0">
            <a:spAutoFit/>
          </a:bodyPr>
          <a:lstStyle/>
          <a:p>
            <a:pPr algn="ctr"/>
            <a:r>
              <a:rPr lang="en-US" b="1" dirty="0" smtClean="0">
                <a:solidFill>
                  <a:schemeClr val="bg1"/>
                </a:solidFill>
              </a:rPr>
              <a:t>Always Have:</a:t>
            </a:r>
          </a:p>
          <a:p>
            <a:pPr marL="285750" indent="-285750">
              <a:buFont typeface="Arial" panose="020B0604020202020204" pitchFamily="34" charset="0"/>
              <a:buChar char="•"/>
            </a:pPr>
            <a:r>
              <a:rPr lang="en-US" b="1" dirty="0" smtClean="0">
                <a:solidFill>
                  <a:schemeClr val="bg1"/>
                </a:solidFill>
              </a:rPr>
              <a:t>DNA (genetic material)</a:t>
            </a:r>
          </a:p>
          <a:p>
            <a:pPr marL="285750" indent="-285750">
              <a:buFont typeface="Arial" panose="020B0604020202020204" pitchFamily="34" charset="0"/>
              <a:buChar char="•"/>
            </a:pPr>
            <a:r>
              <a:rPr lang="en-US" b="1" dirty="0" smtClean="0">
                <a:solidFill>
                  <a:schemeClr val="bg1"/>
                </a:solidFill>
              </a:rPr>
              <a:t>Ribosomes</a:t>
            </a:r>
          </a:p>
          <a:p>
            <a:pPr marL="285750" indent="-285750">
              <a:buFont typeface="Arial" panose="020B0604020202020204" pitchFamily="34" charset="0"/>
              <a:buChar char="•"/>
            </a:pPr>
            <a:r>
              <a:rPr lang="en-US" b="1" dirty="0" smtClean="0">
                <a:solidFill>
                  <a:schemeClr val="bg1"/>
                </a:solidFill>
              </a:rPr>
              <a:t>Cell Membrane</a:t>
            </a:r>
          </a:p>
          <a:p>
            <a:pPr marL="285750" indent="-285750">
              <a:buFont typeface="Arial" panose="020B0604020202020204" pitchFamily="34" charset="0"/>
              <a:buChar char="•"/>
            </a:pPr>
            <a:r>
              <a:rPr lang="en-US" b="1" dirty="0" smtClean="0">
                <a:solidFill>
                  <a:schemeClr val="bg1"/>
                </a:solidFill>
              </a:rPr>
              <a:t>Cytoplasm</a:t>
            </a:r>
          </a:p>
          <a:p>
            <a:pPr marL="285750" indent="-285750">
              <a:buFont typeface="Arial" panose="020B0604020202020204" pitchFamily="34" charset="0"/>
              <a:buChar char="•"/>
            </a:pPr>
            <a:endParaRPr lang="en-US" b="1" dirty="0">
              <a:solidFill>
                <a:schemeClr val="bg1"/>
              </a:solidFill>
            </a:endParaRPr>
          </a:p>
          <a:p>
            <a:pPr algn="ctr"/>
            <a:r>
              <a:rPr lang="en-US" b="1" dirty="0" smtClean="0">
                <a:solidFill>
                  <a:schemeClr val="bg1"/>
                </a:solidFill>
              </a:rPr>
              <a:t>Might Have:</a:t>
            </a:r>
          </a:p>
          <a:p>
            <a:pPr marL="285750" indent="-285750">
              <a:buFont typeface="Arial" panose="020B0604020202020204" pitchFamily="34" charset="0"/>
              <a:buChar char="•"/>
            </a:pPr>
            <a:r>
              <a:rPr lang="en-US" b="1" dirty="0" smtClean="0">
                <a:solidFill>
                  <a:schemeClr val="bg1"/>
                </a:solidFill>
              </a:rPr>
              <a:t>Flagella</a:t>
            </a:r>
          </a:p>
          <a:p>
            <a:pPr marL="285750" indent="-285750">
              <a:buFont typeface="Arial" panose="020B0604020202020204" pitchFamily="34" charset="0"/>
              <a:buChar char="•"/>
            </a:pPr>
            <a:r>
              <a:rPr lang="en-US" b="1" dirty="0" smtClean="0">
                <a:solidFill>
                  <a:schemeClr val="bg1"/>
                </a:solidFill>
              </a:rPr>
              <a:t>Cilia </a:t>
            </a:r>
          </a:p>
          <a:p>
            <a:pPr marL="285750" indent="-285750">
              <a:buFont typeface="Arial" panose="020B0604020202020204" pitchFamily="34" charset="0"/>
              <a:buChar char="•"/>
            </a:pPr>
            <a:r>
              <a:rPr lang="en-US" b="1" dirty="0" smtClean="0">
                <a:solidFill>
                  <a:schemeClr val="bg1"/>
                </a:solidFill>
              </a:rPr>
              <a:t>Cell Wall</a:t>
            </a:r>
          </a:p>
          <a:p>
            <a:pPr marL="285750" indent="-285750">
              <a:buFont typeface="Arial" panose="020B0604020202020204" pitchFamily="34" charset="0"/>
              <a:buChar char="•"/>
            </a:pPr>
            <a:endParaRPr lang="en-US" b="1" dirty="0" smtClean="0">
              <a:solidFill>
                <a:schemeClr val="bg1"/>
              </a:solidFill>
            </a:endParaRPr>
          </a:p>
          <a:p>
            <a:endParaRPr lang="en-US" b="1" dirty="0" smtClean="0">
              <a:solidFill>
                <a:schemeClr val="bg1"/>
              </a:solidFill>
            </a:endParaRPr>
          </a:p>
          <a:p>
            <a:endParaRPr lang="en-US" dirty="0">
              <a:solidFill>
                <a:schemeClr val="bg1"/>
              </a:solidFill>
            </a:endParaRPr>
          </a:p>
        </p:txBody>
      </p:sp>
      <p:sp>
        <p:nvSpPr>
          <p:cNvPr id="4" name="TextBox 3"/>
          <p:cNvSpPr txBox="1"/>
          <p:nvPr/>
        </p:nvSpPr>
        <p:spPr>
          <a:xfrm>
            <a:off x="762000" y="1219200"/>
            <a:ext cx="24384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Nucleoid</a:t>
            </a:r>
          </a:p>
          <a:p>
            <a:pPr marL="285750" indent="-285750">
              <a:buFont typeface="Arial" panose="020B0604020202020204" pitchFamily="34" charset="0"/>
              <a:buChar char="•"/>
            </a:pPr>
            <a:r>
              <a:rPr lang="en-US" b="1" dirty="0" smtClean="0">
                <a:solidFill>
                  <a:schemeClr val="bg1"/>
                </a:solidFill>
              </a:rPr>
              <a:t>Single Celled</a:t>
            </a:r>
          </a:p>
          <a:p>
            <a:pPr marL="285750" indent="-285750">
              <a:buFont typeface="Arial" panose="020B0604020202020204" pitchFamily="34" charset="0"/>
              <a:buChar char="•"/>
            </a:pPr>
            <a:r>
              <a:rPr lang="en-US" b="1" dirty="0" smtClean="0">
                <a:solidFill>
                  <a:schemeClr val="bg1"/>
                </a:solidFill>
              </a:rPr>
              <a:t>Plasmids</a:t>
            </a:r>
          </a:p>
          <a:p>
            <a:endParaRPr lang="en-US" b="1" dirty="0" smtClean="0">
              <a:solidFill>
                <a:schemeClr val="bg1"/>
              </a:solidFill>
            </a:endParaRPr>
          </a:p>
          <a:p>
            <a:endParaRPr lang="en-US" dirty="0">
              <a:solidFill>
                <a:schemeClr val="bg1"/>
              </a:solidFill>
            </a:endParaRPr>
          </a:p>
        </p:txBody>
      </p:sp>
      <p:sp>
        <p:nvSpPr>
          <p:cNvPr id="5" name="TextBox 4"/>
          <p:cNvSpPr txBox="1"/>
          <p:nvPr/>
        </p:nvSpPr>
        <p:spPr>
          <a:xfrm>
            <a:off x="5943600" y="1219200"/>
            <a:ext cx="251460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Nucleus</a:t>
            </a:r>
          </a:p>
          <a:p>
            <a:pPr marL="285750" indent="-285750">
              <a:buFont typeface="Arial" panose="020B0604020202020204" pitchFamily="34" charset="0"/>
              <a:buChar char="•"/>
            </a:pPr>
            <a:r>
              <a:rPr lang="en-US" b="1" dirty="0" smtClean="0">
                <a:solidFill>
                  <a:schemeClr val="bg1"/>
                </a:solidFill>
              </a:rPr>
              <a:t>Single or Multi Celled</a:t>
            </a:r>
          </a:p>
          <a:p>
            <a:pPr marL="285750" indent="-285750">
              <a:buFont typeface="Arial" panose="020B0604020202020204" pitchFamily="34" charset="0"/>
              <a:buChar char="•"/>
            </a:pPr>
            <a:r>
              <a:rPr lang="en-US" b="1" dirty="0" smtClean="0">
                <a:solidFill>
                  <a:schemeClr val="bg1"/>
                </a:solidFill>
              </a:rPr>
              <a:t>Membrane bound organelles</a:t>
            </a:r>
          </a:p>
          <a:p>
            <a:endParaRPr lang="en-US" b="1" dirty="0" smtClean="0">
              <a:solidFill>
                <a:schemeClr val="bg1"/>
              </a:solidFill>
            </a:endParaRPr>
          </a:p>
          <a:p>
            <a:endParaRPr lang="en-US" dirty="0">
              <a:solidFill>
                <a:schemeClr val="bg1"/>
              </a:solidFill>
            </a:endParaRPr>
          </a:p>
        </p:txBody>
      </p:sp>
      <p:sp>
        <p:nvSpPr>
          <p:cNvPr id="9" name="Rectangle 8"/>
          <p:cNvSpPr/>
          <p:nvPr/>
        </p:nvSpPr>
        <p:spPr>
          <a:xfrm>
            <a:off x="762000" y="4548685"/>
            <a:ext cx="22860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93844" y="4819484"/>
            <a:ext cx="2438400" cy="923330"/>
          </a:xfrm>
          <a:prstGeom prst="rect">
            <a:avLst/>
          </a:prstGeom>
          <a:noFill/>
        </p:spPr>
        <p:txBody>
          <a:bodyPr wrap="square" rtlCol="0">
            <a:spAutoFit/>
          </a:bodyPr>
          <a:lstStyle/>
          <a:p>
            <a:pPr algn="ctr"/>
            <a:r>
              <a:rPr lang="en-US" b="1" dirty="0" smtClean="0">
                <a:solidFill>
                  <a:schemeClr val="bg1"/>
                </a:solidFill>
              </a:rPr>
              <a:t>Examples:</a:t>
            </a:r>
          </a:p>
          <a:p>
            <a:pPr marL="285750" indent="-285750">
              <a:buFont typeface="Arial" panose="020B0604020202020204" pitchFamily="34" charset="0"/>
              <a:buChar char="•"/>
            </a:pPr>
            <a:r>
              <a:rPr lang="en-US" b="1" dirty="0" smtClean="0">
                <a:solidFill>
                  <a:schemeClr val="bg1"/>
                </a:solidFill>
              </a:rPr>
              <a:t>Bacteria</a:t>
            </a:r>
          </a:p>
          <a:p>
            <a:pPr marL="285750" indent="-285750">
              <a:buFont typeface="Arial" panose="020B0604020202020204" pitchFamily="34" charset="0"/>
              <a:buChar char="•"/>
            </a:pPr>
            <a:r>
              <a:rPr lang="en-US" b="1" dirty="0" smtClean="0">
                <a:solidFill>
                  <a:schemeClr val="bg1"/>
                </a:solidFill>
              </a:rPr>
              <a:t>Archaea</a:t>
            </a:r>
            <a:endParaRPr lang="en-US" b="1" dirty="0">
              <a:solidFill>
                <a:schemeClr val="bg1"/>
              </a:solidFill>
            </a:endParaRPr>
          </a:p>
        </p:txBody>
      </p:sp>
      <p:sp>
        <p:nvSpPr>
          <p:cNvPr id="7" name="Rectangle 6"/>
          <p:cNvSpPr/>
          <p:nvPr/>
        </p:nvSpPr>
        <p:spPr>
          <a:xfrm>
            <a:off x="5943600" y="4404849"/>
            <a:ext cx="22860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43600" y="4728565"/>
            <a:ext cx="2514600" cy="1754326"/>
          </a:xfrm>
          <a:prstGeom prst="rect">
            <a:avLst/>
          </a:prstGeom>
          <a:noFill/>
        </p:spPr>
        <p:txBody>
          <a:bodyPr wrap="square" rtlCol="0">
            <a:spAutoFit/>
          </a:bodyPr>
          <a:lstStyle/>
          <a:p>
            <a:pPr algn="ctr"/>
            <a:r>
              <a:rPr lang="en-US" b="1" dirty="0" smtClean="0">
                <a:solidFill>
                  <a:schemeClr val="bg1"/>
                </a:solidFill>
              </a:rPr>
              <a:t>Examples:</a:t>
            </a:r>
          </a:p>
          <a:p>
            <a:pPr marL="285750" indent="-285750">
              <a:buFont typeface="Arial" panose="020B0604020202020204" pitchFamily="34" charset="0"/>
              <a:buChar char="•"/>
            </a:pPr>
            <a:r>
              <a:rPr lang="en-US" b="1" dirty="0" smtClean="0">
                <a:solidFill>
                  <a:schemeClr val="bg1"/>
                </a:solidFill>
              </a:rPr>
              <a:t>Humans</a:t>
            </a:r>
          </a:p>
          <a:p>
            <a:pPr marL="285750" indent="-285750">
              <a:buFont typeface="Arial" panose="020B0604020202020204" pitchFamily="34" charset="0"/>
              <a:buChar char="•"/>
            </a:pPr>
            <a:r>
              <a:rPr lang="en-US" b="1" dirty="0" smtClean="0">
                <a:solidFill>
                  <a:schemeClr val="bg1"/>
                </a:solidFill>
              </a:rPr>
              <a:t>Plants</a:t>
            </a:r>
          </a:p>
          <a:p>
            <a:pPr marL="285750" indent="-285750">
              <a:buFont typeface="Arial" panose="020B0604020202020204" pitchFamily="34" charset="0"/>
              <a:buChar char="•"/>
            </a:pPr>
            <a:r>
              <a:rPr lang="en-US" b="1" dirty="0" smtClean="0">
                <a:solidFill>
                  <a:schemeClr val="bg1"/>
                </a:solidFill>
              </a:rPr>
              <a:t>Animals</a:t>
            </a:r>
          </a:p>
          <a:p>
            <a:pPr marL="285750" indent="-285750">
              <a:buFont typeface="Arial" panose="020B0604020202020204" pitchFamily="34" charset="0"/>
              <a:buChar char="•"/>
            </a:pPr>
            <a:r>
              <a:rPr lang="en-US" b="1" dirty="0" smtClean="0">
                <a:solidFill>
                  <a:schemeClr val="bg1"/>
                </a:solidFill>
              </a:rPr>
              <a:t>Fungi</a:t>
            </a:r>
          </a:p>
          <a:p>
            <a:pPr marL="285750" indent="-285750">
              <a:buFont typeface="Arial" panose="020B0604020202020204" pitchFamily="34" charset="0"/>
              <a:buChar char="•"/>
            </a:pPr>
            <a:r>
              <a:rPr lang="en-US" b="1" dirty="0" smtClean="0">
                <a:solidFill>
                  <a:schemeClr val="bg1"/>
                </a:solidFill>
              </a:rPr>
              <a:t>Protists</a:t>
            </a:r>
            <a:endParaRPr lang="en-US" b="1" dirty="0">
              <a:solidFill>
                <a:schemeClr val="bg1"/>
              </a:solidFill>
            </a:endParaRPr>
          </a:p>
        </p:txBody>
      </p:sp>
    </p:spTree>
    <p:extLst>
      <p:ext uri="{BB962C8B-B14F-4D97-AF65-F5344CB8AC3E}">
        <p14:creationId xmlns="" xmlns:p14="http://schemas.microsoft.com/office/powerpoint/2010/main" val="208461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8077200" cy="1673352"/>
          </a:xfrm>
        </p:spPr>
        <p:txBody>
          <a:bodyPr>
            <a:normAutofit fontScale="90000"/>
          </a:bodyPr>
          <a:lstStyle/>
          <a:p>
            <a:r>
              <a:rPr lang="en-US" dirty="0" smtClean="0"/>
              <a:t/>
            </a:r>
            <a:br>
              <a:rPr lang="en-US" dirty="0" smtClean="0"/>
            </a:br>
            <a:r>
              <a:rPr lang="en-US" sz="6700" dirty="0" smtClean="0"/>
              <a:t>Major </a:t>
            </a:r>
            <a:br>
              <a:rPr lang="en-US" sz="6700" dirty="0" smtClean="0"/>
            </a:br>
            <a:r>
              <a:rPr lang="en-US" sz="6700" dirty="0" smtClean="0"/>
              <a:t>Organelles </a:t>
            </a:r>
            <a:br>
              <a:rPr lang="en-US" sz="6700" dirty="0" smtClean="0"/>
            </a:br>
            <a:r>
              <a:rPr lang="en-US" sz="6700" dirty="0" smtClean="0"/>
              <a:t>and Structures</a:t>
            </a:r>
            <a:r>
              <a:rPr lang="en-US" sz="5300" dirty="0" smtClean="0"/>
              <a:t/>
            </a:r>
            <a:br>
              <a:rPr lang="en-US" sz="5300" dirty="0" smtClean="0"/>
            </a:br>
            <a:endParaRPr lang="en-US" dirty="0"/>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14483" r="12069"/>
          <a:stretch/>
        </p:blipFill>
        <p:spPr>
          <a:xfrm>
            <a:off x="5181600" y="1295400"/>
            <a:ext cx="3200400" cy="3050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02094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Nucleus</a:t>
            </a:r>
            <a:endParaRPr lang="en-US" sz="4000" b="1" i="1" dirty="0"/>
          </a:p>
        </p:txBody>
      </p:sp>
      <p:sp>
        <p:nvSpPr>
          <p:cNvPr id="4" name="TextBox 3"/>
          <p:cNvSpPr txBox="1"/>
          <p:nvPr/>
        </p:nvSpPr>
        <p:spPr>
          <a:xfrm>
            <a:off x="838200" y="2895600"/>
            <a:ext cx="3048000" cy="2862322"/>
          </a:xfrm>
          <a:prstGeom prst="rect">
            <a:avLst/>
          </a:prstGeom>
          <a:noFill/>
        </p:spPr>
        <p:txBody>
          <a:bodyPr wrap="square" rtlCol="0">
            <a:spAutoFit/>
          </a:bodyPr>
          <a:lstStyle/>
          <a:p>
            <a:r>
              <a:rPr lang="en-US" sz="3600" b="1" i="1" dirty="0">
                <a:solidFill>
                  <a:srgbClr val="FFC000"/>
                </a:solidFill>
              </a:rPr>
              <a:t>Contains the cell’s DNA and is the control center of the cell</a:t>
            </a:r>
            <a:r>
              <a:rPr lang="en-US" sz="3600" b="1" i="1" dirty="0" smtClean="0">
                <a:solidFill>
                  <a:srgbClr val="FFC000"/>
                </a:solidFill>
              </a:rPr>
              <a:t>. </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56993" y="2895600"/>
            <a:ext cx="4391025" cy="3247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843113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Nucleolus</a:t>
            </a:r>
            <a:endParaRPr lang="en-US" sz="4000" b="1" i="1" dirty="0"/>
          </a:p>
        </p:txBody>
      </p:sp>
      <p:sp>
        <p:nvSpPr>
          <p:cNvPr id="4" name="TextBox 3"/>
          <p:cNvSpPr txBox="1"/>
          <p:nvPr/>
        </p:nvSpPr>
        <p:spPr>
          <a:xfrm>
            <a:off x="838200" y="2895600"/>
            <a:ext cx="3048000" cy="1200329"/>
          </a:xfrm>
          <a:prstGeom prst="rect">
            <a:avLst/>
          </a:prstGeom>
          <a:noFill/>
        </p:spPr>
        <p:txBody>
          <a:bodyPr wrap="square" rtlCol="0">
            <a:spAutoFit/>
          </a:bodyPr>
          <a:lstStyle/>
          <a:p>
            <a:r>
              <a:rPr lang="en-US" sz="3600" b="1" i="1" dirty="0" smtClean="0">
                <a:solidFill>
                  <a:srgbClr val="FFC000"/>
                </a:solidFill>
              </a:rPr>
              <a:t>Makes ribosomes. </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56993" y="2895600"/>
            <a:ext cx="4391025" cy="3247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84311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Ribosome</a:t>
            </a:r>
            <a:endParaRPr lang="en-US" sz="4000" b="1" i="1" dirty="0"/>
          </a:p>
        </p:txBody>
      </p:sp>
      <p:sp>
        <p:nvSpPr>
          <p:cNvPr id="4" name="TextBox 3"/>
          <p:cNvSpPr txBox="1"/>
          <p:nvPr/>
        </p:nvSpPr>
        <p:spPr>
          <a:xfrm>
            <a:off x="838200" y="2895600"/>
            <a:ext cx="3048000" cy="1754326"/>
          </a:xfrm>
          <a:prstGeom prst="rect">
            <a:avLst/>
          </a:prstGeom>
          <a:noFill/>
        </p:spPr>
        <p:txBody>
          <a:bodyPr wrap="square" rtlCol="0">
            <a:spAutoFit/>
          </a:bodyPr>
          <a:lstStyle/>
          <a:p>
            <a:r>
              <a:rPr lang="en-US" sz="3600" b="1" i="1" dirty="0" smtClean="0">
                <a:solidFill>
                  <a:srgbClr val="FFC000"/>
                </a:solidFill>
              </a:rPr>
              <a:t>Assembles amino acids into proteins.</a:t>
            </a:r>
          </a:p>
        </p:txBody>
      </p:sp>
      <p:pic>
        <p:nvPicPr>
          <p:cNvPr id="1026" name="Picture 2" descr="http://www.shmoop.com/images/biology/biobook_cells_2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99338" y="2811600"/>
            <a:ext cx="4381500" cy="36766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939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Endoplasmic Reticulum</a:t>
            </a:r>
            <a:endParaRPr lang="en-US" sz="4000" b="1" i="1" dirty="0"/>
          </a:p>
        </p:txBody>
      </p:sp>
      <p:sp>
        <p:nvSpPr>
          <p:cNvPr id="4" name="TextBox 3"/>
          <p:cNvSpPr txBox="1"/>
          <p:nvPr/>
        </p:nvSpPr>
        <p:spPr>
          <a:xfrm>
            <a:off x="381000" y="3365407"/>
            <a:ext cx="4572000" cy="2062103"/>
          </a:xfrm>
          <a:prstGeom prst="rect">
            <a:avLst/>
          </a:prstGeom>
          <a:noFill/>
        </p:spPr>
        <p:txBody>
          <a:bodyPr wrap="square" rtlCol="0">
            <a:spAutoFit/>
          </a:bodyPr>
          <a:lstStyle/>
          <a:p>
            <a:r>
              <a:rPr lang="en-US" sz="3200" b="1" i="1" dirty="0" smtClean="0">
                <a:solidFill>
                  <a:srgbClr val="FFC000"/>
                </a:solidFill>
              </a:rPr>
              <a:t>Sometimes studded with ribosomes, sometimes smooth. Functions vary according to cell type.</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18356" y="3048000"/>
            <a:ext cx="39629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75123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Endoplasmic Reticulum</a:t>
            </a:r>
            <a:endParaRPr lang="en-US" sz="4000" b="1" i="1" dirty="0"/>
          </a:p>
        </p:txBody>
      </p:sp>
      <p:sp>
        <p:nvSpPr>
          <p:cNvPr id="4" name="TextBox 3"/>
          <p:cNvSpPr txBox="1"/>
          <p:nvPr/>
        </p:nvSpPr>
        <p:spPr>
          <a:xfrm>
            <a:off x="381000" y="2819400"/>
            <a:ext cx="4876800" cy="3539430"/>
          </a:xfrm>
          <a:prstGeom prst="rect">
            <a:avLst/>
          </a:prstGeom>
          <a:noFill/>
        </p:spPr>
        <p:txBody>
          <a:bodyPr wrap="square" rtlCol="0">
            <a:spAutoFit/>
          </a:bodyPr>
          <a:lstStyle/>
          <a:p>
            <a:pPr>
              <a:buFont typeface="Arial" pitchFamily="34" charset="0"/>
              <a:buChar char="•"/>
            </a:pPr>
            <a:r>
              <a:rPr lang="en-US" sz="3200" b="1" i="1" dirty="0" smtClean="0">
                <a:solidFill>
                  <a:srgbClr val="FFC000"/>
                </a:solidFill>
              </a:rPr>
              <a:t>Makes lipids</a:t>
            </a:r>
          </a:p>
          <a:p>
            <a:pPr>
              <a:buFont typeface="Arial" pitchFamily="34" charset="0"/>
              <a:buChar char="•"/>
            </a:pPr>
            <a:r>
              <a:rPr lang="en-US" sz="3200" b="1" i="1" dirty="0" smtClean="0">
                <a:solidFill>
                  <a:srgbClr val="FFC000"/>
                </a:solidFill>
              </a:rPr>
              <a:t>Folds proteins</a:t>
            </a:r>
          </a:p>
          <a:p>
            <a:pPr>
              <a:buFont typeface="Arial" pitchFamily="34" charset="0"/>
              <a:buChar char="•"/>
            </a:pPr>
            <a:r>
              <a:rPr lang="en-US" sz="3200" b="1" i="1" dirty="0" smtClean="0">
                <a:solidFill>
                  <a:srgbClr val="FFC000"/>
                </a:solidFill>
              </a:rPr>
              <a:t>Releases proteins into </a:t>
            </a:r>
          </a:p>
          <a:p>
            <a:r>
              <a:rPr lang="en-US" sz="3200" b="1" i="1" dirty="0" smtClean="0">
                <a:solidFill>
                  <a:srgbClr val="FFC000"/>
                </a:solidFill>
              </a:rPr>
              <a:t>the cell </a:t>
            </a:r>
            <a:endParaRPr lang="en-US" sz="3200" b="1" i="1" dirty="0">
              <a:solidFill>
                <a:srgbClr val="FFC000"/>
              </a:solidFill>
            </a:endParaRPr>
          </a:p>
          <a:p>
            <a:pPr>
              <a:buFont typeface="Arial" pitchFamily="34" charset="0"/>
              <a:buChar char="•"/>
            </a:pPr>
            <a:r>
              <a:rPr lang="en-US" sz="3200" b="1" i="1" dirty="0" smtClean="0">
                <a:solidFill>
                  <a:srgbClr val="FFC000"/>
                </a:solidFill>
              </a:rPr>
              <a:t>Sends proteins to </a:t>
            </a:r>
            <a:r>
              <a:rPr lang="en-US" sz="3200" b="1" i="1" dirty="0">
                <a:solidFill>
                  <a:srgbClr val="FFC000"/>
                </a:solidFill>
              </a:rPr>
              <a:t>the Golgi complex </a:t>
            </a:r>
            <a:r>
              <a:rPr lang="en-US" sz="3200" b="1" i="1" dirty="0" smtClean="0">
                <a:solidFill>
                  <a:srgbClr val="FFC000"/>
                </a:solidFill>
              </a:rPr>
              <a:t>to be transported out of the cell. </a:t>
            </a:r>
            <a:endParaRPr lang="en-US" sz="3200" b="1" i="1" dirty="0">
              <a:solidFill>
                <a:srgbClr val="FFC000"/>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18356" y="3048000"/>
            <a:ext cx="39629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43085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Golgi Complex</a:t>
            </a:r>
            <a:endParaRPr lang="en-US" sz="4000" b="1" i="1" dirty="0"/>
          </a:p>
        </p:txBody>
      </p:sp>
      <p:sp>
        <p:nvSpPr>
          <p:cNvPr id="4" name="TextBox 3"/>
          <p:cNvSpPr txBox="1"/>
          <p:nvPr/>
        </p:nvSpPr>
        <p:spPr>
          <a:xfrm>
            <a:off x="838200" y="2895600"/>
            <a:ext cx="3657600" cy="2862322"/>
          </a:xfrm>
          <a:prstGeom prst="rect">
            <a:avLst/>
          </a:prstGeom>
          <a:noFill/>
        </p:spPr>
        <p:txBody>
          <a:bodyPr wrap="square" rtlCol="0">
            <a:spAutoFit/>
          </a:bodyPr>
          <a:lstStyle/>
          <a:p>
            <a:r>
              <a:rPr lang="en-US" sz="3600" b="1" i="1" dirty="0">
                <a:solidFill>
                  <a:srgbClr val="FFC000"/>
                </a:solidFill>
              </a:rPr>
              <a:t>Transports proteins and other materials out of the </a:t>
            </a:r>
            <a:r>
              <a:rPr lang="en-US" sz="3600" b="1" i="1" dirty="0" smtClean="0">
                <a:solidFill>
                  <a:srgbClr val="FFC000"/>
                </a:solidFill>
              </a:rPr>
              <a:t>cell in vesicles.</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78160" y="3048000"/>
            <a:ext cx="3320767" cy="30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5269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Mitochondrion</a:t>
            </a:r>
            <a:endParaRPr lang="en-US" sz="4000" b="1" i="1" dirty="0"/>
          </a:p>
        </p:txBody>
      </p:sp>
      <p:sp>
        <p:nvSpPr>
          <p:cNvPr id="4" name="TextBox 3"/>
          <p:cNvSpPr txBox="1"/>
          <p:nvPr/>
        </p:nvSpPr>
        <p:spPr>
          <a:xfrm>
            <a:off x="838200" y="2895600"/>
            <a:ext cx="3657600" cy="1754326"/>
          </a:xfrm>
          <a:prstGeom prst="rect">
            <a:avLst/>
          </a:prstGeom>
          <a:noFill/>
        </p:spPr>
        <p:txBody>
          <a:bodyPr wrap="square" rtlCol="0">
            <a:spAutoFit/>
          </a:bodyPr>
          <a:lstStyle/>
          <a:p>
            <a:r>
              <a:rPr lang="en-US" sz="3600" b="1" i="1" dirty="0" smtClean="0">
                <a:solidFill>
                  <a:srgbClr val="FFC000"/>
                </a:solidFill>
              </a:rPr>
              <a:t>Breaks down food molecules to make ATP</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29200" y="2874991"/>
            <a:ext cx="3367824" cy="3549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49522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Lysosome</a:t>
            </a:r>
            <a:endParaRPr lang="en-US" sz="4000" b="1" i="1" dirty="0"/>
          </a:p>
        </p:txBody>
      </p:sp>
      <p:sp>
        <p:nvSpPr>
          <p:cNvPr id="4" name="TextBox 3"/>
          <p:cNvSpPr txBox="1"/>
          <p:nvPr/>
        </p:nvSpPr>
        <p:spPr>
          <a:xfrm>
            <a:off x="838200" y="2895600"/>
            <a:ext cx="2895600" cy="3416320"/>
          </a:xfrm>
          <a:prstGeom prst="rect">
            <a:avLst/>
          </a:prstGeom>
          <a:noFill/>
        </p:spPr>
        <p:txBody>
          <a:bodyPr wrap="square" rtlCol="0">
            <a:spAutoFit/>
          </a:bodyPr>
          <a:lstStyle/>
          <a:p>
            <a:r>
              <a:rPr lang="en-US" sz="3600" b="1" i="1" dirty="0" smtClean="0">
                <a:solidFill>
                  <a:srgbClr val="FFC000"/>
                </a:solidFill>
              </a:rPr>
              <a:t>Digests food particles, wastes, cell parts and foreign invaders</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78060" y="3124200"/>
            <a:ext cx="4418964"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14537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Living Things</a:t>
            </a:r>
            <a:endParaRPr lang="en-US" dirty="0"/>
          </a:p>
        </p:txBody>
      </p:sp>
      <p:sp>
        <p:nvSpPr>
          <p:cNvPr id="3" name="Text Placeholder 2"/>
          <p:cNvSpPr>
            <a:spLocks noGrp="1"/>
          </p:cNvSpPr>
          <p:nvPr>
            <p:ph type="body" idx="1"/>
          </p:nvPr>
        </p:nvSpPr>
        <p:spPr/>
        <p:txBody>
          <a:bodyPr>
            <a:normAutofit/>
          </a:bodyPr>
          <a:lstStyle/>
          <a:p>
            <a:r>
              <a:rPr lang="en-US" sz="4000" b="1" i="1" dirty="0" smtClean="0"/>
              <a:t>Share Characteristics</a:t>
            </a:r>
            <a:endParaRPr lang="en-US" sz="4000" b="1" i="1" dirty="0"/>
          </a:p>
        </p:txBody>
      </p:sp>
      <p:sp>
        <p:nvSpPr>
          <p:cNvPr id="4" name="TextBox 3"/>
          <p:cNvSpPr txBox="1"/>
          <p:nvPr/>
        </p:nvSpPr>
        <p:spPr>
          <a:xfrm>
            <a:off x="838200" y="2667000"/>
            <a:ext cx="8305800"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t>Made of Cells</a:t>
            </a:r>
          </a:p>
          <a:p>
            <a:pPr marL="571500" indent="-571500">
              <a:buFont typeface="Arial" panose="020B0604020202020204" pitchFamily="34" charset="0"/>
              <a:buChar char="•"/>
            </a:pPr>
            <a:r>
              <a:rPr lang="en-US" sz="3600" b="1" i="1" dirty="0"/>
              <a:t>Maintain Homeostasis</a:t>
            </a:r>
          </a:p>
          <a:p>
            <a:pPr marL="571500" indent="-571500">
              <a:buFont typeface="Arial" panose="020B0604020202020204" pitchFamily="34" charset="0"/>
              <a:buChar char="•"/>
            </a:pPr>
            <a:r>
              <a:rPr lang="en-US" sz="3600" b="1" i="1" dirty="0" smtClean="0"/>
              <a:t>Respond to Stimuli</a:t>
            </a:r>
          </a:p>
          <a:p>
            <a:pPr marL="571500" indent="-571500">
              <a:buFont typeface="Arial" panose="020B0604020202020204" pitchFamily="34" charset="0"/>
              <a:buChar char="•"/>
            </a:pPr>
            <a:r>
              <a:rPr lang="en-US" sz="3600" b="1" i="1" dirty="0"/>
              <a:t>Obtain &amp; Use Energy - “Metabolism</a:t>
            </a:r>
            <a:r>
              <a:rPr lang="en-US" sz="3600" b="1" i="1" dirty="0" smtClean="0"/>
              <a:t>”</a:t>
            </a:r>
          </a:p>
          <a:p>
            <a:pPr marL="571500" indent="-571500">
              <a:buFont typeface="Arial" panose="020B0604020202020204" pitchFamily="34" charset="0"/>
              <a:buChar char="•"/>
            </a:pPr>
            <a:r>
              <a:rPr lang="en-US" sz="3600" b="1" i="1" dirty="0" smtClean="0"/>
              <a:t>Reproduce</a:t>
            </a:r>
          </a:p>
          <a:p>
            <a:pPr marL="571500" indent="-571500">
              <a:buFont typeface="Arial" panose="020B0604020202020204" pitchFamily="34" charset="0"/>
              <a:buChar char="•"/>
            </a:pPr>
            <a:r>
              <a:rPr lang="en-US" sz="3600" b="1" i="1" dirty="0"/>
              <a:t>Grow and Develop</a:t>
            </a:r>
          </a:p>
          <a:p>
            <a:pPr marL="571500" indent="-571500">
              <a:buFont typeface="Arial" panose="020B0604020202020204" pitchFamily="34" charset="0"/>
              <a:buChar char="•"/>
            </a:pPr>
            <a:r>
              <a:rPr lang="en-US" sz="3600" b="1" i="1" dirty="0" smtClean="0"/>
              <a:t>Adapt </a:t>
            </a:r>
            <a:r>
              <a:rPr lang="en-US" sz="3600" b="1" i="1" dirty="0"/>
              <a:t>to Surroundings</a:t>
            </a:r>
          </a:p>
          <a:p>
            <a:pPr marL="571500" indent="-571500">
              <a:buFont typeface="Arial" panose="020B0604020202020204" pitchFamily="34" charset="0"/>
              <a:buChar char="•"/>
            </a:pPr>
            <a:endParaRPr lang="en-US" sz="3600" b="1" i="1" dirty="0" smtClean="0"/>
          </a:p>
        </p:txBody>
      </p:sp>
    </p:spTree>
    <p:extLst>
      <p:ext uri="{BB962C8B-B14F-4D97-AF65-F5344CB8AC3E}">
        <p14:creationId xmlns="" xmlns:p14="http://schemas.microsoft.com/office/powerpoint/2010/main" val="4049052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Vacuole</a:t>
            </a:r>
            <a:endParaRPr lang="en-US" sz="4000" b="1" i="1" dirty="0"/>
          </a:p>
        </p:txBody>
      </p:sp>
      <p:sp>
        <p:nvSpPr>
          <p:cNvPr id="4" name="TextBox 3"/>
          <p:cNvSpPr txBox="1"/>
          <p:nvPr/>
        </p:nvSpPr>
        <p:spPr>
          <a:xfrm>
            <a:off x="838200" y="2895600"/>
            <a:ext cx="2895600" cy="1754326"/>
          </a:xfrm>
          <a:prstGeom prst="rect">
            <a:avLst/>
          </a:prstGeom>
          <a:noFill/>
        </p:spPr>
        <p:txBody>
          <a:bodyPr wrap="square" rtlCol="0">
            <a:spAutoFit/>
          </a:bodyPr>
          <a:lstStyle/>
          <a:p>
            <a:r>
              <a:rPr lang="en-US" sz="3600" b="1" i="1" dirty="0" smtClean="0">
                <a:solidFill>
                  <a:srgbClr val="FFC000"/>
                </a:solidFill>
              </a:rPr>
              <a:t>Stores </a:t>
            </a:r>
          </a:p>
          <a:p>
            <a:r>
              <a:rPr lang="en-US" sz="3600" b="1" i="1" dirty="0" smtClean="0">
                <a:solidFill>
                  <a:srgbClr val="FFC000"/>
                </a:solidFill>
              </a:rPr>
              <a:t>water and nutrients.</a:t>
            </a:r>
            <a:endParaRPr lang="en-US" sz="3600" b="1" i="1" dirty="0" smtClean="0">
              <a:solidFill>
                <a:srgbClr val="FFC000"/>
              </a:solidFill>
            </a:endParaRPr>
          </a:p>
        </p:txBody>
      </p:sp>
      <p:sp>
        <p:nvSpPr>
          <p:cNvPr id="2050" name="AutoShape 2" descr="Image result for vacuo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vacuole"/>
          <p:cNvPicPr>
            <a:picLocks noChangeAspect="1" noChangeArrowheads="1"/>
          </p:cNvPicPr>
          <p:nvPr/>
        </p:nvPicPr>
        <p:blipFill>
          <a:blip r:embed="rId3"/>
          <a:srcRect/>
          <a:stretch>
            <a:fillRect/>
          </a:stretch>
        </p:blipFill>
        <p:spPr bwMode="auto">
          <a:xfrm>
            <a:off x="4495800" y="3048000"/>
            <a:ext cx="41148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145375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Chloroplast</a:t>
            </a:r>
            <a:endParaRPr lang="en-US" sz="4000" b="1" i="1" dirty="0"/>
          </a:p>
        </p:txBody>
      </p:sp>
      <p:sp>
        <p:nvSpPr>
          <p:cNvPr id="4" name="TextBox 3"/>
          <p:cNvSpPr txBox="1"/>
          <p:nvPr/>
        </p:nvSpPr>
        <p:spPr>
          <a:xfrm>
            <a:off x="838200" y="2895600"/>
            <a:ext cx="2895600" cy="2308324"/>
          </a:xfrm>
          <a:prstGeom prst="rect">
            <a:avLst/>
          </a:prstGeom>
          <a:noFill/>
        </p:spPr>
        <p:txBody>
          <a:bodyPr wrap="square" rtlCol="0">
            <a:spAutoFit/>
          </a:bodyPr>
          <a:lstStyle/>
          <a:p>
            <a:r>
              <a:rPr lang="en-US" sz="3600" b="1" i="1" dirty="0" smtClean="0">
                <a:solidFill>
                  <a:srgbClr val="FFC000"/>
                </a:solidFill>
              </a:rPr>
              <a:t>Uses the energy of sunlight to make food</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14800" y="2825967"/>
            <a:ext cx="4419599" cy="3479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594235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Organelles</a:t>
            </a:r>
            <a:endParaRPr lang="en-US" dirty="0"/>
          </a:p>
        </p:txBody>
      </p:sp>
      <p:sp>
        <p:nvSpPr>
          <p:cNvPr id="3" name="Text Placeholder 2"/>
          <p:cNvSpPr>
            <a:spLocks noGrp="1"/>
          </p:cNvSpPr>
          <p:nvPr>
            <p:ph type="body" idx="1"/>
          </p:nvPr>
        </p:nvSpPr>
        <p:spPr/>
        <p:txBody>
          <a:bodyPr>
            <a:normAutofit/>
          </a:bodyPr>
          <a:lstStyle/>
          <a:p>
            <a:r>
              <a:rPr lang="en-US" sz="4000" b="1" i="1" dirty="0" smtClean="0"/>
              <a:t>Large Central Vacuole</a:t>
            </a:r>
            <a:endParaRPr lang="en-US" sz="4000" b="1" i="1" dirty="0"/>
          </a:p>
        </p:txBody>
      </p:sp>
      <p:sp>
        <p:nvSpPr>
          <p:cNvPr id="4" name="TextBox 3"/>
          <p:cNvSpPr txBox="1"/>
          <p:nvPr/>
        </p:nvSpPr>
        <p:spPr>
          <a:xfrm>
            <a:off x="838200" y="2895600"/>
            <a:ext cx="2895600" cy="1754326"/>
          </a:xfrm>
          <a:prstGeom prst="rect">
            <a:avLst/>
          </a:prstGeom>
          <a:noFill/>
        </p:spPr>
        <p:txBody>
          <a:bodyPr wrap="square" rtlCol="0">
            <a:spAutoFit/>
          </a:bodyPr>
          <a:lstStyle/>
          <a:p>
            <a:r>
              <a:rPr lang="en-US" sz="3600" b="1" i="1" dirty="0" smtClean="0">
                <a:solidFill>
                  <a:srgbClr val="FFC000"/>
                </a:solidFill>
              </a:rPr>
              <a:t>Stores water and other materials</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32666" y="2825967"/>
            <a:ext cx="4383867" cy="3479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ight Arrow 5"/>
          <p:cNvSpPr/>
          <p:nvPr/>
        </p:nvSpPr>
        <p:spPr>
          <a:xfrm>
            <a:off x="3505200" y="3276600"/>
            <a:ext cx="1986982" cy="1517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53727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Cell Wall</a:t>
            </a:r>
            <a:endParaRPr lang="en-US" sz="4000" b="1" i="1" dirty="0"/>
          </a:p>
        </p:txBody>
      </p:sp>
      <p:sp>
        <p:nvSpPr>
          <p:cNvPr id="4" name="TextBox 3"/>
          <p:cNvSpPr txBox="1"/>
          <p:nvPr/>
        </p:nvSpPr>
        <p:spPr>
          <a:xfrm>
            <a:off x="838200" y="2895600"/>
            <a:ext cx="2895600" cy="3416320"/>
          </a:xfrm>
          <a:prstGeom prst="rect">
            <a:avLst/>
          </a:prstGeom>
          <a:noFill/>
        </p:spPr>
        <p:txBody>
          <a:bodyPr wrap="square" rtlCol="0">
            <a:spAutoFit/>
          </a:bodyPr>
          <a:lstStyle/>
          <a:p>
            <a:r>
              <a:rPr lang="en-US" sz="3600" b="1" i="1" dirty="0" smtClean="0">
                <a:solidFill>
                  <a:srgbClr val="FFC000"/>
                </a:solidFill>
              </a:rPr>
              <a:t>Surrounds the cell membrane in plants and provides structure</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32666" y="3122275"/>
            <a:ext cx="4383867" cy="288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ight Arrow 5"/>
          <p:cNvSpPr/>
          <p:nvPr/>
        </p:nvSpPr>
        <p:spPr>
          <a:xfrm>
            <a:off x="3139175" y="4267200"/>
            <a:ext cx="1986982" cy="1517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90206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88010" y="3122275"/>
            <a:ext cx="4073178" cy="288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Cilia</a:t>
            </a:r>
            <a:endParaRPr lang="en-US" sz="4000" b="1" i="1" dirty="0"/>
          </a:p>
        </p:txBody>
      </p:sp>
      <p:sp>
        <p:nvSpPr>
          <p:cNvPr id="6" name="Right Arrow 5"/>
          <p:cNvSpPr/>
          <p:nvPr/>
        </p:nvSpPr>
        <p:spPr>
          <a:xfrm>
            <a:off x="2740309" y="4502820"/>
            <a:ext cx="1986982" cy="15174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838200" y="2895600"/>
            <a:ext cx="2895600" cy="3416320"/>
          </a:xfrm>
          <a:prstGeom prst="rect">
            <a:avLst/>
          </a:prstGeom>
          <a:noFill/>
        </p:spPr>
        <p:txBody>
          <a:bodyPr wrap="square" rtlCol="0">
            <a:spAutoFit/>
          </a:bodyPr>
          <a:lstStyle/>
          <a:p>
            <a:r>
              <a:rPr lang="en-US" sz="3600" b="1" i="1" dirty="0" smtClean="0">
                <a:solidFill>
                  <a:srgbClr val="FFC000"/>
                </a:solidFill>
              </a:rPr>
              <a:t>Moves liquid across a cell.</a:t>
            </a:r>
          </a:p>
          <a:p>
            <a:r>
              <a:rPr lang="en-US" sz="3600" b="1" i="1" dirty="0" smtClean="0">
                <a:solidFill>
                  <a:srgbClr val="FFC000"/>
                </a:solidFill>
              </a:rPr>
              <a:t>Example: moves mucus in the lungs and throat</a:t>
            </a:r>
          </a:p>
        </p:txBody>
      </p:sp>
    </p:spTree>
    <p:extLst>
      <p:ext uri="{BB962C8B-B14F-4D97-AF65-F5344CB8AC3E}">
        <p14:creationId xmlns="" xmlns:p14="http://schemas.microsoft.com/office/powerpoint/2010/main" val="1599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Flagellum</a:t>
            </a:r>
            <a:endParaRPr lang="en-US" sz="4000" b="1" i="1" dirty="0"/>
          </a:p>
        </p:txBody>
      </p:sp>
      <p:sp>
        <p:nvSpPr>
          <p:cNvPr id="4" name="TextBox 3"/>
          <p:cNvSpPr txBox="1"/>
          <p:nvPr/>
        </p:nvSpPr>
        <p:spPr>
          <a:xfrm>
            <a:off x="838200" y="2895600"/>
            <a:ext cx="2895600" cy="3416320"/>
          </a:xfrm>
          <a:prstGeom prst="rect">
            <a:avLst/>
          </a:prstGeom>
          <a:noFill/>
        </p:spPr>
        <p:txBody>
          <a:bodyPr wrap="square" rtlCol="0">
            <a:spAutoFit/>
          </a:bodyPr>
          <a:lstStyle/>
          <a:p>
            <a:r>
              <a:rPr lang="en-US" sz="3600" b="1" i="1" dirty="0" smtClean="0">
                <a:solidFill>
                  <a:srgbClr val="FFC000"/>
                </a:solidFill>
              </a:rPr>
              <a:t>Provides movement in propelling motion.</a:t>
            </a:r>
          </a:p>
          <a:p>
            <a:r>
              <a:rPr lang="en-US" sz="3600" b="1" i="1" dirty="0" smtClean="0">
                <a:solidFill>
                  <a:srgbClr val="FFC000"/>
                </a:solidFill>
              </a:rPr>
              <a:t>Example: sperm cell</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04192" y="3201103"/>
            <a:ext cx="2517422" cy="288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ight Arrow 5"/>
          <p:cNvSpPr/>
          <p:nvPr/>
        </p:nvSpPr>
        <p:spPr>
          <a:xfrm rot="10800000">
            <a:off x="6589819" y="4502820"/>
            <a:ext cx="1986982" cy="1517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01134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Cytoskeleton</a:t>
            </a:r>
            <a:endParaRPr lang="en-US" sz="4000" b="1" i="1" dirty="0"/>
          </a:p>
        </p:txBody>
      </p:sp>
      <p:sp>
        <p:nvSpPr>
          <p:cNvPr id="4" name="TextBox 3"/>
          <p:cNvSpPr txBox="1"/>
          <p:nvPr/>
        </p:nvSpPr>
        <p:spPr>
          <a:xfrm>
            <a:off x="838200" y="2895600"/>
            <a:ext cx="2819400" cy="3539430"/>
          </a:xfrm>
          <a:prstGeom prst="rect">
            <a:avLst/>
          </a:prstGeom>
          <a:noFill/>
        </p:spPr>
        <p:txBody>
          <a:bodyPr wrap="square" rtlCol="0">
            <a:spAutoFit/>
          </a:bodyPr>
          <a:lstStyle/>
          <a:p>
            <a:r>
              <a:rPr lang="en-US" sz="2800" b="1" i="1" dirty="0" smtClean="0">
                <a:solidFill>
                  <a:srgbClr val="FFC000"/>
                </a:solidFill>
              </a:rPr>
              <a:t>Provides structure.</a:t>
            </a:r>
            <a:br>
              <a:rPr lang="en-US" sz="2800" b="1" i="1" dirty="0" smtClean="0">
                <a:solidFill>
                  <a:srgbClr val="FFC000"/>
                </a:solidFill>
              </a:rPr>
            </a:br>
            <a:r>
              <a:rPr lang="en-US" sz="2800" b="1" i="1" dirty="0" smtClean="0">
                <a:solidFill>
                  <a:srgbClr val="FFC000"/>
                </a:solidFill>
              </a:rPr>
              <a:t>Made up of microtubules and filaments that help cells maintain their shape</a:t>
            </a:r>
          </a:p>
        </p:txBody>
      </p:sp>
      <p:pic>
        <p:nvPicPr>
          <p:cNvPr id="1026" name="Picture 2" descr="E:\Standard 2 Cellular Structure\pics and videos\Components of Cytoskeleton.jpg"/>
          <p:cNvPicPr>
            <a:picLocks noChangeAspect="1" noChangeArrowheads="1"/>
          </p:cNvPicPr>
          <p:nvPr/>
        </p:nvPicPr>
        <p:blipFill>
          <a:blip r:embed="rId3"/>
          <a:srcRect/>
          <a:stretch>
            <a:fillRect/>
          </a:stretch>
        </p:blipFill>
        <p:spPr bwMode="auto">
          <a:xfrm>
            <a:off x="3657600" y="3352800"/>
            <a:ext cx="5067078"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64575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Cytoplasm</a:t>
            </a:r>
            <a:endParaRPr lang="en-US" sz="4000" b="1" i="1" dirty="0"/>
          </a:p>
        </p:txBody>
      </p:sp>
      <p:sp>
        <p:nvSpPr>
          <p:cNvPr id="4" name="TextBox 3"/>
          <p:cNvSpPr txBox="1"/>
          <p:nvPr/>
        </p:nvSpPr>
        <p:spPr>
          <a:xfrm>
            <a:off x="838200" y="2895600"/>
            <a:ext cx="2895600" cy="2862322"/>
          </a:xfrm>
          <a:prstGeom prst="rect">
            <a:avLst/>
          </a:prstGeom>
          <a:noFill/>
        </p:spPr>
        <p:txBody>
          <a:bodyPr wrap="square" rtlCol="0">
            <a:spAutoFit/>
          </a:bodyPr>
          <a:lstStyle/>
          <a:p>
            <a:r>
              <a:rPr lang="en-US" sz="3600" b="1" i="1" dirty="0" smtClean="0">
                <a:solidFill>
                  <a:srgbClr val="FFC000"/>
                </a:solidFill>
              </a:rPr>
              <a:t>Jelly-like fluid that fills the cell and suspends the organelles.</a:t>
            </a:r>
          </a:p>
        </p:txBody>
      </p:sp>
      <p:pic>
        <p:nvPicPr>
          <p:cNvPr id="7" name="Picture 6" descr="cytoplasm.jpg"/>
          <p:cNvPicPr>
            <a:picLocks noChangeAspect="1"/>
          </p:cNvPicPr>
          <p:nvPr/>
        </p:nvPicPr>
        <p:blipFill>
          <a:blip r:embed="rId3"/>
          <a:stretch>
            <a:fillRect/>
          </a:stretch>
        </p:blipFill>
        <p:spPr>
          <a:xfrm>
            <a:off x="4953000" y="28956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61436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Illustrate</a:t>
            </a:r>
            <a:r>
              <a:rPr lang="en-US" dirty="0" smtClean="0"/>
              <a:t/>
            </a:r>
            <a:br>
              <a:rPr lang="en-US" dirty="0" smtClean="0"/>
            </a:br>
            <a:r>
              <a:rPr lang="en-US" sz="6000" dirty="0" smtClean="0">
                <a:solidFill>
                  <a:schemeClr val="tx1"/>
                </a:solidFill>
              </a:rPr>
              <a:t>Organelles and Structures</a:t>
            </a:r>
            <a:endParaRPr lang="en-US" sz="6000" i="1" dirty="0">
              <a:solidFill>
                <a:schemeClr val="tx1"/>
              </a:solidFill>
            </a:endParaRPr>
          </a:p>
        </p:txBody>
      </p:sp>
    </p:spTree>
    <p:extLst>
      <p:ext uri="{BB962C8B-B14F-4D97-AF65-F5344CB8AC3E}">
        <p14:creationId xmlns="" xmlns:p14="http://schemas.microsoft.com/office/powerpoint/2010/main" val="200820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Cell Games</a:t>
            </a:r>
            <a:endParaRPr lang="en-US" dirty="0"/>
          </a:p>
        </p:txBody>
      </p:sp>
      <p:pic>
        <p:nvPicPr>
          <p:cNvPr id="1028" name="Picture 4"/>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l="12253" t="23319" r="14936" b="6816"/>
          <a:stretch/>
        </p:blipFill>
        <p:spPr bwMode="auto">
          <a:xfrm>
            <a:off x="381000" y="1828800"/>
            <a:ext cx="8333680"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9091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Living Things</a:t>
            </a:r>
            <a:endParaRPr lang="en-US" dirty="0"/>
          </a:p>
        </p:txBody>
      </p:sp>
      <p:sp>
        <p:nvSpPr>
          <p:cNvPr id="3" name="Text Placeholder 2"/>
          <p:cNvSpPr>
            <a:spLocks noGrp="1"/>
          </p:cNvSpPr>
          <p:nvPr>
            <p:ph type="body" idx="1"/>
          </p:nvPr>
        </p:nvSpPr>
        <p:spPr/>
        <p:txBody>
          <a:bodyPr>
            <a:normAutofit/>
          </a:bodyPr>
          <a:lstStyle/>
          <a:p>
            <a:r>
              <a:rPr lang="en-US" sz="4000" b="1" i="1" dirty="0" smtClean="0"/>
              <a:t>Share Characteristics</a:t>
            </a:r>
            <a:endParaRPr lang="en-US" sz="4000" b="1" i="1" dirty="0"/>
          </a:p>
        </p:txBody>
      </p:sp>
      <p:sp>
        <p:nvSpPr>
          <p:cNvPr id="5" name="Oval 4"/>
          <p:cNvSpPr/>
          <p:nvPr/>
        </p:nvSpPr>
        <p:spPr>
          <a:xfrm>
            <a:off x="838200" y="2667000"/>
            <a:ext cx="3886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2667000"/>
            <a:ext cx="8305800"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t>Made of Cells</a:t>
            </a:r>
          </a:p>
          <a:p>
            <a:pPr marL="571500" indent="-571500">
              <a:buFont typeface="Arial" panose="020B0604020202020204" pitchFamily="34" charset="0"/>
              <a:buChar char="•"/>
            </a:pPr>
            <a:r>
              <a:rPr lang="en-US" sz="3600" b="1" i="1" dirty="0"/>
              <a:t>Maintain Homeostasis</a:t>
            </a:r>
          </a:p>
          <a:p>
            <a:pPr marL="571500" indent="-571500">
              <a:buFont typeface="Arial" panose="020B0604020202020204" pitchFamily="34" charset="0"/>
              <a:buChar char="•"/>
            </a:pPr>
            <a:r>
              <a:rPr lang="en-US" sz="3600" b="1" i="1" dirty="0" smtClean="0"/>
              <a:t>Respond to Stimuli</a:t>
            </a:r>
          </a:p>
          <a:p>
            <a:pPr marL="571500" indent="-571500">
              <a:buFont typeface="Arial" panose="020B0604020202020204" pitchFamily="34" charset="0"/>
              <a:buChar char="•"/>
            </a:pPr>
            <a:r>
              <a:rPr lang="en-US" sz="3600" b="1" i="1" dirty="0"/>
              <a:t>Obtain &amp; Use Energy - “Metabolism</a:t>
            </a:r>
            <a:r>
              <a:rPr lang="en-US" sz="3600" b="1" i="1" dirty="0" smtClean="0"/>
              <a:t>”</a:t>
            </a:r>
          </a:p>
          <a:p>
            <a:pPr marL="571500" indent="-571500">
              <a:buFont typeface="Arial" panose="020B0604020202020204" pitchFamily="34" charset="0"/>
              <a:buChar char="•"/>
            </a:pPr>
            <a:r>
              <a:rPr lang="en-US" sz="3600" b="1" i="1" dirty="0" smtClean="0"/>
              <a:t>Reproduce</a:t>
            </a:r>
          </a:p>
          <a:p>
            <a:pPr marL="571500" indent="-571500">
              <a:buFont typeface="Arial" panose="020B0604020202020204" pitchFamily="34" charset="0"/>
              <a:buChar char="•"/>
            </a:pPr>
            <a:r>
              <a:rPr lang="en-US" sz="3600" b="1" i="1" dirty="0"/>
              <a:t>Grow and Develop</a:t>
            </a:r>
          </a:p>
          <a:p>
            <a:pPr marL="571500" indent="-571500">
              <a:buFont typeface="Arial" panose="020B0604020202020204" pitchFamily="34" charset="0"/>
              <a:buChar char="•"/>
            </a:pPr>
            <a:r>
              <a:rPr lang="en-US" sz="3600" b="1" i="1" dirty="0" smtClean="0"/>
              <a:t>Adapt </a:t>
            </a:r>
            <a:r>
              <a:rPr lang="en-US" sz="3600" b="1" i="1" dirty="0"/>
              <a:t>to Surroundings</a:t>
            </a:r>
          </a:p>
          <a:p>
            <a:pPr marL="571500" indent="-571500">
              <a:buFont typeface="Arial" panose="020B0604020202020204" pitchFamily="34" charset="0"/>
              <a:buChar char="•"/>
            </a:pPr>
            <a:endParaRPr lang="en-US" sz="3600" b="1" i="1" dirty="0" smtClean="0"/>
          </a:p>
        </p:txBody>
      </p:sp>
    </p:spTree>
    <p:extLst>
      <p:ext uri="{BB962C8B-B14F-4D97-AF65-F5344CB8AC3E}">
        <p14:creationId xmlns="" xmlns:p14="http://schemas.microsoft.com/office/powerpoint/2010/main" val="4269698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The Cell: High School Biology</a:t>
            </a:r>
            <a:endParaRPr lang="en-US" dirty="0"/>
          </a:p>
        </p:txBody>
      </p:sp>
      <p:pic>
        <p:nvPicPr>
          <p:cNvPr id="1026" name="Picture 2">
            <a:hlinkClick r:id="rId3"/>
          </p:cNvPr>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rcRect/>
          <a:stretch>
            <a:fillRect/>
          </a:stretch>
        </p:blipFill>
        <p:spPr bwMode="auto">
          <a:xfrm>
            <a:off x="458014" y="1774825"/>
            <a:ext cx="8227971" cy="462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69797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1475805"/>
            <a:ext cx="9361714" cy="2215991"/>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KAHOOT</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Review (and Preview)</a:t>
            </a:r>
            <a:r>
              <a:rPr lang="en-US" dirty="0" smtClean="0"/>
              <a:t/>
            </a:r>
            <a:br>
              <a:rPr lang="en-US" dirty="0" smtClean="0"/>
            </a:br>
            <a:r>
              <a:rPr lang="en-US" sz="6000" dirty="0" smtClean="0">
                <a:solidFill>
                  <a:schemeClr val="tx1"/>
                </a:solidFill>
              </a:rPr>
              <a:t>Cellular Structure Unit</a:t>
            </a:r>
            <a:endParaRPr lang="en-US" sz="6000" i="1" dirty="0">
              <a:solidFill>
                <a:schemeClr val="tx1"/>
              </a:solidFill>
            </a:endParaRPr>
          </a:p>
        </p:txBody>
      </p:sp>
    </p:spTree>
    <p:extLst>
      <p:ext uri="{BB962C8B-B14F-4D97-AF65-F5344CB8AC3E}">
        <p14:creationId xmlns="" xmlns:p14="http://schemas.microsoft.com/office/powerpoint/2010/main" val="2956138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Metabolism</a:t>
            </a:r>
            <a:endParaRPr lang="en-US" sz="4000" b="1" i="1" dirty="0">
              <a:solidFill>
                <a:schemeClr val="tx1"/>
              </a:solidFill>
            </a:endParaRPr>
          </a:p>
          <a:p>
            <a:endParaRPr lang="en-US" dirty="0"/>
          </a:p>
        </p:txBody>
      </p:sp>
      <p:sp>
        <p:nvSpPr>
          <p:cNvPr id="5" name="TextBox 4"/>
          <p:cNvSpPr txBox="1"/>
          <p:nvPr/>
        </p:nvSpPr>
        <p:spPr>
          <a:xfrm>
            <a:off x="533400" y="3089564"/>
            <a:ext cx="3657600" cy="3416320"/>
          </a:xfrm>
          <a:prstGeom prst="rect">
            <a:avLst/>
          </a:prstGeom>
          <a:noFill/>
        </p:spPr>
        <p:txBody>
          <a:bodyPr wrap="square" rtlCol="0">
            <a:spAutoFit/>
          </a:bodyPr>
          <a:lstStyle/>
          <a:p>
            <a:r>
              <a:rPr lang="en-US" sz="3600" b="1" i="1" u="sng" dirty="0" smtClean="0">
                <a:solidFill>
                  <a:srgbClr val="FFC000"/>
                </a:solidFill>
              </a:rPr>
              <a:t>Metabolism</a:t>
            </a:r>
            <a:r>
              <a:rPr lang="en-US" sz="3600" b="1" i="1" dirty="0" smtClean="0">
                <a:solidFill>
                  <a:srgbClr val="FFC000"/>
                </a:solidFill>
              </a:rPr>
              <a:t> is the sum of all the chemical reactions that take place in our bodies.</a:t>
            </a:r>
          </a:p>
        </p:txBody>
      </p:sp>
      <p:pic>
        <p:nvPicPr>
          <p:cNvPr id="7"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659" t="26823" r="35433" b="20052"/>
          <a:stretch/>
        </p:blipFill>
        <p:spPr bwMode="auto">
          <a:xfrm>
            <a:off x="4495800" y="3578952"/>
            <a:ext cx="3899910" cy="1912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07314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Chemical Reactions</a:t>
            </a:r>
            <a:endParaRPr lang="en-US" dirty="0"/>
          </a:p>
        </p:txBody>
      </p:sp>
      <p:sp>
        <p:nvSpPr>
          <p:cNvPr id="6" name="TextBox 5"/>
          <p:cNvSpPr txBox="1"/>
          <p:nvPr/>
        </p:nvSpPr>
        <p:spPr>
          <a:xfrm>
            <a:off x="762000" y="3146961"/>
            <a:ext cx="3276600" cy="4985980"/>
          </a:xfrm>
          <a:prstGeom prst="rect">
            <a:avLst/>
          </a:prstGeom>
          <a:noFill/>
        </p:spPr>
        <p:txBody>
          <a:bodyPr wrap="square" rtlCol="0">
            <a:spAutoFit/>
          </a:bodyPr>
          <a:lstStyle/>
          <a:p>
            <a:r>
              <a:rPr lang="en-US" sz="3600" b="1" i="1" dirty="0" smtClean="0">
                <a:solidFill>
                  <a:srgbClr val="FFC000"/>
                </a:solidFill>
              </a:rPr>
              <a:t>Chemical reactions are </a:t>
            </a:r>
            <a:r>
              <a:rPr lang="en-US" sz="3600" b="1" i="1" u="sng" dirty="0" smtClean="0">
                <a:solidFill>
                  <a:srgbClr val="FFC000"/>
                </a:solidFill>
              </a:rPr>
              <a:t>processes</a:t>
            </a:r>
            <a:r>
              <a:rPr lang="en-US" sz="3600" b="1" i="1" dirty="0" smtClean="0">
                <a:solidFill>
                  <a:srgbClr val="FFC000"/>
                </a:solidFill>
              </a:rPr>
              <a:t> that change one set of </a:t>
            </a:r>
            <a:r>
              <a:rPr lang="en-US" sz="3600" b="1" i="1" u="sng" dirty="0" smtClean="0">
                <a:solidFill>
                  <a:srgbClr val="FFC000"/>
                </a:solidFill>
              </a:rPr>
              <a:t>chemicals </a:t>
            </a:r>
            <a:r>
              <a:rPr lang="en-US" sz="3600" b="1" i="1" dirty="0" smtClean="0">
                <a:solidFill>
                  <a:srgbClr val="FFC000"/>
                </a:solidFill>
              </a:rPr>
              <a:t>into another.</a:t>
            </a:r>
          </a:p>
          <a:p>
            <a:pPr marL="457200" indent="-457200">
              <a:buFont typeface="Arial" panose="020B0604020202020204" pitchFamily="34" charset="0"/>
              <a:buChar char="•"/>
            </a:pPr>
            <a:endParaRPr lang="en-US" sz="2800" b="1" i="1" dirty="0" smtClean="0">
              <a:solidFill>
                <a:srgbClr val="FFC000"/>
              </a:solidFill>
            </a:endParaRPr>
          </a:p>
          <a:p>
            <a:pPr marL="457200" indent="-457200">
              <a:buFont typeface="Arial" panose="020B0604020202020204" pitchFamily="34" charset="0"/>
              <a:buChar char="•"/>
            </a:pPr>
            <a:endParaRPr lang="en-US" sz="2800" b="1" i="1" dirty="0" smtClean="0">
              <a:solidFill>
                <a:srgbClr val="FFC000"/>
              </a:solidFill>
            </a:endParaRPr>
          </a:p>
          <a:p>
            <a:endParaRPr lang="en-US" sz="2800" b="1" u="sng" dirty="0" smtClean="0"/>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659" t="26823" r="35433" b="20052"/>
          <a:stretch/>
        </p:blipFill>
        <p:spPr bwMode="auto">
          <a:xfrm>
            <a:off x="3810000" y="3200400"/>
            <a:ext cx="4991100" cy="2447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810000" y="5647959"/>
            <a:ext cx="2133600" cy="461665"/>
          </a:xfrm>
          <a:prstGeom prst="rect">
            <a:avLst/>
          </a:prstGeom>
          <a:noFill/>
        </p:spPr>
        <p:txBody>
          <a:bodyPr wrap="square" rtlCol="0">
            <a:spAutoFit/>
          </a:bodyPr>
          <a:lstStyle/>
          <a:p>
            <a:pPr algn="ctr"/>
            <a:r>
              <a:rPr lang="en-US" sz="2400" b="1" dirty="0" smtClean="0"/>
              <a:t>Reactants</a:t>
            </a:r>
            <a:endParaRPr lang="en-US" sz="2400" b="1" dirty="0"/>
          </a:p>
        </p:txBody>
      </p:sp>
      <p:sp>
        <p:nvSpPr>
          <p:cNvPr id="7" name="TextBox 6"/>
          <p:cNvSpPr txBox="1"/>
          <p:nvPr/>
        </p:nvSpPr>
        <p:spPr>
          <a:xfrm>
            <a:off x="6477000" y="5647959"/>
            <a:ext cx="2133600" cy="461665"/>
          </a:xfrm>
          <a:prstGeom prst="rect">
            <a:avLst/>
          </a:prstGeom>
          <a:noFill/>
        </p:spPr>
        <p:txBody>
          <a:bodyPr wrap="square" rtlCol="0">
            <a:spAutoFit/>
          </a:bodyPr>
          <a:lstStyle/>
          <a:p>
            <a:pPr algn="ctr"/>
            <a:r>
              <a:rPr lang="en-US" sz="2400" b="1" dirty="0" smtClean="0"/>
              <a:t>Products</a:t>
            </a:r>
            <a:endParaRPr lang="en-US" sz="2400" b="1" dirty="0"/>
          </a:p>
        </p:txBody>
      </p:sp>
    </p:spTree>
    <p:extLst>
      <p:ext uri="{BB962C8B-B14F-4D97-AF65-F5344CB8AC3E}">
        <p14:creationId xmlns="" xmlns:p14="http://schemas.microsoft.com/office/powerpoint/2010/main" val="1704973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Activation Energy</a:t>
            </a:r>
            <a:endParaRPr lang="en-US" sz="4000" b="1" i="1" dirty="0">
              <a:solidFill>
                <a:schemeClr val="tx1"/>
              </a:solidFill>
            </a:endParaRPr>
          </a:p>
          <a:p>
            <a:endParaRPr lang="en-US" dirty="0"/>
          </a:p>
        </p:txBody>
      </p:sp>
      <p:sp>
        <p:nvSpPr>
          <p:cNvPr id="5" name="TextBox 4"/>
          <p:cNvSpPr txBox="1"/>
          <p:nvPr/>
        </p:nvSpPr>
        <p:spPr>
          <a:xfrm>
            <a:off x="533400" y="3089564"/>
            <a:ext cx="3657600" cy="2862322"/>
          </a:xfrm>
          <a:prstGeom prst="rect">
            <a:avLst/>
          </a:prstGeom>
          <a:noFill/>
        </p:spPr>
        <p:txBody>
          <a:bodyPr wrap="square" rtlCol="0">
            <a:spAutoFit/>
          </a:bodyPr>
          <a:lstStyle/>
          <a:p>
            <a:r>
              <a:rPr lang="en-US" sz="3600" b="1" i="1" dirty="0" smtClean="0">
                <a:solidFill>
                  <a:srgbClr val="FFC000"/>
                </a:solidFill>
              </a:rPr>
              <a:t>The energy needed to carry out reactions is called </a:t>
            </a:r>
            <a:r>
              <a:rPr lang="en-US" sz="3600" b="1" i="1" u="sng" dirty="0" smtClean="0">
                <a:solidFill>
                  <a:srgbClr val="FFC000"/>
                </a:solidFill>
              </a:rPr>
              <a:t>activation energy</a:t>
            </a:r>
            <a:r>
              <a:rPr lang="en-US" sz="3600" b="1" i="1" dirty="0" smtClean="0">
                <a:solidFill>
                  <a:srgbClr val="FFC000"/>
                </a:solidFill>
              </a:rPr>
              <a:t>.</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90260" y="2869007"/>
            <a:ext cx="4592479" cy="3597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238922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Catalyst</a:t>
            </a:r>
            <a:endParaRPr lang="en-US" sz="4000" b="1" i="1" dirty="0">
              <a:solidFill>
                <a:schemeClr val="tx1"/>
              </a:solidFill>
            </a:endParaRPr>
          </a:p>
          <a:p>
            <a:endParaRPr lang="en-US" dirty="0"/>
          </a:p>
        </p:txBody>
      </p:sp>
      <p:sp>
        <p:nvSpPr>
          <p:cNvPr id="5" name="TextBox 4"/>
          <p:cNvSpPr txBox="1"/>
          <p:nvPr/>
        </p:nvSpPr>
        <p:spPr>
          <a:xfrm>
            <a:off x="914400" y="3124200"/>
            <a:ext cx="2971800" cy="2862322"/>
          </a:xfrm>
          <a:prstGeom prst="rect">
            <a:avLst/>
          </a:prstGeom>
          <a:noFill/>
        </p:spPr>
        <p:txBody>
          <a:bodyPr wrap="square" rtlCol="0">
            <a:spAutoFit/>
          </a:bodyPr>
          <a:lstStyle/>
          <a:p>
            <a:r>
              <a:rPr lang="en-US" sz="3600" b="1" i="1" u="sng" dirty="0" smtClean="0">
                <a:solidFill>
                  <a:srgbClr val="FFC000"/>
                </a:solidFill>
              </a:rPr>
              <a:t>Catalysts </a:t>
            </a:r>
            <a:r>
              <a:rPr lang="en-US" sz="3600" b="1" i="1" dirty="0" smtClean="0">
                <a:solidFill>
                  <a:srgbClr val="FFC000"/>
                </a:solidFill>
              </a:rPr>
              <a:t>speed up the rate of chemical reactions</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90260" y="2869007"/>
            <a:ext cx="4592479" cy="3597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363296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Enzymes</a:t>
            </a:r>
            <a:endParaRPr lang="en-US" sz="4000" b="1" i="1" dirty="0">
              <a:solidFill>
                <a:schemeClr val="tx1"/>
              </a:solidFill>
            </a:endParaRPr>
          </a:p>
          <a:p>
            <a:endParaRPr lang="en-US" dirty="0"/>
          </a:p>
        </p:txBody>
      </p:sp>
      <p:sp>
        <p:nvSpPr>
          <p:cNvPr id="5" name="TextBox 4"/>
          <p:cNvSpPr txBox="1"/>
          <p:nvPr/>
        </p:nvSpPr>
        <p:spPr>
          <a:xfrm>
            <a:off x="609600" y="3236567"/>
            <a:ext cx="3380660" cy="2862322"/>
          </a:xfrm>
          <a:prstGeom prst="rect">
            <a:avLst/>
          </a:prstGeom>
          <a:noFill/>
        </p:spPr>
        <p:txBody>
          <a:bodyPr wrap="square" rtlCol="0">
            <a:spAutoFit/>
          </a:bodyPr>
          <a:lstStyle/>
          <a:p>
            <a:r>
              <a:rPr lang="en-US" sz="3600" b="1" i="1" u="sng" dirty="0" smtClean="0">
                <a:solidFill>
                  <a:srgbClr val="FFC000"/>
                </a:solidFill>
              </a:rPr>
              <a:t>Protein </a:t>
            </a:r>
            <a:r>
              <a:rPr lang="en-US" sz="3600" b="1" i="1" dirty="0" smtClean="0">
                <a:solidFill>
                  <a:srgbClr val="FFC000"/>
                </a:solidFill>
              </a:rPr>
              <a:t>molecules that act as catalysts are called “</a:t>
            </a:r>
            <a:r>
              <a:rPr lang="en-US" sz="3600" b="1" i="1" u="sng" dirty="0" smtClean="0">
                <a:solidFill>
                  <a:srgbClr val="FFC000"/>
                </a:solidFill>
              </a:rPr>
              <a:t>enzymes</a:t>
            </a:r>
            <a:r>
              <a:rPr lang="en-US" sz="3600" b="1" i="1" dirty="0" smtClean="0">
                <a:solidFill>
                  <a:srgbClr val="FFC000"/>
                </a:solidFill>
              </a:rPr>
              <a:t>”</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90260" y="2869007"/>
            <a:ext cx="4592479" cy="3597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418273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Enzymes</a:t>
            </a:r>
            <a:endParaRPr lang="en-US" sz="4000" b="1" i="1" dirty="0">
              <a:solidFill>
                <a:schemeClr val="tx1"/>
              </a:solidFill>
            </a:endParaRPr>
          </a:p>
          <a:p>
            <a:endParaRPr lang="en-US" dirty="0"/>
          </a:p>
        </p:txBody>
      </p:sp>
      <p:sp>
        <p:nvSpPr>
          <p:cNvPr id="5" name="TextBox 4"/>
          <p:cNvSpPr txBox="1"/>
          <p:nvPr/>
        </p:nvSpPr>
        <p:spPr>
          <a:xfrm>
            <a:off x="914400" y="3124200"/>
            <a:ext cx="2819400" cy="3416320"/>
          </a:xfrm>
          <a:prstGeom prst="rect">
            <a:avLst/>
          </a:prstGeom>
          <a:noFill/>
        </p:spPr>
        <p:txBody>
          <a:bodyPr wrap="square" rtlCol="0">
            <a:spAutoFit/>
          </a:bodyPr>
          <a:lstStyle/>
          <a:p>
            <a:r>
              <a:rPr lang="en-US" sz="3600" b="1" i="1" dirty="0" smtClean="0">
                <a:solidFill>
                  <a:srgbClr val="FFC000"/>
                </a:solidFill>
              </a:rPr>
              <a:t>Enzymes </a:t>
            </a:r>
            <a:r>
              <a:rPr lang="en-US" sz="3600" b="1" i="1" u="sng" dirty="0" smtClean="0">
                <a:solidFill>
                  <a:srgbClr val="FFC000"/>
                </a:solidFill>
              </a:rPr>
              <a:t>REDUCE</a:t>
            </a:r>
            <a:r>
              <a:rPr lang="en-US" sz="3600" b="1" i="1" dirty="0" smtClean="0">
                <a:solidFill>
                  <a:srgbClr val="FFC000"/>
                </a:solidFill>
              </a:rPr>
              <a:t> the activation energy needed in reactions.</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90260" y="2869007"/>
            <a:ext cx="4592479" cy="3597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809585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Enzymes</a:t>
            </a:r>
            <a:endParaRPr lang="en-US" sz="4000" b="1" i="1" dirty="0">
              <a:solidFill>
                <a:schemeClr val="tx1"/>
              </a:solidFill>
            </a:endParaRPr>
          </a:p>
          <a:p>
            <a:endParaRPr lang="en-US" dirty="0"/>
          </a:p>
        </p:txBody>
      </p:sp>
      <p:sp>
        <p:nvSpPr>
          <p:cNvPr id="5" name="TextBox 4"/>
          <p:cNvSpPr txBox="1"/>
          <p:nvPr/>
        </p:nvSpPr>
        <p:spPr>
          <a:xfrm>
            <a:off x="914400" y="3124200"/>
            <a:ext cx="2971800" cy="2862322"/>
          </a:xfrm>
          <a:prstGeom prst="rect">
            <a:avLst/>
          </a:prstGeom>
          <a:noFill/>
        </p:spPr>
        <p:txBody>
          <a:bodyPr wrap="square" rtlCol="0">
            <a:spAutoFit/>
          </a:bodyPr>
          <a:lstStyle/>
          <a:p>
            <a:r>
              <a:rPr lang="en-US" sz="3600" b="1" i="1" dirty="0" smtClean="0">
                <a:solidFill>
                  <a:srgbClr val="FFC000"/>
                </a:solidFill>
              </a:rPr>
              <a:t>Enzymes allow reactions to happen at </a:t>
            </a:r>
            <a:r>
              <a:rPr lang="en-US" sz="3600" b="1" i="1" u="sng" dirty="0" smtClean="0">
                <a:solidFill>
                  <a:srgbClr val="FFC000"/>
                </a:solidFill>
              </a:rPr>
              <a:t>low</a:t>
            </a:r>
            <a:r>
              <a:rPr lang="en-US" sz="3600" b="1" i="1" dirty="0" smtClean="0">
                <a:solidFill>
                  <a:srgbClr val="FFC000"/>
                </a:solidFill>
              </a:rPr>
              <a:t> temperatures.</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90260" y="2869007"/>
            <a:ext cx="4592479" cy="3597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533401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Active Site</a:t>
            </a:r>
            <a:endParaRPr lang="en-US" dirty="0"/>
          </a:p>
        </p:txBody>
      </p:sp>
      <p:sp>
        <p:nvSpPr>
          <p:cNvPr id="5" name="TextBox 4"/>
          <p:cNvSpPr txBox="1"/>
          <p:nvPr/>
        </p:nvSpPr>
        <p:spPr>
          <a:xfrm>
            <a:off x="914401" y="2927935"/>
            <a:ext cx="3767958" cy="1384995"/>
          </a:xfrm>
          <a:prstGeom prst="rect">
            <a:avLst/>
          </a:prstGeom>
          <a:noFill/>
        </p:spPr>
        <p:txBody>
          <a:bodyPr wrap="square" rtlCol="0">
            <a:spAutoFit/>
          </a:bodyPr>
          <a:lstStyle/>
          <a:p>
            <a:r>
              <a:rPr lang="en-US" sz="2800" b="1" i="1" dirty="0" smtClean="0">
                <a:solidFill>
                  <a:srgbClr val="FFC000"/>
                </a:solidFill>
              </a:rPr>
              <a:t>The </a:t>
            </a:r>
            <a:r>
              <a:rPr lang="en-US" sz="2800" b="1" i="1" u="sng" dirty="0" smtClean="0">
                <a:solidFill>
                  <a:srgbClr val="FFC000"/>
                </a:solidFill>
              </a:rPr>
              <a:t>active site</a:t>
            </a:r>
            <a:r>
              <a:rPr lang="en-US" sz="2800" b="1" i="1" dirty="0" smtClean="0">
                <a:solidFill>
                  <a:srgbClr val="FFC000"/>
                </a:solidFill>
              </a:rPr>
              <a:t> provides a place to break or join </a:t>
            </a:r>
            <a:r>
              <a:rPr lang="en-US" sz="2800" b="1" i="1" u="sng" dirty="0" smtClean="0">
                <a:solidFill>
                  <a:srgbClr val="FFC000"/>
                </a:solidFill>
              </a:rPr>
              <a:t>substrates</a:t>
            </a:r>
            <a:r>
              <a:rPr lang="en-US" sz="2800" b="1" i="1" dirty="0" smtClean="0">
                <a:solidFill>
                  <a:srgbClr val="FFC000"/>
                </a:solidFill>
              </a:rPr>
              <a:t>.</a:t>
            </a:r>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l="1650" r="68532" b="50000"/>
          <a:stretch/>
        </p:blipFill>
        <p:spPr>
          <a:xfrm>
            <a:off x="4682359" y="1095704"/>
            <a:ext cx="3657600" cy="5049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659" t="26823" r="35433" b="20052"/>
          <a:stretch/>
        </p:blipFill>
        <p:spPr bwMode="auto">
          <a:xfrm>
            <a:off x="685801" y="4531571"/>
            <a:ext cx="3794234" cy="186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685801" y="6390891"/>
            <a:ext cx="3794234" cy="381000"/>
          </a:xfrm>
          <a:prstGeom prst="rect">
            <a:avLst/>
          </a:prstGeom>
          <a:noFill/>
        </p:spPr>
        <p:txBody>
          <a:bodyPr wrap="square" rtlCol="0">
            <a:spAutoFit/>
          </a:bodyPr>
          <a:lstStyle/>
          <a:p>
            <a:pPr algn="ctr"/>
            <a:r>
              <a:rPr lang="en-US" b="1" dirty="0" smtClean="0"/>
              <a:t>Chemical Reactions</a:t>
            </a:r>
            <a:endParaRPr lang="en-US" b="1" dirty="0"/>
          </a:p>
        </p:txBody>
      </p:sp>
      <p:sp>
        <p:nvSpPr>
          <p:cNvPr id="9" name="Oval 8"/>
          <p:cNvSpPr/>
          <p:nvPr/>
        </p:nvSpPr>
        <p:spPr>
          <a:xfrm>
            <a:off x="4343401" y="3429000"/>
            <a:ext cx="4343400" cy="2032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808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Cells</a:t>
            </a:r>
            <a:endParaRPr lang="en-US" dirty="0"/>
          </a:p>
        </p:txBody>
      </p:sp>
      <p:sp>
        <p:nvSpPr>
          <p:cNvPr id="3" name="Subtitle 2"/>
          <p:cNvSpPr>
            <a:spLocks noGrp="1"/>
          </p:cNvSpPr>
          <p:nvPr>
            <p:ph type="subTitle" idx="1"/>
          </p:nvPr>
        </p:nvSpPr>
        <p:spPr>
          <a:xfrm>
            <a:off x="685800" y="2438400"/>
            <a:ext cx="8077200" cy="1499616"/>
          </a:xfrm>
        </p:spPr>
        <p:txBody>
          <a:bodyPr/>
          <a:lstStyle/>
          <a:p>
            <a:endParaRPr lang="en-US" dirty="0"/>
          </a:p>
        </p:txBody>
      </p:sp>
    </p:spTree>
    <p:extLst>
      <p:ext uri="{BB962C8B-B14F-4D97-AF65-F5344CB8AC3E}">
        <p14:creationId xmlns="" xmlns:p14="http://schemas.microsoft.com/office/powerpoint/2010/main" val="2240737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Substrate</a:t>
            </a:r>
            <a:endParaRPr lang="en-US" dirty="0"/>
          </a:p>
        </p:txBody>
      </p:sp>
      <p:sp>
        <p:nvSpPr>
          <p:cNvPr id="5" name="TextBox 4"/>
          <p:cNvSpPr txBox="1"/>
          <p:nvPr/>
        </p:nvSpPr>
        <p:spPr>
          <a:xfrm>
            <a:off x="914400" y="2732089"/>
            <a:ext cx="3429000" cy="1815882"/>
          </a:xfrm>
          <a:prstGeom prst="rect">
            <a:avLst/>
          </a:prstGeom>
          <a:noFill/>
        </p:spPr>
        <p:txBody>
          <a:bodyPr wrap="square" rtlCol="0">
            <a:spAutoFit/>
          </a:bodyPr>
          <a:lstStyle/>
          <a:p>
            <a:r>
              <a:rPr lang="en-US" sz="2800" b="1" i="1" dirty="0" smtClean="0">
                <a:solidFill>
                  <a:srgbClr val="FFC000"/>
                </a:solidFill>
              </a:rPr>
              <a:t>Reactants of an enzyme-catalyzed reaction are called </a:t>
            </a:r>
            <a:r>
              <a:rPr lang="en-US" sz="2800" b="1" i="1" u="sng" dirty="0" smtClean="0">
                <a:solidFill>
                  <a:srgbClr val="FFC000"/>
                </a:solidFill>
              </a:rPr>
              <a:t>substrates</a:t>
            </a:r>
            <a:r>
              <a:rPr lang="en-US" sz="2800" b="1" i="1" dirty="0" smtClean="0">
                <a:solidFill>
                  <a:srgbClr val="FFC000"/>
                </a:solidFill>
              </a:rPr>
              <a:t>.</a:t>
            </a:r>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l="1650" r="68532" b="50000"/>
          <a:stretch/>
        </p:blipFill>
        <p:spPr>
          <a:xfrm>
            <a:off x="4682359" y="1095704"/>
            <a:ext cx="3657600" cy="5049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659" t="26823" r="35433" b="20052"/>
          <a:stretch/>
        </p:blipFill>
        <p:spPr bwMode="auto">
          <a:xfrm>
            <a:off x="685801" y="4531571"/>
            <a:ext cx="3794234" cy="186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685801" y="6390891"/>
            <a:ext cx="3794234" cy="381000"/>
          </a:xfrm>
          <a:prstGeom prst="rect">
            <a:avLst/>
          </a:prstGeom>
          <a:noFill/>
        </p:spPr>
        <p:txBody>
          <a:bodyPr wrap="square" rtlCol="0">
            <a:spAutoFit/>
          </a:bodyPr>
          <a:lstStyle/>
          <a:p>
            <a:pPr algn="ctr"/>
            <a:r>
              <a:rPr lang="en-US" b="1" dirty="0" smtClean="0"/>
              <a:t>Chemical Reactions</a:t>
            </a:r>
            <a:endParaRPr lang="en-US" b="1" dirty="0"/>
          </a:p>
        </p:txBody>
      </p:sp>
      <p:sp>
        <p:nvSpPr>
          <p:cNvPr id="9" name="Oval 8"/>
          <p:cNvSpPr/>
          <p:nvPr/>
        </p:nvSpPr>
        <p:spPr>
          <a:xfrm>
            <a:off x="4030718" y="1382974"/>
            <a:ext cx="4343400" cy="2032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18880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Degradation</a:t>
            </a:r>
            <a:endParaRPr lang="en-US" sz="4000" b="1" i="1" dirty="0">
              <a:solidFill>
                <a:schemeClr val="tx1"/>
              </a:solidFill>
            </a:endParaRPr>
          </a:p>
          <a:p>
            <a:endParaRPr lang="en-US" dirty="0"/>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b="50000"/>
          <a:stretch/>
        </p:blipFill>
        <p:spPr>
          <a:xfrm>
            <a:off x="685800" y="3048000"/>
            <a:ext cx="7785380" cy="3204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11175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Synthesis</a:t>
            </a:r>
            <a:endParaRPr lang="en-US" sz="4000" b="1" i="1" dirty="0">
              <a:solidFill>
                <a:schemeClr val="tx1"/>
              </a:solidFill>
            </a:endParaRPr>
          </a:p>
          <a:p>
            <a:endParaRPr lang="en-US" dirty="0"/>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t="50000"/>
          <a:stretch/>
        </p:blipFill>
        <p:spPr>
          <a:xfrm>
            <a:off x="688426" y="3048000"/>
            <a:ext cx="7845974" cy="3229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650671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Enzyme &amp; Substrate MUST </a:t>
            </a:r>
            <a:r>
              <a:rPr lang="en-US" sz="4000" b="1" i="1" u="sng" dirty="0" smtClean="0">
                <a:solidFill>
                  <a:schemeClr val="tx1"/>
                </a:solidFill>
              </a:rPr>
              <a:t>Match</a:t>
            </a:r>
            <a:endParaRPr lang="en-US" u="sng" dirty="0"/>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t="50000"/>
          <a:stretch/>
        </p:blipFill>
        <p:spPr>
          <a:xfrm>
            <a:off x="688426" y="3048000"/>
            <a:ext cx="7845974" cy="3229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057400" y="3576081"/>
            <a:ext cx="1143000" cy="1143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688426" y="3429000"/>
            <a:ext cx="1368974" cy="1233963"/>
          </a:xfrm>
          <a:prstGeom prst="hexagon">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81434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normAutofit fontScale="77500" lnSpcReduction="20000"/>
          </a:bodyPr>
          <a:lstStyle/>
          <a:p>
            <a:r>
              <a:rPr lang="en-US" sz="4000" b="1" i="1" dirty="0" smtClean="0">
                <a:solidFill>
                  <a:schemeClr val="tx1"/>
                </a:solidFill>
              </a:rPr>
              <a:t>Specific enzymes Work on Specific </a:t>
            </a:r>
            <a:r>
              <a:rPr lang="en-US" sz="4000" b="1" i="1" u="sng" dirty="0" smtClean="0">
                <a:solidFill>
                  <a:schemeClr val="tx1"/>
                </a:solidFill>
              </a:rPr>
              <a:t>Substrates</a:t>
            </a:r>
            <a:endParaRPr lang="en-US" u="sng" dirty="0"/>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t="50000" r="65774"/>
          <a:stretch/>
        </p:blipFill>
        <p:spPr>
          <a:xfrm>
            <a:off x="1286202" y="3048000"/>
            <a:ext cx="2685395" cy="3229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655176" y="3576081"/>
            <a:ext cx="1143000" cy="1143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1286202" y="3429000"/>
            <a:ext cx="1368974" cy="1233963"/>
          </a:xfrm>
          <a:prstGeom prst="hexagon">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12730" y="3200400"/>
            <a:ext cx="1213946" cy="2215991"/>
          </a:xfrm>
          <a:prstGeom prst="rect">
            <a:avLst/>
          </a:prstGeom>
          <a:noFill/>
        </p:spPr>
        <p:txBody>
          <a:bodyPr wrap="square" rtlCol="0">
            <a:spAutoFit/>
          </a:bodyPr>
          <a:lstStyle/>
          <a:p>
            <a:r>
              <a:rPr lang="en-US" sz="13800" dirty="0" smtClean="0">
                <a:solidFill>
                  <a:schemeClr val="bg1"/>
                </a:solidFill>
              </a:rPr>
              <a:t>X</a:t>
            </a:r>
            <a:endParaRPr lang="en-US" sz="13800"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t="50000" r="65146"/>
          <a:stretch/>
        </p:blipFill>
        <p:spPr>
          <a:xfrm>
            <a:off x="5105400" y="3048000"/>
            <a:ext cx="2656490" cy="3137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082646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Enzyme &amp; Substrate MUST Match</a:t>
            </a:r>
            <a:endParaRPr lang="en-US" dirty="0"/>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t="50000" r="65774"/>
          <a:stretch/>
        </p:blipFill>
        <p:spPr>
          <a:xfrm>
            <a:off x="7010400" y="4896128"/>
            <a:ext cx="1349821" cy="1623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7685309" y="5031325"/>
            <a:ext cx="590551" cy="67656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7010401" y="5031325"/>
            <a:ext cx="674909" cy="709825"/>
          </a:xfrm>
          <a:prstGeom prst="hexagon">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93450" y="4875872"/>
            <a:ext cx="606973" cy="1446550"/>
          </a:xfrm>
          <a:prstGeom prst="rect">
            <a:avLst/>
          </a:prstGeom>
          <a:noFill/>
        </p:spPr>
        <p:txBody>
          <a:bodyPr wrap="square" rtlCol="0">
            <a:spAutoFit/>
          </a:bodyPr>
          <a:lstStyle/>
          <a:p>
            <a:r>
              <a:rPr lang="en-US" sz="8800" dirty="0" smtClean="0">
                <a:solidFill>
                  <a:schemeClr val="bg1"/>
                </a:solidFill>
              </a:rPr>
              <a:t>X</a:t>
            </a:r>
            <a:endParaRPr lang="en-US" sz="8800"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t="50000" r="65146"/>
          <a:stretch/>
        </p:blipFill>
        <p:spPr>
          <a:xfrm>
            <a:off x="6914958" y="2971800"/>
            <a:ext cx="1328245" cy="1568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762000" y="3451529"/>
            <a:ext cx="6152958" cy="2369880"/>
          </a:xfrm>
          <a:prstGeom prst="rect">
            <a:avLst/>
          </a:prstGeom>
          <a:noFill/>
        </p:spPr>
        <p:txBody>
          <a:bodyPr wrap="square" rtlCol="0">
            <a:spAutoFit/>
          </a:bodyPr>
          <a:lstStyle/>
          <a:p>
            <a:r>
              <a:rPr lang="en-US" sz="3600" b="1" u="sng" dirty="0" smtClean="0"/>
              <a:t>Examples</a:t>
            </a:r>
            <a:r>
              <a:rPr lang="en-US" sz="3600" b="1" dirty="0" smtClean="0"/>
              <a:t>:</a:t>
            </a:r>
            <a:endParaRPr lang="en-US" sz="3600" b="1" dirty="0"/>
          </a:p>
          <a:p>
            <a:r>
              <a:rPr lang="en-US" sz="2800" b="1" i="1" dirty="0" smtClean="0">
                <a:solidFill>
                  <a:srgbClr val="FFC000"/>
                </a:solidFill>
              </a:rPr>
              <a:t>Lactase </a:t>
            </a:r>
            <a:r>
              <a:rPr lang="en-US" sz="2800" b="1" i="1" dirty="0" smtClean="0">
                <a:solidFill>
                  <a:srgbClr val="FFC000"/>
                </a:solidFill>
                <a:sym typeface="Wingdings" panose="05000000000000000000" pitchFamily="2" charset="2"/>
              </a:rPr>
              <a:t>  Breaks down Lactose</a:t>
            </a:r>
          </a:p>
          <a:p>
            <a:r>
              <a:rPr lang="en-US" sz="2800" b="1" i="1" dirty="0" smtClean="0">
                <a:solidFill>
                  <a:srgbClr val="FFC000"/>
                </a:solidFill>
                <a:sym typeface="Wingdings" panose="05000000000000000000" pitchFamily="2" charset="2"/>
              </a:rPr>
              <a:t>Sucrase   Breaks down Sucrose</a:t>
            </a:r>
          </a:p>
          <a:p>
            <a:r>
              <a:rPr lang="en-US" sz="2800" b="1" i="1" dirty="0" smtClean="0">
                <a:solidFill>
                  <a:srgbClr val="FFC000"/>
                </a:solidFill>
                <a:sym typeface="Wingdings" panose="05000000000000000000" pitchFamily="2" charset="2"/>
              </a:rPr>
              <a:t>Polymerase    Binds DNA nucleotides</a:t>
            </a:r>
          </a:p>
          <a:p>
            <a:r>
              <a:rPr lang="en-US" sz="2800" b="1" i="1" dirty="0" smtClean="0">
                <a:solidFill>
                  <a:srgbClr val="FFC000"/>
                </a:solidFill>
                <a:sym typeface="Wingdings" panose="05000000000000000000" pitchFamily="2" charset="2"/>
              </a:rPr>
              <a:t>Helicase   Separates DNA</a:t>
            </a:r>
            <a:endParaRPr lang="en-US" sz="2800" b="1" i="1" dirty="0">
              <a:solidFill>
                <a:srgbClr val="FFC000"/>
              </a:solidFill>
            </a:endParaRPr>
          </a:p>
        </p:txBody>
      </p:sp>
    </p:spTree>
    <p:extLst>
      <p:ext uri="{BB962C8B-B14F-4D97-AF65-F5344CB8AC3E}">
        <p14:creationId xmlns="" xmlns:p14="http://schemas.microsoft.com/office/powerpoint/2010/main" val="2835412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Homeostasis</a:t>
            </a:r>
            <a:endParaRPr lang="en-US" sz="4000" b="1" i="1" dirty="0">
              <a:solidFill>
                <a:schemeClr val="tx1"/>
              </a:solidFill>
            </a:endParaRPr>
          </a:p>
          <a:p>
            <a:endParaRPr lang="en-US" dirty="0"/>
          </a:p>
        </p:txBody>
      </p:sp>
      <p:sp>
        <p:nvSpPr>
          <p:cNvPr id="5" name="TextBox 4"/>
          <p:cNvSpPr txBox="1"/>
          <p:nvPr/>
        </p:nvSpPr>
        <p:spPr>
          <a:xfrm>
            <a:off x="914400" y="3124200"/>
            <a:ext cx="7543800" cy="2185214"/>
          </a:xfrm>
          <a:prstGeom prst="rect">
            <a:avLst/>
          </a:prstGeom>
          <a:noFill/>
        </p:spPr>
        <p:txBody>
          <a:bodyPr wrap="square" rtlCol="0">
            <a:spAutoFit/>
          </a:bodyPr>
          <a:lstStyle/>
          <a:p>
            <a:r>
              <a:rPr lang="en-US" sz="3600" b="1" i="1" dirty="0" smtClean="0">
                <a:solidFill>
                  <a:srgbClr val="FFC000"/>
                </a:solidFill>
              </a:rPr>
              <a:t>Enzymes can help maintain </a:t>
            </a:r>
            <a:r>
              <a:rPr lang="en-US" sz="3600" b="1" i="1" u="sng" dirty="0" smtClean="0">
                <a:solidFill>
                  <a:srgbClr val="FFC000"/>
                </a:solidFill>
              </a:rPr>
              <a:t>homeostasis</a:t>
            </a:r>
            <a:r>
              <a:rPr lang="en-US" sz="3600" b="1" i="1" dirty="0" smtClean="0">
                <a:solidFill>
                  <a:srgbClr val="FFC000"/>
                </a:solidFill>
              </a:rPr>
              <a:t> by  breaking down and warding off </a:t>
            </a:r>
            <a:r>
              <a:rPr lang="en-US" sz="3600" b="1" i="1" u="sng" dirty="0" smtClean="0">
                <a:solidFill>
                  <a:srgbClr val="FFC000"/>
                </a:solidFill>
              </a:rPr>
              <a:t>foreign substances</a:t>
            </a:r>
            <a:r>
              <a:rPr lang="en-US" sz="3600" b="1" i="1" dirty="0" smtClean="0">
                <a:solidFill>
                  <a:srgbClr val="FFC000"/>
                </a:solidFill>
              </a:rPr>
              <a:t>.</a:t>
            </a:r>
          </a:p>
          <a:p>
            <a:pPr marL="457200" indent="-457200">
              <a:buFont typeface="Arial" panose="020B0604020202020204" pitchFamily="34" charset="0"/>
              <a:buChar char="•"/>
            </a:pPr>
            <a:endParaRPr lang="en-US" sz="2800" b="1" i="1" dirty="0" smtClean="0">
              <a:solidFill>
                <a:srgbClr val="FFC000"/>
              </a:solidFill>
            </a:endParaRPr>
          </a:p>
        </p:txBody>
      </p:sp>
    </p:spTree>
    <p:extLst>
      <p:ext uri="{BB962C8B-B14F-4D97-AF65-F5344CB8AC3E}">
        <p14:creationId xmlns="" xmlns:p14="http://schemas.microsoft.com/office/powerpoint/2010/main" val="841668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Growth and Development</a:t>
            </a:r>
            <a:endParaRPr lang="en-US" sz="4000" b="1" i="1" dirty="0">
              <a:solidFill>
                <a:schemeClr val="tx1"/>
              </a:solidFill>
            </a:endParaRPr>
          </a:p>
          <a:p>
            <a:endParaRPr lang="en-US" dirty="0"/>
          </a:p>
        </p:txBody>
      </p:sp>
      <p:sp>
        <p:nvSpPr>
          <p:cNvPr id="5" name="TextBox 4"/>
          <p:cNvSpPr txBox="1"/>
          <p:nvPr/>
        </p:nvSpPr>
        <p:spPr>
          <a:xfrm>
            <a:off x="914400" y="3124200"/>
            <a:ext cx="7543800" cy="2739211"/>
          </a:xfrm>
          <a:prstGeom prst="rect">
            <a:avLst/>
          </a:prstGeom>
          <a:noFill/>
        </p:spPr>
        <p:txBody>
          <a:bodyPr wrap="square" rtlCol="0">
            <a:spAutoFit/>
          </a:bodyPr>
          <a:lstStyle/>
          <a:p>
            <a:r>
              <a:rPr lang="en-US" sz="3600" b="1" i="1" dirty="0" smtClean="0">
                <a:solidFill>
                  <a:srgbClr val="FFC000"/>
                </a:solidFill>
              </a:rPr>
              <a:t>Enzymes break down </a:t>
            </a:r>
            <a:r>
              <a:rPr lang="en-US" sz="3600" b="1" i="1" u="sng" dirty="0" smtClean="0">
                <a:solidFill>
                  <a:srgbClr val="FFC000"/>
                </a:solidFill>
              </a:rPr>
              <a:t>food</a:t>
            </a:r>
            <a:r>
              <a:rPr lang="en-US" sz="3600" b="1" i="1" dirty="0" smtClean="0">
                <a:solidFill>
                  <a:srgbClr val="FFC000"/>
                </a:solidFill>
              </a:rPr>
              <a:t> in the </a:t>
            </a:r>
            <a:r>
              <a:rPr lang="en-US" sz="3600" b="1" i="1" u="sng" dirty="0" smtClean="0">
                <a:solidFill>
                  <a:srgbClr val="FFC000"/>
                </a:solidFill>
              </a:rPr>
              <a:t>digestion</a:t>
            </a:r>
            <a:r>
              <a:rPr lang="en-US" sz="3600" b="1" i="1" dirty="0" smtClean="0">
                <a:solidFill>
                  <a:srgbClr val="FFC000"/>
                </a:solidFill>
              </a:rPr>
              <a:t> process allowing it to be used by the body resulting in growth and development.</a:t>
            </a:r>
          </a:p>
          <a:p>
            <a:pPr marL="457200" indent="-457200">
              <a:buFont typeface="Arial" panose="020B0604020202020204" pitchFamily="34" charset="0"/>
              <a:buChar char="•"/>
            </a:pPr>
            <a:endParaRPr lang="en-US" sz="2800" b="1" i="1" dirty="0" smtClean="0">
              <a:solidFill>
                <a:srgbClr val="FFC000"/>
              </a:solidFill>
            </a:endParaRPr>
          </a:p>
        </p:txBody>
      </p:sp>
    </p:spTree>
    <p:extLst>
      <p:ext uri="{BB962C8B-B14F-4D97-AF65-F5344CB8AC3E}">
        <p14:creationId xmlns="" xmlns:p14="http://schemas.microsoft.com/office/powerpoint/2010/main" val="4231853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Enzymes, Natures Power Tools</a:t>
            </a:r>
            <a:r>
              <a:rPr lang="en-US" dirty="0" smtClean="0"/>
              <a:t> </a:t>
            </a:r>
            <a:r>
              <a:rPr lang="en-US" sz="3600" dirty="0" smtClean="0"/>
              <a:t>(4:45)</a:t>
            </a:r>
            <a:endParaRPr lang="en-US" sz="3600" dirty="0"/>
          </a:p>
        </p:txBody>
      </p:sp>
      <p:pic>
        <p:nvPicPr>
          <p:cNvPr id="2050"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l="2098" t="19230" r="34096" b="16200"/>
          <a:stretch/>
        </p:blipFill>
        <p:spPr bwMode="auto">
          <a:xfrm>
            <a:off x="457200" y="1828800"/>
            <a:ext cx="8382000" cy="47690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38598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Denaturing</a:t>
            </a:r>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1052" y="2971800"/>
            <a:ext cx="4724400" cy="3228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171273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Made of Cells</a:t>
            </a:r>
            <a:r>
              <a:rPr lang="en-US" dirty="0" smtClean="0"/>
              <a:t/>
            </a:r>
            <a:br>
              <a:rPr lang="en-US" dirty="0" smtClean="0"/>
            </a:br>
            <a:r>
              <a:rPr lang="en-US" dirty="0" smtClean="0">
                <a:hlinkClick r:id="rId3"/>
              </a:rPr>
              <a:t>Introduction to Cells (2:55)</a:t>
            </a:r>
            <a:endParaRPr lang="en-US" dirty="0"/>
          </a:p>
        </p:txBody>
      </p:sp>
      <p:pic>
        <p:nvPicPr>
          <p:cNvPr id="1026"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l="1843" t="18875" r="33330" b="15237"/>
          <a:stretch/>
        </p:blipFill>
        <p:spPr bwMode="auto">
          <a:xfrm>
            <a:off x="304800" y="1600200"/>
            <a:ext cx="8801102" cy="50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81518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Denaturing</a:t>
            </a:r>
            <a:endParaRPr lang="en-US" dirty="0"/>
          </a:p>
        </p:txBody>
      </p:sp>
      <p:pic>
        <p:nvPicPr>
          <p:cNvPr id="6" name="Picture 5"/>
          <p:cNvPicPr>
            <a:picLocks noChangeAspect="1"/>
          </p:cNvPicPr>
          <p:nvPr/>
        </p:nvPicPr>
        <p:blipFill rotWithShape="1">
          <a:blip r:embed="rId3">
            <a:extLst>
              <a:ext uri="{28A0092B-C50C-407E-A947-70E740481C1C}">
                <a14:useLocalDpi xmlns="" xmlns:a14="http://schemas.microsoft.com/office/drawing/2010/main" val="0"/>
              </a:ext>
            </a:extLst>
          </a:blip>
          <a:srcRect l="18641" t="12402"/>
          <a:stretch/>
        </p:blipFill>
        <p:spPr>
          <a:xfrm>
            <a:off x="1828800" y="2895599"/>
            <a:ext cx="5867400" cy="3537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85264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Denaturing</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96690" y="2895599"/>
            <a:ext cx="5331620" cy="3537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616286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Denaturing</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96690" y="2919200"/>
            <a:ext cx="5331620" cy="3490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78213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0699" y="3200400"/>
            <a:ext cx="5791200" cy="2895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Denaturing</a:t>
            </a:r>
            <a:endParaRPr lang="en-US" dirty="0"/>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68541" t="77063" b="3888"/>
          <a:stretch/>
        </p:blipFill>
        <p:spPr>
          <a:xfrm>
            <a:off x="2133599" y="5029200"/>
            <a:ext cx="5257801" cy="746269"/>
          </a:xfrm>
          <a:prstGeom prst="rect">
            <a:avLst/>
          </a:prstGeom>
        </p:spPr>
      </p:pic>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t="50615" r="64179" b="26297"/>
          <a:stretch/>
        </p:blipFill>
        <p:spPr>
          <a:xfrm>
            <a:off x="3397393" y="3514107"/>
            <a:ext cx="2730213" cy="1448789"/>
          </a:xfrm>
          <a:prstGeom prst="rect">
            <a:avLst/>
          </a:prstGeom>
        </p:spPr>
      </p:pic>
      <p:sp>
        <p:nvSpPr>
          <p:cNvPr id="11" name="TextBox 10"/>
          <p:cNvSpPr txBox="1"/>
          <p:nvPr/>
        </p:nvSpPr>
        <p:spPr>
          <a:xfrm>
            <a:off x="3276600" y="5775469"/>
            <a:ext cx="2971800" cy="307777"/>
          </a:xfrm>
          <a:prstGeom prst="rect">
            <a:avLst/>
          </a:prstGeom>
          <a:noFill/>
        </p:spPr>
        <p:txBody>
          <a:bodyPr wrap="square" rtlCol="0">
            <a:spAutoFit/>
          </a:bodyPr>
          <a:lstStyle/>
          <a:p>
            <a:pPr algn="ctr"/>
            <a:r>
              <a:rPr lang="en-US" sz="1400" b="1" dirty="0" smtClean="0">
                <a:solidFill>
                  <a:schemeClr val="bg1"/>
                </a:solidFill>
              </a:rPr>
              <a:t>Denatured Enzyme</a:t>
            </a:r>
            <a:endParaRPr lang="en-US" sz="1400" b="1" dirty="0">
              <a:solidFill>
                <a:schemeClr val="bg1"/>
              </a:solidFill>
            </a:endParaRPr>
          </a:p>
        </p:txBody>
      </p:sp>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2286" y="2871694"/>
            <a:ext cx="2316825" cy="3553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a:off x="6127606" y="1924906"/>
            <a:ext cx="2895600" cy="48159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68170" y="2042034"/>
            <a:ext cx="2424828" cy="4581711"/>
          </a:xfrm>
          <a:prstGeom prst="rect">
            <a:avLst/>
          </a:prstGeom>
        </p:spPr>
      </p:pic>
      <p:sp>
        <p:nvSpPr>
          <p:cNvPr id="9" name="Left Arrow 8"/>
          <p:cNvSpPr/>
          <p:nvPr/>
        </p:nvSpPr>
        <p:spPr>
          <a:xfrm>
            <a:off x="2838203" y="3595749"/>
            <a:ext cx="1657597" cy="428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flipH="1">
            <a:off x="4762499" y="4024250"/>
            <a:ext cx="1657597" cy="428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56833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0699" y="3200400"/>
            <a:ext cx="5791200" cy="2895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Enzymes</a:t>
            </a:r>
            <a:endParaRPr lang="en-US" dirty="0"/>
          </a:p>
        </p:txBody>
      </p:sp>
      <p:sp>
        <p:nvSpPr>
          <p:cNvPr id="3" name="Text Placeholder 2"/>
          <p:cNvSpPr>
            <a:spLocks noGrp="1"/>
          </p:cNvSpPr>
          <p:nvPr>
            <p:ph type="body" idx="1"/>
          </p:nvPr>
        </p:nvSpPr>
        <p:spPr/>
        <p:txBody>
          <a:bodyPr/>
          <a:lstStyle/>
          <a:p>
            <a:r>
              <a:rPr lang="en-US" sz="4000" b="1" i="1" dirty="0" smtClean="0">
                <a:solidFill>
                  <a:schemeClr val="tx1"/>
                </a:solidFill>
              </a:rPr>
              <a:t>Denaturing</a:t>
            </a:r>
            <a:endParaRPr lang="en-US" dirty="0"/>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68541" t="77063" b="3888"/>
          <a:stretch/>
        </p:blipFill>
        <p:spPr>
          <a:xfrm>
            <a:off x="2133599" y="5029200"/>
            <a:ext cx="5257801" cy="746269"/>
          </a:xfrm>
          <a:prstGeom prst="rect">
            <a:avLst/>
          </a:prstGeom>
        </p:spPr>
      </p:pic>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t="50615" r="64179" b="26297"/>
          <a:stretch/>
        </p:blipFill>
        <p:spPr>
          <a:xfrm>
            <a:off x="3397393" y="3514107"/>
            <a:ext cx="2730213" cy="1448789"/>
          </a:xfrm>
          <a:prstGeom prst="rect">
            <a:avLst/>
          </a:prstGeom>
        </p:spPr>
      </p:pic>
      <p:sp>
        <p:nvSpPr>
          <p:cNvPr id="11" name="TextBox 10"/>
          <p:cNvSpPr txBox="1"/>
          <p:nvPr/>
        </p:nvSpPr>
        <p:spPr>
          <a:xfrm>
            <a:off x="3276600" y="5775469"/>
            <a:ext cx="2971800" cy="307777"/>
          </a:xfrm>
          <a:prstGeom prst="rect">
            <a:avLst/>
          </a:prstGeom>
          <a:noFill/>
        </p:spPr>
        <p:txBody>
          <a:bodyPr wrap="square" rtlCol="0">
            <a:spAutoFit/>
          </a:bodyPr>
          <a:lstStyle/>
          <a:p>
            <a:pPr algn="ctr"/>
            <a:r>
              <a:rPr lang="en-US" sz="1400" b="1" dirty="0" smtClean="0">
                <a:solidFill>
                  <a:schemeClr val="bg1"/>
                </a:solidFill>
              </a:rPr>
              <a:t>Denatured Enzyme</a:t>
            </a:r>
            <a:endParaRPr lang="en-US" sz="1400" b="1" dirty="0">
              <a:solidFill>
                <a:schemeClr val="bg1"/>
              </a:solidFill>
            </a:endParaRPr>
          </a:p>
        </p:txBody>
      </p:sp>
    </p:spTree>
    <p:extLst>
      <p:ext uri="{BB962C8B-B14F-4D97-AF65-F5344CB8AC3E}">
        <p14:creationId xmlns="" xmlns:p14="http://schemas.microsoft.com/office/powerpoint/2010/main" val="3224692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Organic Compounds</a:t>
            </a:r>
          </a:p>
          <a:p>
            <a:r>
              <a:rPr lang="en-US" sz="4000" b="1" i="1" dirty="0" smtClean="0">
                <a:solidFill>
                  <a:schemeClr val="tx1"/>
                </a:solidFill>
              </a:rPr>
              <a:t>All Living Things Are Made of:</a:t>
            </a:r>
            <a:endParaRPr lang="en-US" sz="4000" b="1" i="1" dirty="0">
              <a:solidFill>
                <a:schemeClr val="tx1"/>
              </a:solidFill>
            </a:endParaRPr>
          </a:p>
        </p:txBody>
      </p:sp>
      <p:sp>
        <p:nvSpPr>
          <p:cNvPr id="4" name="TextBox 3"/>
          <p:cNvSpPr txBox="1"/>
          <p:nvPr/>
        </p:nvSpPr>
        <p:spPr>
          <a:xfrm>
            <a:off x="1106905" y="3276600"/>
            <a:ext cx="6781800" cy="2308324"/>
          </a:xfrm>
          <a:prstGeom prst="rect">
            <a:avLst/>
          </a:prstGeom>
          <a:noFill/>
        </p:spPr>
        <p:txBody>
          <a:bodyPr wrap="square" rtlCol="0">
            <a:spAutoFit/>
          </a:bodyPr>
          <a:lstStyle/>
          <a:p>
            <a:pPr marL="457200" indent="-457200">
              <a:buFont typeface="Arial" panose="020B0604020202020204" pitchFamily="34" charset="0"/>
              <a:buChar char="•"/>
            </a:pPr>
            <a:r>
              <a:rPr lang="en-US" sz="3600" b="1" i="1" dirty="0" smtClean="0">
                <a:solidFill>
                  <a:srgbClr val="FFC000"/>
                </a:solidFill>
              </a:rPr>
              <a:t>Carbohydrates</a:t>
            </a:r>
          </a:p>
          <a:p>
            <a:pPr marL="457200" indent="-457200">
              <a:buFont typeface="Arial" panose="020B0604020202020204" pitchFamily="34" charset="0"/>
              <a:buChar char="•"/>
            </a:pPr>
            <a:r>
              <a:rPr lang="en-US" sz="3600" b="1" i="1" dirty="0" smtClean="0">
                <a:solidFill>
                  <a:srgbClr val="FFC000"/>
                </a:solidFill>
              </a:rPr>
              <a:t>Lipids</a:t>
            </a:r>
          </a:p>
          <a:p>
            <a:pPr marL="457200" indent="-457200">
              <a:buFont typeface="Arial" panose="020B0604020202020204" pitchFamily="34" charset="0"/>
              <a:buChar char="•"/>
            </a:pPr>
            <a:r>
              <a:rPr lang="en-US" sz="3600" b="1" i="1" dirty="0" smtClean="0">
                <a:solidFill>
                  <a:srgbClr val="FFC000"/>
                </a:solidFill>
              </a:rPr>
              <a:t>Nucleic Acids</a:t>
            </a:r>
          </a:p>
          <a:p>
            <a:pPr marL="457200" indent="-457200">
              <a:buFont typeface="Arial" panose="020B0604020202020204" pitchFamily="34" charset="0"/>
              <a:buChar char="•"/>
            </a:pPr>
            <a:r>
              <a:rPr lang="en-US" sz="3600" b="1" i="1" dirty="0" smtClean="0">
                <a:solidFill>
                  <a:srgbClr val="FFC000"/>
                </a:solidFill>
              </a:rPr>
              <a:t>Proteins</a:t>
            </a:r>
            <a:endParaRPr lang="en-US" sz="3600" b="1" i="1" dirty="0">
              <a:solidFill>
                <a:srgbClr val="FFC000"/>
              </a:solidFill>
            </a:endParaRPr>
          </a:p>
        </p:txBody>
      </p:sp>
    </p:spTree>
    <p:extLst>
      <p:ext uri="{BB962C8B-B14F-4D97-AF65-F5344CB8AC3E}">
        <p14:creationId xmlns:p14="http://schemas.microsoft.com/office/powerpoint/2010/main" xmlns="" val="25651830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Organic Compounds</a:t>
            </a:r>
          </a:p>
          <a:p>
            <a:r>
              <a:rPr lang="en-US" sz="4000" b="1" i="1" dirty="0" smtClean="0">
                <a:solidFill>
                  <a:schemeClr val="tx1"/>
                </a:solidFill>
              </a:rPr>
              <a:t>Monomers Make Polymers</a:t>
            </a:r>
            <a:endParaRPr lang="en-US" sz="4000" b="1" i="1" dirty="0">
              <a:solidFill>
                <a:schemeClr val="tx1"/>
              </a:solidFill>
            </a:endParaRPr>
          </a:p>
        </p:txBody>
      </p:sp>
      <p:sp>
        <p:nvSpPr>
          <p:cNvPr id="4" name="TextBox 3"/>
          <p:cNvSpPr txBox="1"/>
          <p:nvPr/>
        </p:nvSpPr>
        <p:spPr>
          <a:xfrm>
            <a:off x="1106905" y="3276600"/>
            <a:ext cx="6781800" cy="646331"/>
          </a:xfrm>
          <a:prstGeom prst="rect">
            <a:avLst/>
          </a:prstGeom>
          <a:noFill/>
        </p:spPr>
        <p:txBody>
          <a:bodyPr wrap="square" rtlCol="0">
            <a:spAutoFit/>
          </a:bodyPr>
          <a:lstStyle/>
          <a:p>
            <a:endParaRPr lang="en-US" sz="3600" b="1" i="1" dirty="0">
              <a:solidFill>
                <a:srgbClr val="FFC000"/>
              </a:solidFill>
            </a:endParaRPr>
          </a:p>
        </p:txBody>
      </p:sp>
      <p:pic>
        <p:nvPicPr>
          <p:cNvPr id="5" name="Picture 4" descr="E:\LESSON OVRVW batch 3\art\BIO10NAE_01_02_04_005_LRIM_0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61284" y="2819400"/>
            <a:ext cx="3054417" cy="354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38200" y="3276600"/>
            <a:ext cx="3276599" cy="1754326"/>
          </a:xfrm>
          <a:prstGeom prst="rect">
            <a:avLst/>
          </a:prstGeom>
          <a:noFill/>
        </p:spPr>
        <p:txBody>
          <a:bodyPr wrap="square" rtlCol="0">
            <a:spAutoFit/>
          </a:bodyPr>
          <a:lstStyle/>
          <a:p>
            <a:r>
              <a:rPr lang="en-US" sz="3600" b="1" i="1" dirty="0" smtClean="0">
                <a:solidFill>
                  <a:srgbClr val="FFC000"/>
                </a:solidFill>
              </a:rPr>
              <a:t>Monomers </a:t>
            </a:r>
          </a:p>
          <a:p>
            <a:r>
              <a:rPr lang="en-US" sz="3600" b="1" i="1" dirty="0" smtClean="0">
                <a:solidFill>
                  <a:srgbClr val="FFC000"/>
                </a:solidFill>
              </a:rPr>
              <a:t>are the subunits of Polymers</a:t>
            </a:r>
            <a:endParaRPr lang="en-US" sz="3600" b="1" i="1" dirty="0">
              <a:solidFill>
                <a:srgbClr val="FFC000"/>
              </a:solidFill>
            </a:endParaRPr>
          </a:p>
        </p:txBody>
      </p:sp>
    </p:spTree>
    <p:extLst>
      <p:ext uri="{BB962C8B-B14F-4D97-AF65-F5344CB8AC3E}">
        <p14:creationId xmlns:p14="http://schemas.microsoft.com/office/powerpoint/2010/main" xmlns="" val="3837724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Organic Compounds</a:t>
            </a:r>
          </a:p>
          <a:p>
            <a:r>
              <a:rPr lang="en-US" sz="4000" b="1" i="1" dirty="0" smtClean="0">
                <a:solidFill>
                  <a:schemeClr val="tx1"/>
                </a:solidFill>
              </a:rPr>
              <a:t>Polymers and Monomers</a:t>
            </a:r>
            <a:endParaRPr lang="en-US" sz="4000" b="1" i="1" dirty="0">
              <a:solidFill>
                <a:schemeClr val="tx1"/>
              </a:solidFill>
            </a:endParaRPr>
          </a:p>
        </p:txBody>
      </p:sp>
      <p:sp>
        <p:nvSpPr>
          <p:cNvPr id="4" name="TextBox 3"/>
          <p:cNvSpPr txBox="1"/>
          <p:nvPr/>
        </p:nvSpPr>
        <p:spPr>
          <a:xfrm>
            <a:off x="1106905" y="3276600"/>
            <a:ext cx="6781800" cy="2308324"/>
          </a:xfrm>
          <a:prstGeom prst="rect">
            <a:avLst/>
          </a:prstGeom>
          <a:noFill/>
        </p:spPr>
        <p:txBody>
          <a:bodyPr wrap="square" rtlCol="0">
            <a:spAutoFit/>
          </a:bodyPr>
          <a:lstStyle/>
          <a:p>
            <a:pPr marL="457200" indent="-457200"/>
            <a:r>
              <a:rPr lang="en-US" sz="3600" b="1" i="1" dirty="0" smtClean="0">
                <a:solidFill>
                  <a:srgbClr val="FFC000"/>
                </a:solidFill>
              </a:rPr>
              <a:t>Lipids – Fatty Acids</a:t>
            </a:r>
            <a:endParaRPr lang="en-US" sz="3600" b="1" i="1" dirty="0" smtClean="0">
              <a:solidFill>
                <a:srgbClr val="FFC000"/>
              </a:solidFill>
            </a:endParaRPr>
          </a:p>
          <a:p>
            <a:pPr marL="457200" indent="-457200"/>
            <a:r>
              <a:rPr lang="en-US" sz="3600" b="1" i="1" dirty="0" smtClean="0">
                <a:solidFill>
                  <a:srgbClr val="FFC000"/>
                </a:solidFill>
              </a:rPr>
              <a:t>Carbohydrates - Monosaccharides</a:t>
            </a:r>
            <a:endParaRPr lang="en-US" sz="3600" b="1" i="1" dirty="0" smtClean="0">
              <a:solidFill>
                <a:srgbClr val="FFC000"/>
              </a:solidFill>
            </a:endParaRPr>
          </a:p>
          <a:p>
            <a:pPr marL="457200" indent="-457200"/>
            <a:r>
              <a:rPr lang="en-US" sz="3600" b="1" i="1" dirty="0" smtClean="0">
                <a:solidFill>
                  <a:srgbClr val="FFC000"/>
                </a:solidFill>
              </a:rPr>
              <a:t>Nucleic Acids – Nucleotides</a:t>
            </a:r>
            <a:endParaRPr lang="en-US" sz="3600" b="1" i="1" dirty="0" smtClean="0">
              <a:solidFill>
                <a:srgbClr val="FFC000"/>
              </a:solidFill>
            </a:endParaRPr>
          </a:p>
          <a:p>
            <a:pPr marL="457200" indent="-457200"/>
            <a:r>
              <a:rPr lang="en-US" sz="3600" b="1" i="1" dirty="0" smtClean="0">
                <a:solidFill>
                  <a:srgbClr val="FFC000"/>
                </a:solidFill>
              </a:rPr>
              <a:t>Proteins – Amino Acids</a:t>
            </a:r>
            <a:endParaRPr lang="en-US" sz="3600" b="1" i="1" dirty="0">
              <a:solidFill>
                <a:srgbClr val="FFC000"/>
              </a:solidFill>
            </a:endParaRPr>
          </a:p>
        </p:txBody>
      </p:sp>
    </p:spTree>
    <p:extLst>
      <p:ext uri="{BB962C8B-B14F-4D97-AF65-F5344CB8AC3E}">
        <p14:creationId xmlns:p14="http://schemas.microsoft.com/office/powerpoint/2010/main" xmlns="" val="25651830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Organic Compounds</a:t>
            </a:r>
          </a:p>
          <a:p>
            <a:r>
              <a:rPr lang="en-US" sz="4000" b="1" i="1" dirty="0" smtClean="0">
                <a:solidFill>
                  <a:schemeClr val="tx1"/>
                </a:solidFill>
              </a:rPr>
              <a:t>Terminology</a:t>
            </a:r>
            <a:endParaRPr lang="en-US" sz="4000" b="1" i="1" dirty="0">
              <a:solidFill>
                <a:schemeClr val="tx1"/>
              </a:solidFill>
            </a:endParaRPr>
          </a:p>
        </p:txBody>
      </p:sp>
      <p:sp>
        <p:nvSpPr>
          <p:cNvPr id="4" name="TextBox 3"/>
          <p:cNvSpPr txBox="1"/>
          <p:nvPr/>
        </p:nvSpPr>
        <p:spPr>
          <a:xfrm>
            <a:off x="1106905" y="2971800"/>
            <a:ext cx="6781800" cy="3416320"/>
          </a:xfrm>
          <a:prstGeom prst="rect">
            <a:avLst/>
          </a:prstGeom>
          <a:noFill/>
        </p:spPr>
        <p:txBody>
          <a:bodyPr wrap="square" rtlCol="0">
            <a:spAutoFit/>
          </a:bodyPr>
          <a:lstStyle/>
          <a:p>
            <a:r>
              <a:rPr lang="en-US" sz="3600" b="1" u="sng" dirty="0" smtClean="0"/>
              <a:t>Terms for the Same Thing:</a:t>
            </a:r>
          </a:p>
          <a:p>
            <a:r>
              <a:rPr lang="en-US" sz="3600" b="1" i="1" dirty="0" smtClean="0">
                <a:solidFill>
                  <a:srgbClr val="FFC000"/>
                </a:solidFill>
              </a:rPr>
              <a:t>Biomolecules</a:t>
            </a:r>
          </a:p>
          <a:p>
            <a:r>
              <a:rPr lang="en-US" sz="3600" b="1" i="1" dirty="0" smtClean="0">
                <a:solidFill>
                  <a:srgbClr val="FFC000"/>
                </a:solidFill>
              </a:rPr>
              <a:t>Macromolecules</a:t>
            </a:r>
          </a:p>
          <a:p>
            <a:r>
              <a:rPr lang="en-US" sz="3600" b="1" i="1" dirty="0" smtClean="0">
                <a:solidFill>
                  <a:srgbClr val="FFC000"/>
                </a:solidFill>
              </a:rPr>
              <a:t>Carbon Compounds</a:t>
            </a:r>
          </a:p>
          <a:p>
            <a:r>
              <a:rPr lang="en-US" sz="3600" b="1" i="1" dirty="0" smtClean="0">
                <a:solidFill>
                  <a:srgbClr val="FFC000"/>
                </a:solidFill>
              </a:rPr>
              <a:t>The Molecules of Life</a:t>
            </a:r>
          </a:p>
          <a:p>
            <a:r>
              <a:rPr lang="en-US" sz="3600" b="1" i="1" dirty="0" smtClean="0">
                <a:solidFill>
                  <a:srgbClr val="FFC000"/>
                </a:solidFill>
              </a:rPr>
              <a:t>Organic Compounds</a:t>
            </a:r>
            <a:endParaRPr lang="en-US" sz="3600" b="1" i="1" dirty="0">
              <a:solidFill>
                <a:srgbClr val="FFC000"/>
              </a:solidFill>
            </a:endParaRPr>
          </a:p>
        </p:txBody>
      </p:sp>
    </p:spTree>
    <p:extLst>
      <p:ext uri="{BB962C8B-B14F-4D97-AF65-F5344CB8AC3E}">
        <p14:creationId xmlns:p14="http://schemas.microsoft.com/office/powerpoint/2010/main" xmlns="" val="4171467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a:xfrm>
            <a:off x="685800" y="2819400"/>
            <a:ext cx="8077200" cy="1673352"/>
          </a:xfrm>
        </p:spPr>
        <p:txBody>
          <a:bodyPr>
            <a:normAutofit fontScale="90000"/>
          </a:bodyPr>
          <a:lstStyle/>
          <a:p>
            <a:r>
              <a:rPr lang="en-US" sz="5300" dirty="0" smtClean="0"/>
              <a:t>Activity</a:t>
            </a:r>
            <a:r>
              <a:rPr lang="en-US" dirty="0" smtClean="0"/>
              <a:t/>
            </a:r>
            <a:br>
              <a:rPr lang="en-US" dirty="0" smtClean="0"/>
            </a:br>
            <a:r>
              <a:rPr lang="en-US" sz="6000" dirty="0" smtClean="0">
                <a:solidFill>
                  <a:schemeClr val="tx1"/>
                </a:solidFill>
              </a:rPr>
              <a:t>Organic Compounds &amp; Enzymes</a:t>
            </a:r>
            <a:endParaRPr lang="en-US" sz="6000" i="1" dirty="0">
              <a:solidFill>
                <a:schemeClr val="tx1"/>
              </a:solidFill>
            </a:endParaRPr>
          </a:p>
        </p:txBody>
      </p:sp>
    </p:spTree>
    <p:extLst>
      <p:ext uri="{BB962C8B-B14F-4D97-AF65-F5344CB8AC3E}">
        <p14:creationId xmlns="" xmlns:p14="http://schemas.microsoft.com/office/powerpoint/2010/main" val="20082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Categories 0f Cells</a:t>
            </a:r>
            <a:endParaRPr lang="en-US" dirty="0"/>
          </a:p>
        </p:txBody>
      </p:sp>
      <p:sp>
        <p:nvSpPr>
          <p:cNvPr id="3" name="Text Placeholder 2"/>
          <p:cNvSpPr>
            <a:spLocks noGrp="1"/>
          </p:cNvSpPr>
          <p:nvPr>
            <p:ph type="body" idx="1"/>
          </p:nvPr>
        </p:nvSpPr>
        <p:spPr/>
        <p:txBody>
          <a:bodyPr>
            <a:normAutofit/>
          </a:bodyPr>
          <a:lstStyle/>
          <a:p>
            <a:r>
              <a:rPr lang="en-US" sz="3600" b="1" i="1" dirty="0" smtClean="0"/>
              <a:t>Prokaryotes and Eukaryotes</a:t>
            </a:r>
            <a:endParaRPr lang="en-US" sz="3600" b="1" i="1" dirty="0"/>
          </a:p>
        </p:txBody>
      </p:sp>
      <p:pic>
        <p:nvPicPr>
          <p:cNvPr id="1026" name="Picture 2" descr="Image result for prokaryotic ce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62200" y="2855794"/>
            <a:ext cx="6172200" cy="371343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ounded Rectangle 9"/>
          <p:cNvSpPr/>
          <p:nvPr/>
        </p:nvSpPr>
        <p:spPr>
          <a:xfrm>
            <a:off x="266700" y="2819400"/>
            <a:ext cx="3429000" cy="685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tx1"/>
                </a:solidFill>
              </a:rPr>
              <a:t>Prokaryotic Cell</a:t>
            </a:r>
            <a:endParaRPr lang="en-US" sz="3200" b="1" dirty="0">
              <a:solidFill>
                <a:schemeClr val="tx1"/>
              </a:solidFill>
            </a:endParaRPr>
          </a:p>
        </p:txBody>
      </p:sp>
    </p:spTree>
    <p:extLst>
      <p:ext uri="{BB962C8B-B14F-4D97-AF65-F5344CB8AC3E}">
        <p14:creationId xmlns="" xmlns:p14="http://schemas.microsoft.com/office/powerpoint/2010/main" val="138458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Water	</a:t>
            </a:r>
          </a:p>
          <a:p>
            <a:r>
              <a:rPr lang="en-US" sz="4000" b="1" i="1" dirty="0" smtClean="0">
                <a:solidFill>
                  <a:schemeClr val="tx1"/>
                </a:solidFill>
              </a:rPr>
              <a:t>The Universal Solvent</a:t>
            </a:r>
            <a:endParaRPr lang="en-US" sz="4000" b="1" i="1" dirty="0">
              <a:solidFill>
                <a:schemeClr val="tx1"/>
              </a:solidFill>
            </a:endParaRPr>
          </a:p>
        </p:txBody>
      </p:sp>
      <p:sp>
        <p:nvSpPr>
          <p:cNvPr id="4" name="TextBox 3"/>
          <p:cNvSpPr txBox="1"/>
          <p:nvPr/>
        </p:nvSpPr>
        <p:spPr>
          <a:xfrm>
            <a:off x="457200" y="2743200"/>
            <a:ext cx="8153400" cy="4524315"/>
          </a:xfrm>
          <a:prstGeom prst="rect">
            <a:avLst/>
          </a:prstGeom>
          <a:noFill/>
        </p:spPr>
        <p:txBody>
          <a:bodyPr wrap="square" rtlCol="0">
            <a:spAutoFit/>
          </a:bodyPr>
          <a:lstStyle/>
          <a:p>
            <a:pPr marL="457200" indent="-457200">
              <a:buFont typeface="Arial" panose="020B0604020202020204" pitchFamily="34" charset="0"/>
              <a:buChar char="•"/>
            </a:pPr>
            <a:r>
              <a:rPr lang="en-US" sz="3200" b="1" i="1" dirty="0" smtClean="0">
                <a:solidFill>
                  <a:srgbClr val="FFC000"/>
                </a:solidFill>
              </a:rPr>
              <a:t>Water is called the “</a:t>
            </a:r>
            <a:r>
              <a:rPr lang="en-US" sz="3200" b="1" i="1" u="sng" dirty="0" smtClean="0">
                <a:solidFill>
                  <a:srgbClr val="FFC000"/>
                </a:solidFill>
              </a:rPr>
              <a:t>Universal Solvent</a:t>
            </a:r>
            <a:r>
              <a:rPr lang="en-US" sz="3200" b="1" i="1" dirty="0" smtClean="0">
                <a:solidFill>
                  <a:srgbClr val="FFC000"/>
                </a:solidFill>
              </a:rPr>
              <a:t>” - because dissolves more substances than any other liquid.</a:t>
            </a:r>
          </a:p>
          <a:p>
            <a:pPr marL="457200" indent="-457200">
              <a:buFont typeface="Arial" panose="020B0604020202020204" pitchFamily="34" charset="0"/>
              <a:buChar char="•"/>
            </a:pPr>
            <a:r>
              <a:rPr lang="en-US" sz="3200" b="1" i="1" dirty="0">
                <a:solidFill>
                  <a:srgbClr val="FFC000"/>
                </a:solidFill>
              </a:rPr>
              <a:t>Our bodies are about </a:t>
            </a:r>
            <a:r>
              <a:rPr lang="en-US" sz="3200" b="1" i="1" u="sng" dirty="0">
                <a:solidFill>
                  <a:srgbClr val="FFC000"/>
                </a:solidFill>
              </a:rPr>
              <a:t>60% - 70% </a:t>
            </a:r>
            <a:r>
              <a:rPr lang="en-US" sz="3200" b="1" i="1" dirty="0">
                <a:solidFill>
                  <a:srgbClr val="FFC000"/>
                </a:solidFill>
              </a:rPr>
              <a:t>water</a:t>
            </a:r>
            <a:r>
              <a:rPr lang="en-US" sz="3200" b="1" i="1" dirty="0" smtClean="0">
                <a:solidFill>
                  <a:srgbClr val="FFC000"/>
                </a:solidFill>
              </a:rPr>
              <a:t>.</a:t>
            </a:r>
          </a:p>
          <a:p>
            <a:pPr marL="457200" indent="-457200">
              <a:buFont typeface="Arial" panose="020B0604020202020204" pitchFamily="34" charset="0"/>
              <a:buChar char="•"/>
            </a:pPr>
            <a:r>
              <a:rPr lang="en-US" sz="3200" b="1" i="1" dirty="0" smtClean="0">
                <a:solidFill>
                  <a:srgbClr val="FFC000"/>
                </a:solidFill>
              </a:rPr>
              <a:t>Most water is found inside our cells in a mixture of “</a:t>
            </a:r>
            <a:r>
              <a:rPr lang="en-US" sz="3200" b="1" i="1" u="sng" dirty="0" smtClean="0">
                <a:solidFill>
                  <a:srgbClr val="FFC000"/>
                </a:solidFill>
              </a:rPr>
              <a:t>intracellular fluid</a:t>
            </a:r>
            <a:r>
              <a:rPr lang="en-US" sz="3200" b="1" i="1" dirty="0" smtClean="0">
                <a:solidFill>
                  <a:srgbClr val="FFC000"/>
                </a:solidFill>
              </a:rPr>
              <a:t>”.</a:t>
            </a:r>
          </a:p>
          <a:p>
            <a:pPr marL="457200" indent="-457200">
              <a:buFont typeface="Arial" panose="020B0604020202020204" pitchFamily="34" charset="0"/>
              <a:buChar char="•"/>
            </a:pPr>
            <a:r>
              <a:rPr lang="en-US" sz="3200" b="1" i="1" dirty="0" smtClean="0">
                <a:solidFill>
                  <a:srgbClr val="FFC000"/>
                </a:solidFill>
              </a:rPr>
              <a:t>Water outside of our cells is called “</a:t>
            </a:r>
            <a:r>
              <a:rPr lang="en-US" sz="3200" b="1" i="1" u="sng" dirty="0" smtClean="0">
                <a:solidFill>
                  <a:srgbClr val="FFC000"/>
                </a:solidFill>
              </a:rPr>
              <a:t>extracellular fluid</a:t>
            </a:r>
            <a:r>
              <a:rPr lang="en-US" sz="3200" b="1" i="1" dirty="0" smtClean="0">
                <a:solidFill>
                  <a:srgbClr val="FFC000"/>
                </a:solidFill>
              </a:rPr>
              <a:t>”.</a:t>
            </a:r>
            <a:endParaRPr lang="en-US" sz="3200" b="1" i="1" dirty="0">
              <a:solidFill>
                <a:srgbClr val="FFC000"/>
              </a:solidFill>
            </a:endParaRPr>
          </a:p>
          <a:p>
            <a:pPr marL="457200" indent="-457200">
              <a:buFont typeface="Arial" panose="020B0604020202020204" pitchFamily="34" charset="0"/>
              <a:buChar char="•"/>
            </a:pPr>
            <a:endParaRPr lang="en-US" sz="3200" b="1" i="1" dirty="0" smtClean="0">
              <a:solidFill>
                <a:srgbClr val="FFC000"/>
              </a:solidFill>
            </a:endParaRPr>
          </a:p>
        </p:txBody>
      </p:sp>
      <p:pic>
        <p:nvPicPr>
          <p:cNvPr id="1026" name="Picture 2" descr="https://encrypted-tbn0.gstatic.com/images?q=tbn:ANd9GcThPSNbiXgMVJA9shojW_Q-rfV3GP_CyDIA16iZWVfec2W0JX-i"/>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1200" y="457200"/>
            <a:ext cx="2593563"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7035937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Water	</a:t>
            </a:r>
          </a:p>
          <a:p>
            <a:r>
              <a:rPr lang="en-US" sz="4000" b="1" i="1" dirty="0" smtClean="0">
                <a:solidFill>
                  <a:schemeClr val="tx1"/>
                </a:solidFill>
              </a:rPr>
              <a:t>The Universal Solvent</a:t>
            </a:r>
            <a:endParaRPr lang="en-US" sz="4000" b="1" i="1" dirty="0">
              <a:solidFill>
                <a:schemeClr val="tx1"/>
              </a:solidFill>
            </a:endParaRPr>
          </a:p>
        </p:txBody>
      </p:sp>
      <p:sp>
        <p:nvSpPr>
          <p:cNvPr id="4" name="TextBox 3"/>
          <p:cNvSpPr txBox="1"/>
          <p:nvPr/>
        </p:nvSpPr>
        <p:spPr>
          <a:xfrm>
            <a:off x="457200" y="2971800"/>
            <a:ext cx="8153400" cy="3046988"/>
          </a:xfrm>
          <a:prstGeom prst="rect">
            <a:avLst/>
          </a:prstGeom>
          <a:noFill/>
        </p:spPr>
        <p:txBody>
          <a:bodyPr wrap="square" rtlCol="0">
            <a:spAutoFit/>
          </a:bodyPr>
          <a:lstStyle/>
          <a:p>
            <a:pPr marL="457200" indent="-457200">
              <a:buFont typeface="Arial" panose="020B0604020202020204" pitchFamily="34" charset="0"/>
              <a:buChar char="•"/>
            </a:pPr>
            <a:r>
              <a:rPr lang="en-US" sz="3200" b="1" i="1" dirty="0" smtClean="0">
                <a:solidFill>
                  <a:srgbClr val="FFC000"/>
                </a:solidFill>
              </a:rPr>
              <a:t>The </a:t>
            </a:r>
            <a:r>
              <a:rPr lang="en-US" sz="3200" b="1" i="1" u="sng" dirty="0" smtClean="0">
                <a:solidFill>
                  <a:srgbClr val="FFC000"/>
                </a:solidFill>
              </a:rPr>
              <a:t>polar ends</a:t>
            </a:r>
            <a:r>
              <a:rPr lang="en-US" sz="3200" b="1" i="1" dirty="0" smtClean="0">
                <a:solidFill>
                  <a:srgbClr val="FFC000"/>
                </a:solidFill>
              </a:rPr>
              <a:t> act like a </a:t>
            </a:r>
            <a:r>
              <a:rPr lang="en-US" sz="3200" b="1" i="1" u="sng" dirty="0" smtClean="0">
                <a:solidFill>
                  <a:srgbClr val="FFC000"/>
                </a:solidFill>
              </a:rPr>
              <a:t>magnet</a:t>
            </a:r>
            <a:r>
              <a:rPr lang="en-US" sz="3200" b="1" i="1" dirty="0" smtClean="0">
                <a:solidFill>
                  <a:srgbClr val="FFC000"/>
                </a:solidFill>
              </a:rPr>
              <a:t>, disrupting the forces between other molecules, thus </a:t>
            </a:r>
            <a:r>
              <a:rPr lang="en-US" sz="3200" b="1" i="1" u="sng" dirty="0" smtClean="0">
                <a:solidFill>
                  <a:srgbClr val="FFC000"/>
                </a:solidFill>
              </a:rPr>
              <a:t>dissolving</a:t>
            </a:r>
            <a:r>
              <a:rPr lang="en-US" sz="3200" b="1" i="1" dirty="0" smtClean="0">
                <a:solidFill>
                  <a:srgbClr val="FFC000"/>
                </a:solidFill>
              </a:rPr>
              <a:t> them.</a:t>
            </a:r>
          </a:p>
          <a:p>
            <a:pPr marL="457200" indent="-457200">
              <a:buFont typeface="Arial" panose="020B0604020202020204" pitchFamily="34" charset="0"/>
              <a:buChar char="•"/>
            </a:pPr>
            <a:r>
              <a:rPr lang="en-US" sz="3200" b="1" i="1" dirty="0" smtClean="0">
                <a:solidFill>
                  <a:srgbClr val="FFC000"/>
                </a:solidFill>
              </a:rPr>
              <a:t>Water carries valuable chemicals minerals and nutrients throughout our bodies.</a:t>
            </a:r>
          </a:p>
          <a:p>
            <a:pPr marL="457200" indent="-457200">
              <a:buFont typeface="Arial" panose="020B0604020202020204" pitchFamily="34" charset="0"/>
              <a:buChar char="•"/>
            </a:pPr>
            <a:endParaRPr lang="en-US" sz="3200" b="1" i="1" dirty="0" smtClean="0">
              <a:solidFill>
                <a:srgbClr val="FFC000"/>
              </a:solidFill>
            </a:endParaRPr>
          </a:p>
        </p:txBody>
      </p:sp>
      <p:pic>
        <p:nvPicPr>
          <p:cNvPr id="1026" name="Picture 2" descr="https://encrypted-tbn0.gstatic.com/images?q=tbn:ANd9GcThPSNbiXgMVJA9shojW_Q-rfV3GP_CyDIA16iZWVfec2W0JX-i"/>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1200" y="457200"/>
            <a:ext cx="2593563"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497205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Water	</a:t>
            </a:r>
          </a:p>
          <a:p>
            <a:r>
              <a:rPr lang="en-US" sz="4000" b="1" i="1" dirty="0" smtClean="0">
                <a:solidFill>
                  <a:schemeClr val="tx1"/>
                </a:solidFill>
              </a:rPr>
              <a:t>Maintains Homeostasis</a:t>
            </a:r>
            <a:endParaRPr lang="en-US" sz="4000" b="1" i="1" dirty="0">
              <a:solidFill>
                <a:schemeClr val="tx1"/>
              </a:solidFill>
            </a:endParaRPr>
          </a:p>
        </p:txBody>
      </p:sp>
      <p:sp>
        <p:nvSpPr>
          <p:cNvPr id="4" name="TextBox 3"/>
          <p:cNvSpPr txBox="1"/>
          <p:nvPr/>
        </p:nvSpPr>
        <p:spPr>
          <a:xfrm>
            <a:off x="441434" y="3200400"/>
            <a:ext cx="8153400" cy="2062103"/>
          </a:xfrm>
          <a:prstGeom prst="rect">
            <a:avLst/>
          </a:prstGeom>
          <a:noFill/>
        </p:spPr>
        <p:txBody>
          <a:bodyPr wrap="square" rtlCol="0">
            <a:spAutoFit/>
          </a:bodyPr>
          <a:lstStyle/>
          <a:p>
            <a:pPr marL="457200" indent="-457200">
              <a:buFont typeface="Arial" panose="020B0604020202020204" pitchFamily="34" charset="0"/>
              <a:buChar char="•"/>
            </a:pPr>
            <a:r>
              <a:rPr lang="en-US" sz="3200" b="1" i="1" dirty="0" smtClean="0">
                <a:solidFill>
                  <a:srgbClr val="FFC000"/>
                </a:solidFill>
              </a:rPr>
              <a:t>Resists change in </a:t>
            </a:r>
            <a:r>
              <a:rPr lang="en-US" sz="3200" b="1" i="1" u="sng" dirty="0" smtClean="0">
                <a:solidFill>
                  <a:srgbClr val="FFC000"/>
                </a:solidFill>
              </a:rPr>
              <a:t>temperature</a:t>
            </a:r>
            <a:r>
              <a:rPr lang="en-US" sz="3200" b="1" i="1" dirty="0" smtClean="0">
                <a:solidFill>
                  <a:srgbClr val="FFC000"/>
                </a:solidFill>
              </a:rPr>
              <a:t>.</a:t>
            </a:r>
          </a:p>
          <a:p>
            <a:pPr marL="457200" indent="-457200">
              <a:buFont typeface="Arial" panose="020B0604020202020204" pitchFamily="34" charset="0"/>
              <a:buChar char="•"/>
            </a:pPr>
            <a:r>
              <a:rPr lang="en-US" sz="3200" b="1" i="1" dirty="0" smtClean="0">
                <a:solidFill>
                  <a:srgbClr val="FFC000"/>
                </a:solidFill>
              </a:rPr>
              <a:t>Absorbs </a:t>
            </a:r>
            <a:r>
              <a:rPr lang="en-US" sz="3200" b="1" i="1" u="sng" dirty="0" smtClean="0">
                <a:solidFill>
                  <a:srgbClr val="FFC000"/>
                </a:solidFill>
              </a:rPr>
              <a:t>heat</a:t>
            </a:r>
            <a:r>
              <a:rPr lang="en-US" sz="3200" b="1" i="1" dirty="0" smtClean="0">
                <a:solidFill>
                  <a:srgbClr val="FFC000"/>
                </a:solidFill>
              </a:rPr>
              <a:t> from </a:t>
            </a:r>
            <a:r>
              <a:rPr lang="en-US" sz="3200" b="1" i="1" u="sng" dirty="0" smtClean="0">
                <a:solidFill>
                  <a:srgbClr val="FFC000"/>
                </a:solidFill>
              </a:rPr>
              <a:t>chemical reactions</a:t>
            </a:r>
            <a:r>
              <a:rPr lang="en-US" sz="3200" b="1" i="1" dirty="0" smtClean="0">
                <a:solidFill>
                  <a:srgbClr val="FFC000"/>
                </a:solidFill>
              </a:rPr>
              <a:t> in the body.</a:t>
            </a:r>
          </a:p>
          <a:p>
            <a:pPr marL="457200" indent="-457200">
              <a:buFont typeface="Arial" panose="020B0604020202020204" pitchFamily="34" charset="0"/>
              <a:buChar char="•"/>
            </a:pPr>
            <a:r>
              <a:rPr lang="en-US" sz="3200" b="1" i="1" dirty="0" smtClean="0">
                <a:solidFill>
                  <a:srgbClr val="FFC000"/>
                </a:solidFill>
              </a:rPr>
              <a:t>Helps regulate body </a:t>
            </a:r>
            <a:r>
              <a:rPr lang="en-US" sz="3200" b="1" i="1" u="sng" dirty="0" smtClean="0">
                <a:solidFill>
                  <a:srgbClr val="FFC000"/>
                </a:solidFill>
              </a:rPr>
              <a:t>temperature</a:t>
            </a:r>
            <a:r>
              <a:rPr lang="en-US" sz="3200" b="1" i="1" dirty="0" smtClean="0">
                <a:solidFill>
                  <a:srgbClr val="FFC000"/>
                </a:solidFill>
              </a:rPr>
              <a:t>.</a:t>
            </a:r>
          </a:p>
        </p:txBody>
      </p:sp>
      <p:pic>
        <p:nvPicPr>
          <p:cNvPr id="1026" name="Picture 2" descr="https://encrypted-tbn0.gstatic.com/images?q=tbn:ANd9GcThPSNbiXgMVJA9shojW_Q-rfV3GP_CyDIA16iZWVfec2W0JX-i"/>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17037" y="457199"/>
            <a:ext cx="2593563"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102361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Water	</a:t>
            </a:r>
          </a:p>
        </p:txBody>
      </p:sp>
      <p:pic>
        <p:nvPicPr>
          <p:cNvPr id="5" name="Picture 4" descr="Free outline of a person coloring pages"/>
          <p:cNvPicPr/>
          <p:nvPr/>
        </p:nvPicPr>
        <p:blipFill>
          <a:blip r:embed="rId3">
            <a:extLst>
              <a:ext uri="{28A0092B-C50C-407E-A947-70E740481C1C}">
                <a14:useLocalDpi xmlns="" xmlns:a14="http://schemas.microsoft.com/office/drawing/2010/main" val="0"/>
              </a:ext>
            </a:extLst>
          </a:blip>
          <a:srcRect/>
          <a:stretch>
            <a:fillRect/>
          </a:stretch>
        </p:blipFill>
        <p:spPr bwMode="auto">
          <a:xfrm>
            <a:off x="3962400" y="381000"/>
            <a:ext cx="4763770" cy="618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85800" y="2895600"/>
            <a:ext cx="2590800" cy="3539430"/>
          </a:xfrm>
          <a:prstGeom prst="rect">
            <a:avLst/>
          </a:prstGeom>
          <a:noFill/>
        </p:spPr>
        <p:txBody>
          <a:bodyPr wrap="square" rtlCol="0">
            <a:spAutoFit/>
          </a:bodyPr>
          <a:lstStyle/>
          <a:p>
            <a:r>
              <a:rPr lang="en-US" sz="3200" b="1" dirty="0" smtClean="0"/>
              <a:t>Illustrate a body filled with cells, intracellular fluid and extracellular fluid.</a:t>
            </a:r>
            <a:endParaRPr lang="en-US" sz="3200" b="1" dirty="0"/>
          </a:p>
        </p:txBody>
      </p:sp>
    </p:spTree>
    <p:extLst>
      <p:ext uri="{BB962C8B-B14F-4D97-AF65-F5344CB8AC3E}">
        <p14:creationId xmlns="" xmlns:p14="http://schemas.microsoft.com/office/powerpoint/2010/main" val="27277701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t>Cell Membrane</a:t>
            </a:r>
            <a:r>
              <a:rPr lang="en-US" dirty="0" smtClean="0"/>
              <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14228" y="609600"/>
            <a:ext cx="3503312" cy="2668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934092" y="3429000"/>
            <a:ext cx="3981450" cy="3043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8500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Organic Compounds</a:t>
            </a:r>
          </a:p>
          <a:p>
            <a:r>
              <a:rPr lang="en-US" sz="4000" b="1" i="1" dirty="0" smtClean="0">
                <a:solidFill>
                  <a:schemeClr val="tx1"/>
                </a:solidFill>
              </a:rPr>
              <a:t>Four Categories</a:t>
            </a:r>
            <a:endParaRPr lang="en-US" sz="4000" b="1" i="1" dirty="0">
              <a:solidFill>
                <a:schemeClr val="tx1"/>
              </a:solidFill>
            </a:endParaRPr>
          </a:p>
        </p:txBody>
      </p:sp>
      <p:sp>
        <p:nvSpPr>
          <p:cNvPr id="4" name="TextBox 3"/>
          <p:cNvSpPr txBox="1"/>
          <p:nvPr/>
        </p:nvSpPr>
        <p:spPr>
          <a:xfrm>
            <a:off x="1106905" y="3276600"/>
            <a:ext cx="6781800" cy="2862322"/>
          </a:xfrm>
          <a:prstGeom prst="rect">
            <a:avLst/>
          </a:prstGeom>
          <a:noFill/>
        </p:spPr>
        <p:txBody>
          <a:bodyPr wrap="square" rtlCol="0">
            <a:spAutoFit/>
          </a:bodyPr>
          <a:lstStyle/>
          <a:p>
            <a:pPr marL="457200" indent="-457200">
              <a:buFont typeface="Arial" panose="020B0604020202020204" pitchFamily="34" charset="0"/>
              <a:buChar char="•"/>
            </a:pPr>
            <a:r>
              <a:rPr lang="en-US" sz="3600" b="1" i="1" dirty="0" smtClean="0">
                <a:solidFill>
                  <a:srgbClr val="FFC000"/>
                </a:solidFill>
              </a:rPr>
              <a:t>Lipids</a:t>
            </a:r>
          </a:p>
          <a:p>
            <a:pPr marL="457200" indent="-457200">
              <a:buFont typeface="Arial" panose="020B0604020202020204" pitchFamily="34" charset="0"/>
              <a:buChar char="•"/>
            </a:pPr>
            <a:r>
              <a:rPr lang="en-US" sz="3600" b="1" i="1" dirty="0" smtClean="0">
                <a:solidFill>
                  <a:srgbClr val="FFC000"/>
                </a:solidFill>
              </a:rPr>
              <a:t>Carbohydrates</a:t>
            </a:r>
          </a:p>
          <a:p>
            <a:pPr marL="457200" indent="-457200">
              <a:buFont typeface="Arial" panose="020B0604020202020204" pitchFamily="34" charset="0"/>
              <a:buChar char="•"/>
            </a:pPr>
            <a:r>
              <a:rPr lang="en-US" sz="3600" b="1" i="1" dirty="0" smtClean="0">
                <a:solidFill>
                  <a:srgbClr val="FFC000"/>
                </a:solidFill>
              </a:rPr>
              <a:t>Proteins</a:t>
            </a:r>
          </a:p>
          <a:p>
            <a:pPr marL="457200" indent="-457200">
              <a:buFont typeface="Arial" panose="020B0604020202020204" pitchFamily="34" charset="0"/>
              <a:buChar char="•"/>
            </a:pPr>
            <a:r>
              <a:rPr lang="en-US" sz="3600" b="1" i="1" dirty="0">
                <a:solidFill>
                  <a:srgbClr val="FFC000"/>
                </a:solidFill>
              </a:rPr>
              <a:t>Nucleic Acids</a:t>
            </a:r>
          </a:p>
          <a:p>
            <a:pPr marL="457200" indent="-457200">
              <a:buFont typeface="Arial" panose="020B0604020202020204" pitchFamily="34" charset="0"/>
              <a:buChar char="•"/>
            </a:pPr>
            <a:endParaRPr lang="en-US" sz="3600" b="1" i="1" dirty="0">
              <a:solidFill>
                <a:srgbClr val="FFC000"/>
              </a:solidFill>
            </a:endParaRPr>
          </a:p>
        </p:txBody>
      </p:sp>
    </p:spTree>
    <p:extLst>
      <p:ext uri="{BB962C8B-B14F-4D97-AF65-F5344CB8AC3E}">
        <p14:creationId xmlns="" xmlns:p14="http://schemas.microsoft.com/office/powerpoint/2010/main" val="1124588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Structure &amp; Function</a:t>
            </a:r>
            <a:endParaRPr lang="en-US" sz="4000" b="1" i="1" dirty="0"/>
          </a:p>
        </p:txBody>
      </p:sp>
      <p:sp>
        <p:nvSpPr>
          <p:cNvPr id="4" name="TextBox 3"/>
          <p:cNvSpPr txBox="1"/>
          <p:nvPr/>
        </p:nvSpPr>
        <p:spPr>
          <a:xfrm>
            <a:off x="381000" y="2983202"/>
            <a:ext cx="4876800" cy="3847207"/>
          </a:xfrm>
          <a:prstGeom prst="rect">
            <a:avLst/>
          </a:prstGeom>
          <a:noFill/>
        </p:spPr>
        <p:txBody>
          <a:bodyPr wrap="square" rtlCol="0">
            <a:spAutoFit/>
          </a:bodyPr>
          <a:lstStyle/>
          <a:p>
            <a:r>
              <a:rPr lang="en-US" sz="3600" b="1" u="sng" dirty="0" smtClean="0"/>
              <a:t>Fluid Mosaic Model of the Cell Membrane</a:t>
            </a:r>
          </a:p>
          <a:p>
            <a:pPr marL="571500" indent="-571500">
              <a:buFont typeface="Arial" panose="020B0604020202020204" pitchFamily="34" charset="0"/>
              <a:buChar char="•"/>
            </a:pPr>
            <a:r>
              <a:rPr lang="en-US" sz="3600" b="1" i="1" dirty="0" smtClean="0">
                <a:solidFill>
                  <a:srgbClr val="FFC000"/>
                </a:solidFill>
              </a:rPr>
              <a:t>Phospholipid bi-layer</a:t>
            </a:r>
          </a:p>
          <a:p>
            <a:pPr marL="571500" indent="-571500">
              <a:buFont typeface="Arial" panose="020B0604020202020204" pitchFamily="34" charset="0"/>
              <a:buChar char="•"/>
            </a:pPr>
            <a:r>
              <a:rPr lang="en-US" sz="3600" b="1" i="1" dirty="0" smtClean="0">
                <a:solidFill>
                  <a:srgbClr val="FFC000"/>
                </a:solidFill>
              </a:rPr>
              <a:t>Proteins</a:t>
            </a:r>
          </a:p>
          <a:p>
            <a:pPr marL="571500" indent="-571500">
              <a:buFont typeface="Arial" panose="020B0604020202020204" pitchFamily="34" charset="0"/>
              <a:buChar char="•"/>
            </a:pPr>
            <a:r>
              <a:rPr lang="en-US" sz="3600" b="1" i="1" dirty="0" smtClean="0">
                <a:solidFill>
                  <a:srgbClr val="FFC000"/>
                </a:solidFill>
              </a:rPr>
              <a:t>Carbohydrate chains</a:t>
            </a:r>
          </a:p>
          <a:p>
            <a:pPr marL="571500" indent="-571500">
              <a:buFont typeface="Arial" panose="020B0604020202020204" pitchFamily="34" charset="0"/>
              <a:buChar char="•"/>
            </a:pPr>
            <a:r>
              <a:rPr lang="en-US" sz="3600" b="1" i="1" dirty="0" smtClean="0">
                <a:solidFill>
                  <a:srgbClr val="FFC000"/>
                </a:solidFill>
              </a:rPr>
              <a:t>Cholesterol</a:t>
            </a:r>
          </a:p>
          <a:p>
            <a:endParaRPr lang="en-US" sz="2800" b="1"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10200" y="3200400"/>
            <a:ext cx="3447976" cy="2626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58885" y="1222940"/>
            <a:ext cx="2302669" cy="1760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37199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Selective Permeable Membrane</a:t>
            </a:r>
            <a:endParaRPr lang="en-US" sz="4000" b="1" i="1" dirty="0"/>
          </a:p>
        </p:txBody>
      </p:sp>
      <p:sp>
        <p:nvSpPr>
          <p:cNvPr id="4" name="TextBox 3"/>
          <p:cNvSpPr txBox="1"/>
          <p:nvPr/>
        </p:nvSpPr>
        <p:spPr>
          <a:xfrm>
            <a:off x="896007" y="3352800"/>
            <a:ext cx="4343400" cy="3416320"/>
          </a:xfrm>
          <a:prstGeom prst="rect">
            <a:avLst/>
          </a:prstGeom>
          <a:noFill/>
        </p:spPr>
        <p:txBody>
          <a:bodyPr wrap="square" rtlCol="0">
            <a:spAutoFit/>
          </a:bodyPr>
          <a:lstStyle/>
          <a:p>
            <a:r>
              <a:rPr lang="en-US" sz="3600" b="1" i="1" dirty="0" smtClean="0">
                <a:solidFill>
                  <a:srgbClr val="FFC000"/>
                </a:solidFill>
              </a:rPr>
              <a:t>Membrane that allows </a:t>
            </a:r>
            <a:r>
              <a:rPr lang="en-US" sz="3600" b="1" i="1" u="sng" dirty="0" smtClean="0">
                <a:solidFill>
                  <a:srgbClr val="FFC000"/>
                </a:solidFill>
              </a:rPr>
              <a:t>some </a:t>
            </a:r>
            <a:r>
              <a:rPr lang="en-US" sz="3600" b="1" i="1" dirty="0" smtClean="0">
                <a:solidFill>
                  <a:srgbClr val="FFC000"/>
                </a:solidFill>
              </a:rPr>
              <a:t>materials, but not all to cross.</a:t>
            </a:r>
          </a:p>
          <a:p>
            <a:endParaRPr lang="en-US" sz="3600" b="1" i="1" dirty="0">
              <a:solidFill>
                <a:srgbClr val="FFC000"/>
              </a:solidFill>
            </a:endParaRPr>
          </a:p>
          <a:p>
            <a:endParaRPr lang="en-US" sz="3600" b="1" i="1" dirty="0">
              <a:solidFill>
                <a:srgbClr val="FFC000"/>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10200" y="2963883"/>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3805206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Selective Permeable Membrane</a:t>
            </a:r>
            <a:endParaRPr lang="en-US" sz="4000" b="1" i="1" dirty="0"/>
          </a:p>
        </p:txBody>
      </p:sp>
      <p:sp>
        <p:nvSpPr>
          <p:cNvPr id="4" name="TextBox 3"/>
          <p:cNvSpPr txBox="1"/>
          <p:nvPr/>
        </p:nvSpPr>
        <p:spPr>
          <a:xfrm>
            <a:off x="457200" y="3352800"/>
            <a:ext cx="4782207" cy="3416320"/>
          </a:xfrm>
          <a:prstGeom prst="rect">
            <a:avLst/>
          </a:prstGeom>
          <a:noFill/>
        </p:spPr>
        <p:txBody>
          <a:bodyPr wrap="square" rtlCol="0">
            <a:spAutoFit/>
          </a:bodyPr>
          <a:lstStyle/>
          <a:p>
            <a:r>
              <a:rPr lang="en-US" sz="3600" b="1" u="sng" dirty="0" smtClean="0"/>
              <a:t>Permeable</a:t>
            </a:r>
            <a:r>
              <a:rPr lang="en-US" sz="3600" b="1" dirty="0" smtClean="0"/>
              <a:t> </a:t>
            </a:r>
          </a:p>
          <a:p>
            <a:r>
              <a:rPr lang="en-US" sz="3600" b="1" i="1" dirty="0" smtClean="0">
                <a:solidFill>
                  <a:srgbClr val="FFC000"/>
                </a:solidFill>
              </a:rPr>
              <a:t>materials can pass</a:t>
            </a:r>
          </a:p>
          <a:p>
            <a:r>
              <a:rPr lang="en-US" sz="3600" b="1" u="sng" dirty="0" smtClean="0"/>
              <a:t>Impermeable</a:t>
            </a:r>
            <a:endParaRPr lang="en-US" sz="3600" b="1" dirty="0" smtClean="0"/>
          </a:p>
          <a:p>
            <a:r>
              <a:rPr lang="en-US" sz="3600" b="1" i="1" dirty="0" smtClean="0">
                <a:solidFill>
                  <a:srgbClr val="FFC000"/>
                </a:solidFill>
              </a:rPr>
              <a:t>Materials can not pass</a:t>
            </a:r>
          </a:p>
          <a:p>
            <a:endParaRPr lang="en-US" sz="3600" b="1" i="1" dirty="0">
              <a:solidFill>
                <a:srgbClr val="FFC000"/>
              </a:solidFill>
            </a:endParaRPr>
          </a:p>
          <a:p>
            <a:endParaRPr lang="en-US" sz="3600" b="1" i="1" dirty="0">
              <a:solidFill>
                <a:srgbClr val="FFC000"/>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10200" y="2963883"/>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334928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Cell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Materials Cross in Different Ways:</a:t>
            </a:r>
            <a:endParaRPr lang="en-US" sz="4000" b="1" i="1" dirty="0"/>
          </a:p>
        </p:txBody>
      </p:sp>
      <p:sp>
        <p:nvSpPr>
          <p:cNvPr id="4" name="TextBox 3"/>
          <p:cNvSpPr txBox="1"/>
          <p:nvPr/>
        </p:nvSpPr>
        <p:spPr>
          <a:xfrm>
            <a:off x="914400" y="3429000"/>
            <a:ext cx="5410200" cy="2308324"/>
          </a:xfrm>
          <a:prstGeom prst="rect">
            <a:avLst/>
          </a:prstGeom>
          <a:noFill/>
        </p:spPr>
        <p:txBody>
          <a:bodyPr wrap="square" rtlCol="0">
            <a:spAutoFit/>
          </a:bodyPr>
          <a:lstStyle/>
          <a:p>
            <a:r>
              <a:rPr lang="en-US" sz="3600" b="1" u="sng" dirty="0" smtClean="0"/>
              <a:t>Passive Transport</a:t>
            </a:r>
          </a:p>
          <a:p>
            <a:r>
              <a:rPr lang="en-US" sz="3600" b="1" i="1" dirty="0" smtClean="0">
                <a:solidFill>
                  <a:srgbClr val="FFC000"/>
                </a:solidFill>
              </a:rPr>
              <a:t>No energy required</a:t>
            </a:r>
          </a:p>
          <a:p>
            <a:r>
              <a:rPr lang="en-US" sz="3600" b="1" u="sng" dirty="0" smtClean="0"/>
              <a:t>Active Transport</a:t>
            </a:r>
          </a:p>
          <a:p>
            <a:r>
              <a:rPr lang="en-US" sz="3600" b="1" i="1" dirty="0" smtClean="0">
                <a:solidFill>
                  <a:srgbClr val="FFC000"/>
                </a:solidFill>
              </a:rPr>
              <a:t>Energy required</a:t>
            </a:r>
          </a:p>
        </p:txBody>
      </p:sp>
    </p:spTree>
    <p:extLst>
      <p:ext uri="{BB962C8B-B14F-4D97-AF65-F5344CB8AC3E}">
        <p14:creationId xmlns="" xmlns:p14="http://schemas.microsoft.com/office/powerpoint/2010/main" val="267204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Categories 0f Cells</a:t>
            </a:r>
            <a:endParaRPr lang="en-US" dirty="0"/>
          </a:p>
        </p:txBody>
      </p:sp>
      <p:sp>
        <p:nvSpPr>
          <p:cNvPr id="3" name="Text Placeholder 2"/>
          <p:cNvSpPr>
            <a:spLocks noGrp="1"/>
          </p:cNvSpPr>
          <p:nvPr>
            <p:ph type="body" idx="1"/>
          </p:nvPr>
        </p:nvSpPr>
        <p:spPr/>
        <p:txBody>
          <a:bodyPr>
            <a:normAutofit/>
          </a:bodyPr>
          <a:lstStyle/>
          <a:p>
            <a:r>
              <a:rPr lang="en-US" sz="3600" b="1" i="1" dirty="0" smtClean="0"/>
              <a:t>Prokaryotes and Eukaryotes</a:t>
            </a:r>
            <a:endParaRPr lang="en-US" sz="3600" b="1" i="1" dirty="0"/>
          </a:p>
        </p:txBody>
      </p:sp>
      <p:sp>
        <p:nvSpPr>
          <p:cNvPr id="9" name="Rounded Rectangle 8"/>
          <p:cNvSpPr/>
          <p:nvPr/>
        </p:nvSpPr>
        <p:spPr>
          <a:xfrm>
            <a:off x="5181600" y="5981700"/>
            <a:ext cx="3429000" cy="685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tx1"/>
                </a:solidFill>
              </a:rPr>
              <a:t>Eukaryotic Cells</a:t>
            </a:r>
            <a:endParaRPr lang="en-US" sz="3200" b="1" dirty="0">
              <a:solidFill>
                <a:schemeClr val="tx1"/>
              </a:solidFill>
            </a:endParaRPr>
          </a:p>
        </p:txBody>
      </p:sp>
      <p:pic>
        <p:nvPicPr>
          <p:cNvPr id="2050" name="Picture 2" descr="Image result for eukaryotic ce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0779" y="2760259"/>
            <a:ext cx="5238750" cy="392430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Image result for eukaryotic cel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800" y="2971800"/>
            <a:ext cx="2716566"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989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Without Using Energy</a:t>
            </a:r>
            <a:endParaRPr lang="en-US" sz="4000" b="1" i="1" dirty="0"/>
          </a:p>
        </p:txBody>
      </p:sp>
      <p:sp>
        <p:nvSpPr>
          <p:cNvPr id="4" name="TextBox 3"/>
          <p:cNvSpPr txBox="1"/>
          <p:nvPr/>
        </p:nvSpPr>
        <p:spPr>
          <a:xfrm>
            <a:off x="838200" y="2895600"/>
            <a:ext cx="5791200" cy="2308324"/>
          </a:xfrm>
          <a:prstGeom prst="rect">
            <a:avLst/>
          </a:prstGeom>
          <a:noFill/>
        </p:spPr>
        <p:txBody>
          <a:bodyPr wrap="square" rtlCol="0">
            <a:spAutoFit/>
          </a:bodyPr>
          <a:lstStyle/>
          <a:p>
            <a:r>
              <a:rPr lang="en-US" sz="3600" b="1" i="1" u="sng" dirty="0" smtClean="0"/>
              <a:t>Passive Transport</a:t>
            </a:r>
          </a:p>
          <a:p>
            <a:pPr marL="571500" indent="-571500">
              <a:buFont typeface="Arial" panose="020B0604020202020204" pitchFamily="34" charset="0"/>
              <a:buChar char="•"/>
            </a:pPr>
            <a:r>
              <a:rPr lang="en-US" sz="3600" b="1" i="1" dirty="0" smtClean="0">
                <a:solidFill>
                  <a:srgbClr val="FFC000"/>
                </a:solidFill>
              </a:rPr>
              <a:t>Diffusion</a:t>
            </a:r>
          </a:p>
          <a:p>
            <a:pPr marL="571500" indent="-571500">
              <a:buFont typeface="Arial" panose="020B0604020202020204" pitchFamily="34" charset="0"/>
              <a:buChar char="•"/>
            </a:pPr>
            <a:r>
              <a:rPr lang="en-US" sz="3600" b="1" i="1" dirty="0" smtClean="0">
                <a:solidFill>
                  <a:srgbClr val="FFC000"/>
                </a:solidFill>
              </a:rPr>
              <a:t>Osmosis </a:t>
            </a:r>
          </a:p>
          <a:p>
            <a:pPr marL="571500" indent="-571500">
              <a:buFont typeface="Arial" panose="020B0604020202020204" pitchFamily="34" charset="0"/>
              <a:buChar char="•"/>
            </a:pPr>
            <a:r>
              <a:rPr lang="en-US" sz="3600" b="1" i="1" dirty="0" smtClean="0">
                <a:solidFill>
                  <a:srgbClr val="FFC000"/>
                </a:solidFill>
              </a:rPr>
              <a:t>Facilitated Diffusion</a:t>
            </a:r>
            <a:endParaRPr lang="en-US" sz="3600" b="1" i="1" dirty="0">
              <a:solidFill>
                <a:srgbClr val="FFC000"/>
              </a:solidFill>
            </a:endParaRPr>
          </a:p>
        </p:txBody>
      </p:sp>
    </p:spTree>
    <p:extLst>
      <p:ext uri="{BB962C8B-B14F-4D97-AF65-F5344CB8AC3E}">
        <p14:creationId xmlns="" xmlns:p14="http://schemas.microsoft.com/office/powerpoint/2010/main" val="12046740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Diffusion (Passive Transport)</a:t>
            </a:r>
            <a:endParaRPr lang="en-US" sz="4000" b="1" i="1" dirty="0"/>
          </a:p>
        </p:txBody>
      </p:sp>
      <p:sp>
        <p:nvSpPr>
          <p:cNvPr id="5" name="TextBox 4"/>
          <p:cNvSpPr txBox="1"/>
          <p:nvPr/>
        </p:nvSpPr>
        <p:spPr>
          <a:xfrm>
            <a:off x="838200" y="2895600"/>
            <a:ext cx="3505200" cy="3416320"/>
          </a:xfrm>
          <a:prstGeom prst="rect">
            <a:avLst/>
          </a:prstGeom>
          <a:noFill/>
        </p:spPr>
        <p:txBody>
          <a:bodyPr wrap="square" rtlCol="0">
            <a:spAutoFit/>
          </a:bodyPr>
          <a:lstStyle/>
          <a:p>
            <a:r>
              <a:rPr lang="en-US" sz="3600" b="1" i="1" dirty="0" smtClean="0">
                <a:solidFill>
                  <a:srgbClr val="FFC000"/>
                </a:solidFill>
              </a:rPr>
              <a:t>Movement of molecules from a place of higher concentration to a place of lower concentration</a:t>
            </a:r>
            <a:endParaRPr lang="en-US" sz="3600" b="1" i="1" dirty="0">
              <a:solidFill>
                <a:srgbClr val="FFC000"/>
              </a:solidFill>
            </a:endParaRPr>
          </a:p>
        </p:txBody>
      </p:sp>
      <p:pic>
        <p:nvPicPr>
          <p:cNvPr id="1028" name="Picture 4" descr="http://solarwiki.ucdavis.edu/@api/deki/files/137/diffusion_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43400" y="3231835"/>
            <a:ext cx="4457700" cy="2852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91432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Osmosis (Passive Transport)</a:t>
            </a:r>
            <a:endParaRPr lang="en-US" sz="4000" b="1" i="1" dirty="0"/>
          </a:p>
        </p:txBody>
      </p:sp>
      <p:sp>
        <p:nvSpPr>
          <p:cNvPr id="5" name="TextBox 4"/>
          <p:cNvSpPr txBox="1"/>
          <p:nvPr/>
        </p:nvSpPr>
        <p:spPr>
          <a:xfrm>
            <a:off x="838200" y="2895600"/>
            <a:ext cx="3505200" cy="3970318"/>
          </a:xfrm>
          <a:prstGeom prst="rect">
            <a:avLst/>
          </a:prstGeom>
          <a:noFill/>
        </p:spPr>
        <p:txBody>
          <a:bodyPr wrap="square" rtlCol="0">
            <a:spAutoFit/>
          </a:bodyPr>
          <a:lstStyle/>
          <a:p>
            <a:r>
              <a:rPr lang="en-US" sz="3600" b="1" i="1" dirty="0" smtClean="0">
                <a:solidFill>
                  <a:srgbClr val="FFC000"/>
                </a:solidFill>
              </a:rPr>
              <a:t>Diffusion of water molecules from an area of higher concentration to an area of lower concentration.</a:t>
            </a:r>
            <a:endParaRPr lang="en-US" sz="3600" b="1" i="1" dirty="0">
              <a:solidFill>
                <a:srgbClr val="FFC000"/>
              </a:solidFill>
            </a:endParaRPr>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4343400" y="3048000"/>
            <a:ext cx="4457700" cy="2730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2188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fontScale="85000" lnSpcReduction="10000"/>
          </a:bodyPr>
          <a:lstStyle/>
          <a:p>
            <a:r>
              <a:rPr lang="en-US" sz="4000" b="1" i="1" dirty="0" smtClean="0"/>
              <a:t>Facilitated Transport (Passive Transport)</a:t>
            </a:r>
            <a:endParaRPr lang="en-US" sz="4000" b="1" i="1" dirty="0"/>
          </a:p>
        </p:txBody>
      </p:sp>
      <p:sp>
        <p:nvSpPr>
          <p:cNvPr id="5" name="TextBox 4"/>
          <p:cNvSpPr txBox="1"/>
          <p:nvPr/>
        </p:nvSpPr>
        <p:spPr>
          <a:xfrm>
            <a:off x="838200" y="2895600"/>
            <a:ext cx="3505200" cy="3416320"/>
          </a:xfrm>
          <a:prstGeom prst="rect">
            <a:avLst/>
          </a:prstGeom>
          <a:noFill/>
        </p:spPr>
        <p:txBody>
          <a:bodyPr wrap="square" rtlCol="0">
            <a:spAutoFit/>
          </a:bodyPr>
          <a:lstStyle/>
          <a:p>
            <a:r>
              <a:rPr lang="en-US" sz="3600" b="1" i="1" dirty="0" smtClean="0">
                <a:solidFill>
                  <a:srgbClr val="FFC000"/>
                </a:solidFill>
              </a:rPr>
              <a:t>Transport proteins make it easier for materials to pass through the membrane.</a:t>
            </a:r>
            <a:endParaRPr lang="en-US" sz="3600" b="1" i="1" dirty="0">
              <a:solidFill>
                <a:srgbClr val="FFC000"/>
              </a:solidFill>
            </a:endParaRPr>
          </a:p>
        </p:txBody>
      </p:sp>
      <p:pic>
        <p:nvPicPr>
          <p:cNvPr id="1028"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2376" t="14821" r="57855" b="22289"/>
          <a:stretch/>
        </p:blipFill>
        <p:spPr bwMode="auto">
          <a:xfrm>
            <a:off x="5867400" y="2751083"/>
            <a:ext cx="1600200" cy="393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8880268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State of Equilibrium</a:t>
            </a:r>
            <a:endParaRPr lang="en-US" sz="4000" b="1" i="1" dirty="0"/>
          </a:p>
        </p:txBody>
      </p:sp>
      <p:sp>
        <p:nvSpPr>
          <p:cNvPr id="5" name="TextBox 4"/>
          <p:cNvSpPr txBox="1"/>
          <p:nvPr/>
        </p:nvSpPr>
        <p:spPr>
          <a:xfrm>
            <a:off x="838200" y="2895600"/>
            <a:ext cx="3505200" cy="3416320"/>
          </a:xfrm>
          <a:prstGeom prst="rect">
            <a:avLst/>
          </a:prstGeom>
          <a:noFill/>
        </p:spPr>
        <p:txBody>
          <a:bodyPr wrap="square" rtlCol="0">
            <a:spAutoFit/>
          </a:bodyPr>
          <a:lstStyle/>
          <a:p>
            <a:r>
              <a:rPr lang="en-US" sz="3600" b="1" i="1" dirty="0" smtClean="0">
                <a:solidFill>
                  <a:srgbClr val="FFC000"/>
                </a:solidFill>
              </a:rPr>
              <a:t>Diffusion or Osmosis continues until </a:t>
            </a:r>
          </a:p>
          <a:p>
            <a:r>
              <a:rPr lang="en-US" sz="3600" b="1" i="1" dirty="0" smtClean="0">
                <a:solidFill>
                  <a:srgbClr val="FFC000"/>
                </a:solidFill>
              </a:rPr>
              <a:t>a state of equilibrium is reached.</a:t>
            </a:r>
            <a:endParaRPr lang="en-US" sz="3600" b="1" i="1" dirty="0">
              <a:solidFill>
                <a:srgbClr val="FFC000"/>
              </a:solidFill>
            </a:endParaRPr>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4343400" y="2911594"/>
            <a:ext cx="4402167" cy="3563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8677873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Effects of Osmosis</a:t>
            </a:r>
            <a:endParaRPr lang="en-US" sz="4000" b="1" i="1" dirty="0"/>
          </a:p>
        </p:txBody>
      </p:sp>
      <p:sp>
        <p:nvSpPr>
          <p:cNvPr id="5" name="TextBox 4"/>
          <p:cNvSpPr txBox="1"/>
          <p:nvPr/>
        </p:nvSpPr>
        <p:spPr>
          <a:xfrm>
            <a:off x="838200" y="2895600"/>
            <a:ext cx="3505200" cy="1754326"/>
          </a:xfrm>
          <a:prstGeom prst="rect">
            <a:avLst/>
          </a:prstGeom>
          <a:noFill/>
        </p:spPr>
        <p:txBody>
          <a:bodyPr wrap="square" rtlCol="0">
            <a:spAutoFit/>
          </a:bodyPr>
          <a:lstStyle/>
          <a:p>
            <a:r>
              <a:rPr lang="en-US" sz="3600" b="1" i="1" dirty="0" smtClean="0">
                <a:solidFill>
                  <a:srgbClr val="FFC000"/>
                </a:solidFill>
              </a:rPr>
              <a:t>Osmosis affects cells in various ways.</a:t>
            </a:r>
            <a:endParaRPr lang="en-US" sz="3600" b="1" i="1" dirty="0">
              <a:solidFill>
                <a:srgbClr val="FFC000"/>
              </a:solidFill>
            </a:endParaRPr>
          </a:p>
        </p:txBody>
      </p:sp>
      <p:pic>
        <p:nvPicPr>
          <p:cNvPr id="1028"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750" t="5451"/>
          <a:stretch/>
        </p:blipFill>
        <p:spPr bwMode="auto">
          <a:xfrm>
            <a:off x="4837686" y="3209330"/>
            <a:ext cx="3865478" cy="3368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4827174" y="2286000"/>
            <a:ext cx="3865480" cy="923330"/>
          </a:xfrm>
          <a:prstGeom prst="rect">
            <a:avLst/>
          </a:prstGeom>
          <a:solidFill>
            <a:schemeClr val="bg1"/>
          </a:solidFill>
        </p:spPr>
        <p:txBody>
          <a:bodyPr wrap="square" rtlCol="0">
            <a:spAutoFit/>
          </a:bodyPr>
          <a:lstStyle/>
          <a:p>
            <a:pPr algn="ctr"/>
            <a:r>
              <a:rPr lang="en-US" b="1" u="sng" dirty="0" smtClean="0"/>
              <a:t>When Cells are Placed In Solutions</a:t>
            </a:r>
            <a:r>
              <a:rPr lang="en-US" b="1" dirty="0" smtClean="0"/>
              <a:t>:</a:t>
            </a:r>
          </a:p>
          <a:p>
            <a:r>
              <a:rPr lang="en-US" b="1" dirty="0" smtClean="0"/>
              <a:t>Hypertonic      Isotonic          Hypotonic</a:t>
            </a:r>
          </a:p>
          <a:p>
            <a:r>
              <a:rPr lang="en-US" b="1" dirty="0" smtClean="0"/>
              <a:t>   Solution         Solution          Solution</a:t>
            </a:r>
            <a:endParaRPr lang="en-US" b="1" dirty="0"/>
          </a:p>
        </p:txBody>
      </p:sp>
    </p:spTree>
    <p:extLst>
      <p:ext uri="{BB962C8B-B14F-4D97-AF65-F5344CB8AC3E}">
        <p14:creationId xmlns="" xmlns:p14="http://schemas.microsoft.com/office/powerpoint/2010/main" val="20853294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Using Energy</a:t>
            </a:r>
            <a:endParaRPr lang="en-US" sz="4000" b="1" i="1" dirty="0"/>
          </a:p>
        </p:txBody>
      </p:sp>
      <p:sp>
        <p:nvSpPr>
          <p:cNvPr id="4" name="TextBox 3"/>
          <p:cNvSpPr txBox="1"/>
          <p:nvPr/>
        </p:nvSpPr>
        <p:spPr>
          <a:xfrm>
            <a:off x="838200" y="2895600"/>
            <a:ext cx="7391400" cy="1754326"/>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solidFill>
                  <a:srgbClr val="FFC000"/>
                </a:solidFill>
              </a:rPr>
              <a:t>Active Transport</a:t>
            </a:r>
          </a:p>
          <a:p>
            <a:pPr marL="571500" indent="-571500">
              <a:buFont typeface="Arial" panose="020B0604020202020204" pitchFamily="34" charset="0"/>
              <a:buChar char="•"/>
            </a:pPr>
            <a:r>
              <a:rPr lang="en-US" sz="3600" b="1" i="1" dirty="0" smtClean="0">
                <a:solidFill>
                  <a:srgbClr val="FFC000"/>
                </a:solidFill>
              </a:rPr>
              <a:t>Exocytosis</a:t>
            </a:r>
          </a:p>
          <a:p>
            <a:pPr marL="571500" indent="-571500">
              <a:buFont typeface="Arial" panose="020B0604020202020204" pitchFamily="34" charset="0"/>
              <a:buChar char="•"/>
            </a:pPr>
            <a:r>
              <a:rPr lang="en-US" sz="3600" b="1" i="1" dirty="0" err="1" smtClean="0">
                <a:solidFill>
                  <a:srgbClr val="FFC000"/>
                </a:solidFill>
              </a:rPr>
              <a:t>Endocytosis</a:t>
            </a:r>
            <a:endParaRPr lang="en-US" sz="3600" b="1" i="1" dirty="0" smtClean="0">
              <a:solidFill>
                <a:srgbClr val="FFC000"/>
              </a:solidFill>
            </a:endParaRPr>
          </a:p>
        </p:txBody>
      </p:sp>
    </p:spTree>
    <p:extLst>
      <p:ext uri="{BB962C8B-B14F-4D97-AF65-F5344CB8AC3E}">
        <p14:creationId xmlns="" xmlns:p14="http://schemas.microsoft.com/office/powerpoint/2010/main" val="41584321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Active Transport</a:t>
            </a:r>
            <a:endParaRPr lang="en-US" sz="4000" b="1" i="1" dirty="0"/>
          </a:p>
        </p:txBody>
      </p:sp>
      <p:sp>
        <p:nvSpPr>
          <p:cNvPr id="4" name="TextBox 3"/>
          <p:cNvSpPr txBox="1"/>
          <p:nvPr/>
        </p:nvSpPr>
        <p:spPr>
          <a:xfrm>
            <a:off x="838200" y="2743200"/>
            <a:ext cx="4419600" cy="3970318"/>
          </a:xfrm>
          <a:prstGeom prst="rect">
            <a:avLst/>
          </a:prstGeom>
          <a:noFill/>
        </p:spPr>
        <p:txBody>
          <a:bodyPr wrap="square" rtlCol="0">
            <a:spAutoFit/>
          </a:bodyPr>
          <a:lstStyle/>
          <a:p>
            <a:r>
              <a:rPr lang="en-US" sz="3600" b="1" i="1" dirty="0" smtClean="0">
                <a:solidFill>
                  <a:srgbClr val="FFC000"/>
                </a:solidFill>
              </a:rPr>
              <a:t>When materials need to cross against the concentration gradient energy is used to </a:t>
            </a:r>
            <a:r>
              <a:rPr lang="en-US" sz="3600" b="1" i="1" smtClean="0">
                <a:solidFill>
                  <a:srgbClr val="FFC000"/>
                </a:solidFill>
              </a:rPr>
              <a:t>pump them through </a:t>
            </a:r>
            <a:r>
              <a:rPr lang="en-US" sz="3600" b="1" i="1" dirty="0" smtClean="0">
                <a:solidFill>
                  <a:srgbClr val="FFC000"/>
                </a:solidFill>
              </a:rPr>
              <a:t>transport proteins.</a:t>
            </a: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64504" t="14827" r="1795"/>
          <a:stretch/>
        </p:blipFill>
        <p:spPr>
          <a:xfrm>
            <a:off x="5476155" y="1862931"/>
            <a:ext cx="2295980" cy="4486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83117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Exocytosis</a:t>
            </a:r>
            <a:endParaRPr lang="en-US" sz="4000" b="1" i="1" dirty="0"/>
          </a:p>
        </p:txBody>
      </p:sp>
      <p:sp>
        <p:nvSpPr>
          <p:cNvPr id="4" name="TextBox 3"/>
          <p:cNvSpPr txBox="1"/>
          <p:nvPr/>
        </p:nvSpPr>
        <p:spPr>
          <a:xfrm>
            <a:off x="838200" y="2895600"/>
            <a:ext cx="3906974" cy="2862322"/>
          </a:xfrm>
          <a:prstGeom prst="rect">
            <a:avLst/>
          </a:prstGeom>
          <a:noFill/>
        </p:spPr>
        <p:txBody>
          <a:bodyPr wrap="square" rtlCol="0">
            <a:spAutoFit/>
          </a:bodyPr>
          <a:lstStyle/>
          <a:p>
            <a:r>
              <a:rPr lang="en-US" sz="3600" b="1" i="1" dirty="0" smtClean="0">
                <a:solidFill>
                  <a:srgbClr val="FFC000"/>
                </a:solidFill>
              </a:rPr>
              <a:t>Large materials that can not cross the cell membrane EXIT the cell in a vesicle.</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45174" y="3351202"/>
            <a:ext cx="3941625" cy="2592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3343384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Endocytosis</a:t>
            </a:r>
            <a:endParaRPr lang="en-US" sz="4000" b="1" i="1" dirty="0"/>
          </a:p>
        </p:txBody>
      </p:sp>
      <p:sp>
        <p:nvSpPr>
          <p:cNvPr id="4" name="TextBox 3"/>
          <p:cNvSpPr txBox="1"/>
          <p:nvPr/>
        </p:nvSpPr>
        <p:spPr>
          <a:xfrm>
            <a:off x="838200" y="2895600"/>
            <a:ext cx="3581400" cy="3416320"/>
          </a:xfrm>
          <a:prstGeom prst="rect">
            <a:avLst/>
          </a:prstGeom>
          <a:noFill/>
        </p:spPr>
        <p:txBody>
          <a:bodyPr wrap="square" rtlCol="0">
            <a:spAutoFit/>
          </a:bodyPr>
          <a:lstStyle/>
          <a:p>
            <a:r>
              <a:rPr lang="en-US" sz="3600" b="1" i="1" dirty="0" smtClean="0">
                <a:solidFill>
                  <a:srgbClr val="FFC000"/>
                </a:solidFill>
              </a:rPr>
              <a:t>Large materials that can not cross the cell membrane ENTER the cell in a vesicle.</a:t>
            </a: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62368"/>
          <a:stretch/>
        </p:blipFill>
        <p:spPr>
          <a:xfrm>
            <a:off x="4572000" y="3332809"/>
            <a:ext cx="4313500" cy="1754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173978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Categories 0f Cells</a:t>
            </a:r>
            <a:endParaRPr lang="en-US" dirty="0"/>
          </a:p>
        </p:txBody>
      </p:sp>
      <p:sp>
        <p:nvSpPr>
          <p:cNvPr id="3" name="Text Placeholder 2"/>
          <p:cNvSpPr>
            <a:spLocks noGrp="1"/>
          </p:cNvSpPr>
          <p:nvPr>
            <p:ph type="body" idx="1"/>
          </p:nvPr>
        </p:nvSpPr>
        <p:spPr/>
        <p:txBody>
          <a:bodyPr>
            <a:normAutofit/>
          </a:bodyPr>
          <a:lstStyle/>
          <a:p>
            <a:r>
              <a:rPr lang="en-US" sz="3600" b="1" i="1" dirty="0" smtClean="0"/>
              <a:t>Prokaryotes and Eukaryotes</a:t>
            </a:r>
            <a:endParaRPr lang="en-US" sz="3600" b="1" i="1" dirty="0"/>
          </a:p>
        </p:txBody>
      </p:sp>
      <p:sp>
        <p:nvSpPr>
          <p:cNvPr id="9" name="Rounded Rectangle 8"/>
          <p:cNvSpPr/>
          <p:nvPr/>
        </p:nvSpPr>
        <p:spPr>
          <a:xfrm>
            <a:off x="5181600" y="5981700"/>
            <a:ext cx="3429000" cy="685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tx1"/>
                </a:solidFill>
              </a:rPr>
              <a:t>Eukaryotic Cells</a:t>
            </a:r>
            <a:endParaRPr lang="en-US" sz="3200" b="1" dirty="0">
              <a:solidFill>
                <a:schemeClr val="tx1"/>
              </a:solidFill>
            </a:endParaRPr>
          </a:p>
        </p:txBody>
      </p:sp>
      <p:pic>
        <p:nvPicPr>
          <p:cNvPr id="7" name="Picture 6" descr="Image result for sperm ce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20902" y="3581400"/>
            <a:ext cx="462953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4" name="AutoShape 2" descr="Image result for protist"/>
          <p:cNvSpPr>
            <a:spLocks noChangeAspect="1" noChangeArrowheads="1"/>
          </p:cNvSpPr>
          <p:nvPr/>
        </p:nvSpPr>
        <p:spPr bwMode="auto">
          <a:xfrm>
            <a:off x="155575" y="-1195388"/>
            <a:ext cx="3810000" cy="24955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tis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protist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9276" y="3581969"/>
            <a:ext cx="372983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85800" y="2819400"/>
            <a:ext cx="7543800" cy="646331"/>
          </a:xfrm>
          <a:prstGeom prst="rect">
            <a:avLst/>
          </a:prstGeom>
          <a:noFill/>
        </p:spPr>
        <p:txBody>
          <a:bodyPr wrap="square" rtlCol="0">
            <a:spAutoFit/>
          </a:bodyPr>
          <a:lstStyle/>
          <a:p>
            <a:r>
              <a:rPr lang="en-US" sz="3600" b="1" dirty="0" err="1" smtClean="0"/>
              <a:t>Protist</a:t>
            </a:r>
            <a:r>
              <a:rPr lang="en-US" sz="3600" b="1" dirty="0" smtClean="0"/>
              <a:t> (algae):                Sperm Cell:</a:t>
            </a:r>
            <a:endParaRPr lang="en-US" sz="3600" b="1" dirty="0"/>
          </a:p>
        </p:txBody>
      </p:sp>
    </p:spTree>
    <p:extLst>
      <p:ext uri="{BB962C8B-B14F-4D97-AF65-F5344CB8AC3E}">
        <p14:creationId xmlns="" xmlns:p14="http://schemas.microsoft.com/office/powerpoint/2010/main" val="20784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Crossing the Membrane</a:t>
            </a:r>
            <a:endParaRPr lang="en-US" dirty="0"/>
          </a:p>
        </p:txBody>
      </p:sp>
      <p:sp>
        <p:nvSpPr>
          <p:cNvPr id="3" name="Text Placeholder 2"/>
          <p:cNvSpPr>
            <a:spLocks noGrp="1"/>
          </p:cNvSpPr>
          <p:nvPr>
            <p:ph type="body" idx="1"/>
          </p:nvPr>
        </p:nvSpPr>
        <p:spPr/>
        <p:txBody>
          <a:bodyPr>
            <a:normAutofit/>
          </a:bodyPr>
          <a:lstStyle/>
          <a:p>
            <a:r>
              <a:rPr lang="en-US" sz="4000" b="1" i="1" dirty="0" smtClean="0"/>
              <a:t>Endocytosis</a:t>
            </a:r>
            <a:endParaRPr lang="en-US" sz="4000" b="1" i="1" dirty="0"/>
          </a:p>
        </p:txBody>
      </p:sp>
      <p:sp>
        <p:nvSpPr>
          <p:cNvPr id="4" name="TextBox 3"/>
          <p:cNvSpPr txBox="1"/>
          <p:nvPr/>
        </p:nvSpPr>
        <p:spPr>
          <a:xfrm>
            <a:off x="838200" y="2895600"/>
            <a:ext cx="3581400" cy="3416320"/>
          </a:xfrm>
          <a:prstGeom prst="rect">
            <a:avLst/>
          </a:prstGeom>
          <a:noFill/>
        </p:spPr>
        <p:txBody>
          <a:bodyPr wrap="square" rtlCol="0">
            <a:spAutoFit/>
          </a:bodyPr>
          <a:lstStyle/>
          <a:p>
            <a:r>
              <a:rPr lang="en-US" sz="3600" b="1" i="1" dirty="0" smtClean="0">
                <a:solidFill>
                  <a:srgbClr val="FFC000"/>
                </a:solidFill>
              </a:rPr>
              <a:t>Sometimes </a:t>
            </a:r>
            <a:r>
              <a:rPr lang="en-US" sz="3600" b="1" i="1" dirty="0" err="1" smtClean="0">
                <a:solidFill>
                  <a:srgbClr val="FFC000"/>
                </a:solidFill>
              </a:rPr>
              <a:t>endocytosis</a:t>
            </a:r>
            <a:r>
              <a:rPr lang="en-US" sz="3600" b="1" i="1" dirty="0" smtClean="0">
                <a:solidFill>
                  <a:srgbClr val="FFC000"/>
                </a:solidFill>
              </a:rPr>
              <a:t> results in </a:t>
            </a:r>
            <a:r>
              <a:rPr lang="en-US" sz="3600" b="1" i="1" dirty="0" err="1" smtClean="0">
                <a:solidFill>
                  <a:srgbClr val="FFC000"/>
                </a:solidFill>
              </a:rPr>
              <a:t>phagocytosis</a:t>
            </a:r>
            <a:r>
              <a:rPr lang="en-US" sz="3600" b="1" i="1" dirty="0" smtClean="0">
                <a:solidFill>
                  <a:srgbClr val="FFC000"/>
                </a:solidFill>
              </a:rPr>
              <a:t> which means “cell eating”</a:t>
            </a: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62368"/>
          <a:stretch/>
        </p:blipFill>
        <p:spPr>
          <a:xfrm>
            <a:off x="4572000" y="3332809"/>
            <a:ext cx="4313500" cy="1754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840717" y="3810000"/>
            <a:ext cx="762000" cy="1107996"/>
          </a:xfrm>
          <a:prstGeom prst="rect">
            <a:avLst/>
          </a:prstGeom>
          <a:noFill/>
        </p:spPr>
        <p:txBody>
          <a:bodyPr wrap="square" rtlCol="0">
            <a:spAutoFit/>
          </a:bodyPr>
          <a:lstStyle/>
          <a:p>
            <a:r>
              <a:rPr lang="en-US" sz="6600" b="1" dirty="0" smtClean="0">
                <a:solidFill>
                  <a:schemeClr val="bg1"/>
                </a:solidFill>
              </a:rPr>
              <a:t>X</a:t>
            </a:r>
            <a:endParaRPr lang="en-US" sz="6600" b="1" dirty="0">
              <a:solidFill>
                <a:schemeClr val="bg1"/>
              </a:solidFill>
            </a:endParaRPr>
          </a:p>
        </p:txBody>
      </p:sp>
    </p:spTree>
    <p:extLst>
      <p:ext uri="{BB962C8B-B14F-4D97-AF65-F5344CB8AC3E}">
        <p14:creationId xmlns="" xmlns:p14="http://schemas.microsoft.com/office/powerpoint/2010/main" val="10116733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BioFlix</a:t>
            </a:r>
            <a:r>
              <a:rPr lang="en-US" dirty="0" smtClean="0"/>
              <a:t> Membrane Transport (3:18)</a:t>
            </a:r>
            <a:endParaRPr lang="en-US" dirty="0"/>
          </a:p>
        </p:txBody>
      </p:sp>
      <p:pic>
        <p:nvPicPr>
          <p:cNvPr id="1026"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l="2098" t="18890" r="34096" b="16541"/>
          <a:stretch/>
        </p:blipFill>
        <p:spPr bwMode="auto">
          <a:xfrm>
            <a:off x="228600" y="1600199"/>
            <a:ext cx="8763000" cy="49858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261318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6000" dirty="0" smtClean="0">
                <a:solidFill>
                  <a:schemeClr val="tx1"/>
                </a:solidFill>
              </a:rPr>
              <a:t>Passive &amp; Active Transport</a:t>
            </a:r>
            <a:endParaRPr lang="en-US" sz="6000" i="1" dirty="0">
              <a:solidFill>
                <a:schemeClr val="tx1"/>
              </a:solidFill>
            </a:endParaRPr>
          </a:p>
        </p:txBody>
      </p:sp>
    </p:spTree>
    <p:extLst>
      <p:ext uri="{BB962C8B-B14F-4D97-AF65-F5344CB8AC3E}">
        <p14:creationId xmlns="" xmlns:p14="http://schemas.microsoft.com/office/powerpoint/2010/main" val="22699636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Living Things</a:t>
            </a:r>
            <a:endParaRPr lang="en-US" dirty="0"/>
          </a:p>
        </p:txBody>
      </p:sp>
      <p:sp>
        <p:nvSpPr>
          <p:cNvPr id="3" name="Text Placeholder 2"/>
          <p:cNvSpPr>
            <a:spLocks noGrp="1"/>
          </p:cNvSpPr>
          <p:nvPr>
            <p:ph type="body" idx="1"/>
          </p:nvPr>
        </p:nvSpPr>
        <p:spPr/>
        <p:txBody>
          <a:bodyPr>
            <a:normAutofit/>
          </a:bodyPr>
          <a:lstStyle/>
          <a:p>
            <a:r>
              <a:rPr lang="en-US" sz="4000" b="1" i="1" dirty="0" smtClean="0"/>
              <a:t>Share Characteristics</a:t>
            </a:r>
            <a:endParaRPr lang="en-US" sz="4000" b="1" i="1" dirty="0"/>
          </a:p>
        </p:txBody>
      </p:sp>
      <p:sp>
        <p:nvSpPr>
          <p:cNvPr id="4" name="TextBox 3"/>
          <p:cNvSpPr txBox="1"/>
          <p:nvPr/>
        </p:nvSpPr>
        <p:spPr>
          <a:xfrm>
            <a:off x="838200" y="2667000"/>
            <a:ext cx="8305800"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t>Made of Cells</a:t>
            </a:r>
          </a:p>
          <a:p>
            <a:pPr marL="571500" indent="-571500">
              <a:buFont typeface="Arial" panose="020B0604020202020204" pitchFamily="34" charset="0"/>
              <a:buChar char="•"/>
            </a:pPr>
            <a:r>
              <a:rPr lang="en-US" sz="3600" b="1" i="1" dirty="0"/>
              <a:t>Maintain Homeostasis</a:t>
            </a:r>
          </a:p>
          <a:p>
            <a:pPr marL="571500" indent="-571500">
              <a:buFont typeface="Arial" panose="020B0604020202020204" pitchFamily="34" charset="0"/>
              <a:buChar char="•"/>
            </a:pPr>
            <a:r>
              <a:rPr lang="en-US" sz="3600" b="1" i="1" dirty="0" smtClean="0"/>
              <a:t>Respond to Stimuli</a:t>
            </a:r>
          </a:p>
          <a:p>
            <a:pPr marL="571500" indent="-571500">
              <a:buFont typeface="Arial" panose="020B0604020202020204" pitchFamily="34" charset="0"/>
              <a:buChar char="•"/>
            </a:pPr>
            <a:r>
              <a:rPr lang="en-US" sz="3600" b="1" i="1" dirty="0"/>
              <a:t>Obtain &amp; Use Energy - “Metabolism</a:t>
            </a:r>
            <a:r>
              <a:rPr lang="en-US" sz="3600" b="1" i="1" dirty="0" smtClean="0"/>
              <a:t>”</a:t>
            </a:r>
          </a:p>
          <a:p>
            <a:pPr marL="571500" indent="-571500">
              <a:buFont typeface="Arial" panose="020B0604020202020204" pitchFamily="34" charset="0"/>
              <a:buChar char="•"/>
            </a:pPr>
            <a:r>
              <a:rPr lang="en-US" sz="3600" b="1" i="1" dirty="0" smtClean="0"/>
              <a:t>Reproduce</a:t>
            </a:r>
          </a:p>
          <a:p>
            <a:pPr marL="571500" indent="-571500">
              <a:buFont typeface="Arial" panose="020B0604020202020204" pitchFamily="34" charset="0"/>
              <a:buChar char="•"/>
            </a:pPr>
            <a:r>
              <a:rPr lang="en-US" sz="3600" b="1" i="1" dirty="0"/>
              <a:t>Grow and Develop</a:t>
            </a:r>
          </a:p>
          <a:p>
            <a:pPr marL="571500" indent="-571500">
              <a:buFont typeface="Arial" panose="020B0604020202020204" pitchFamily="34" charset="0"/>
              <a:buChar char="•"/>
            </a:pPr>
            <a:r>
              <a:rPr lang="en-US" sz="3600" b="1" i="1" dirty="0" smtClean="0"/>
              <a:t>Adapt </a:t>
            </a:r>
            <a:r>
              <a:rPr lang="en-US" sz="3600" b="1" i="1" dirty="0"/>
              <a:t>to Surroundings</a:t>
            </a:r>
          </a:p>
          <a:p>
            <a:pPr marL="571500" indent="-571500">
              <a:buFont typeface="Arial" panose="020B0604020202020204" pitchFamily="34" charset="0"/>
              <a:buChar char="•"/>
            </a:pPr>
            <a:endParaRPr lang="en-US" sz="3600" b="1" i="1" dirty="0" smtClean="0"/>
          </a:p>
        </p:txBody>
      </p:sp>
    </p:spTree>
    <p:extLst>
      <p:ext uri="{BB962C8B-B14F-4D97-AF65-F5344CB8AC3E}">
        <p14:creationId xmlns="" xmlns:p14="http://schemas.microsoft.com/office/powerpoint/2010/main" val="42769829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Living Things</a:t>
            </a:r>
            <a:endParaRPr lang="en-US" dirty="0"/>
          </a:p>
        </p:txBody>
      </p:sp>
      <p:sp>
        <p:nvSpPr>
          <p:cNvPr id="3" name="Text Placeholder 2"/>
          <p:cNvSpPr>
            <a:spLocks noGrp="1"/>
          </p:cNvSpPr>
          <p:nvPr>
            <p:ph type="body" idx="1"/>
          </p:nvPr>
        </p:nvSpPr>
        <p:spPr/>
        <p:txBody>
          <a:bodyPr>
            <a:normAutofit/>
          </a:bodyPr>
          <a:lstStyle/>
          <a:p>
            <a:r>
              <a:rPr lang="en-US" sz="4000" b="1" i="1" dirty="0" smtClean="0"/>
              <a:t>Share Characteristics</a:t>
            </a:r>
            <a:endParaRPr lang="en-US" sz="4000" b="1" i="1" dirty="0"/>
          </a:p>
        </p:txBody>
      </p:sp>
      <p:sp>
        <p:nvSpPr>
          <p:cNvPr id="5" name="Oval 4"/>
          <p:cNvSpPr/>
          <p:nvPr/>
        </p:nvSpPr>
        <p:spPr>
          <a:xfrm>
            <a:off x="457200" y="3124200"/>
            <a:ext cx="5943600" cy="1322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2667000"/>
            <a:ext cx="8305800"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t>Made of Cells</a:t>
            </a:r>
          </a:p>
          <a:p>
            <a:pPr marL="571500" indent="-571500">
              <a:buFont typeface="Arial" panose="020B0604020202020204" pitchFamily="34" charset="0"/>
              <a:buChar char="•"/>
            </a:pPr>
            <a:r>
              <a:rPr lang="en-US" sz="3600" b="1" i="1" dirty="0"/>
              <a:t>Maintain Homeostasis</a:t>
            </a:r>
          </a:p>
          <a:p>
            <a:pPr marL="571500" indent="-571500">
              <a:buFont typeface="Arial" panose="020B0604020202020204" pitchFamily="34" charset="0"/>
              <a:buChar char="•"/>
            </a:pPr>
            <a:r>
              <a:rPr lang="en-US" sz="3600" b="1" i="1" dirty="0" smtClean="0"/>
              <a:t>Respond to Stimuli</a:t>
            </a:r>
          </a:p>
          <a:p>
            <a:pPr marL="571500" indent="-571500">
              <a:buFont typeface="Arial" panose="020B0604020202020204" pitchFamily="34" charset="0"/>
              <a:buChar char="•"/>
            </a:pPr>
            <a:r>
              <a:rPr lang="en-US" sz="3600" b="1" i="1" dirty="0"/>
              <a:t>Obtain &amp; Use Energy - “Metabolism</a:t>
            </a:r>
            <a:r>
              <a:rPr lang="en-US" sz="3600" b="1" i="1" dirty="0" smtClean="0"/>
              <a:t>”</a:t>
            </a:r>
          </a:p>
          <a:p>
            <a:pPr marL="571500" indent="-571500">
              <a:buFont typeface="Arial" panose="020B0604020202020204" pitchFamily="34" charset="0"/>
              <a:buChar char="•"/>
            </a:pPr>
            <a:r>
              <a:rPr lang="en-US" sz="3600" b="1" i="1" dirty="0" smtClean="0"/>
              <a:t>Reproduce</a:t>
            </a:r>
          </a:p>
          <a:p>
            <a:pPr marL="571500" indent="-571500">
              <a:buFont typeface="Arial" panose="020B0604020202020204" pitchFamily="34" charset="0"/>
              <a:buChar char="•"/>
            </a:pPr>
            <a:r>
              <a:rPr lang="en-US" sz="3600" b="1" i="1" dirty="0"/>
              <a:t>Grow and Develop</a:t>
            </a:r>
          </a:p>
          <a:p>
            <a:pPr marL="571500" indent="-571500">
              <a:buFont typeface="Arial" panose="020B0604020202020204" pitchFamily="34" charset="0"/>
              <a:buChar char="•"/>
            </a:pPr>
            <a:r>
              <a:rPr lang="en-US" sz="3600" b="1" i="1" dirty="0" smtClean="0"/>
              <a:t>Adapt </a:t>
            </a:r>
            <a:r>
              <a:rPr lang="en-US" sz="3600" b="1" i="1" dirty="0"/>
              <a:t>to Surroundings</a:t>
            </a:r>
          </a:p>
          <a:p>
            <a:pPr marL="571500" indent="-571500">
              <a:buFont typeface="Arial" panose="020B0604020202020204" pitchFamily="34" charset="0"/>
              <a:buChar char="•"/>
            </a:pPr>
            <a:endParaRPr lang="en-US" sz="3600" b="1" i="1" dirty="0" smtClean="0"/>
          </a:p>
        </p:txBody>
      </p:sp>
    </p:spTree>
    <p:extLst>
      <p:ext uri="{BB962C8B-B14F-4D97-AF65-F5344CB8AC3E}">
        <p14:creationId xmlns="" xmlns:p14="http://schemas.microsoft.com/office/powerpoint/2010/main" val="39420089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 &amp; Stimulus</a:t>
            </a:r>
            <a:endParaRPr lang="en-US" dirty="0"/>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1219200" y="2971800"/>
            <a:ext cx="6248400" cy="3416320"/>
          </a:xfrm>
          <a:prstGeom prst="rect">
            <a:avLst/>
          </a:prstGeom>
          <a:noFill/>
        </p:spPr>
        <p:txBody>
          <a:bodyPr wrap="square" rtlCol="0">
            <a:spAutoFit/>
          </a:bodyPr>
          <a:lstStyle/>
          <a:p>
            <a:r>
              <a:rPr lang="en-US" sz="3600" b="1" u="sng" dirty="0" smtClean="0"/>
              <a:t>Homeostasis </a:t>
            </a:r>
          </a:p>
          <a:p>
            <a:r>
              <a:rPr lang="en-US" sz="3600" b="1" i="1" dirty="0" smtClean="0"/>
              <a:t>Maintaining a stable internal environment.</a:t>
            </a:r>
          </a:p>
          <a:p>
            <a:endParaRPr lang="en-US" sz="3600" b="1" i="1" dirty="0"/>
          </a:p>
          <a:p>
            <a:r>
              <a:rPr lang="en-US" sz="3600" b="1" u="sng" dirty="0" smtClean="0"/>
              <a:t>Stimulus</a:t>
            </a:r>
          </a:p>
          <a:p>
            <a:r>
              <a:rPr lang="en-US" sz="3600" b="1" i="1" dirty="0" smtClean="0"/>
              <a:t>Provokes a response.</a:t>
            </a:r>
            <a:endParaRPr lang="en-US" sz="3600" b="1" i="1" dirty="0"/>
          </a:p>
        </p:txBody>
      </p:sp>
    </p:spTree>
    <p:extLst>
      <p:ext uri="{BB962C8B-B14F-4D97-AF65-F5344CB8AC3E}">
        <p14:creationId xmlns="" xmlns:p14="http://schemas.microsoft.com/office/powerpoint/2010/main" val="31629553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6000" dirty="0" smtClean="0">
                <a:solidFill>
                  <a:schemeClr val="tx1"/>
                </a:solidFill>
              </a:rPr>
              <a:t>Homeostasis and Stimuli</a:t>
            </a:r>
            <a:endParaRPr lang="en-US" sz="6000" i="1" dirty="0">
              <a:solidFill>
                <a:schemeClr val="tx1"/>
              </a:solidFill>
            </a:endParaRPr>
          </a:p>
        </p:txBody>
      </p:sp>
    </p:spTree>
    <p:extLst>
      <p:ext uri="{BB962C8B-B14F-4D97-AF65-F5344CB8AC3E}">
        <p14:creationId xmlns="" xmlns:p14="http://schemas.microsoft.com/office/powerpoint/2010/main" val="36966997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1475805"/>
            <a:ext cx="9361714" cy="2215991"/>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KAHOOT</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Review</a:t>
            </a:r>
            <a:r>
              <a:rPr lang="en-US" dirty="0" smtClean="0"/>
              <a:t/>
            </a:r>
            <a:br>
              <a:rPr lang="en-US" dirty="0" smtClean="0"/>
            </a:br>
            <a:r>
              <a:rPr lang="en-US" sz="6000" dirty="0" smtClean="0">
                <a:solidFill>
                  <a:schemeClr val="tx1"/>
                </a:solidFill>
              </a:rPr>
              <a:t>Cell Unit</a:t>
            </a:r>
            <a:endParaRPr lang="en-US" sz="6000" i="1" dirty="0">
              <a:solidFill>
                <a:schemeClr val="tx1"/>
              </a:solidFill>
            </a:endParaRPr>
          </a:p>
        </p:txBody>
      </p:sp>
    </p:spTree>
    <p:extLst>
      <p:ext uri="{BB962C8B-B14F-4D97-AF65-F5344CB8AC3E}">
        <p14:creationId xmlns="" xmlns:p14="http://schemas.microsoft.com/office/powerpoint/2010/main" val="23146245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t>End of Cell Unit</a:t>
            </a:r>
            <a:r>
              <a:rPr lang="en-US" dirty="0" smtClean="0"/>
              <a:t/>
            </a:r>
            <a:br>
              <a:rPr lang="en-US" dirty="0" smtClean="0"/>
            </a:br>
            <a:endParaRPr lang="en-US" dirty="0"/>
          </a:p>
        </p:txBody>
      </p:sp>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14483" r="12069"/>
          <a:stretch/>
        </p:blipFill>
        <p:spPr>
          <a:xfrm>
            <a:off x="5176345" y="914400"/>
            <a:ext cx="3200400" cy="3050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8203426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13192" cy="1636776"/>
          </a:xfrm>
        </p:spPr>
        <p:txBody>
          <a:bodyPr/>
          <a:lstStyle/>
          <a:p>
            <a:r>
              <a:rPr lang="en-US" dirty="0" smtClean="0"/>
              <a:t>References</a:t>
            </a:r>
            <a:endParaRPr lang="en-US" dirty="0"/>
          </a:p>
        </p:txBody>
      </p:sp>
      <p:sp>
        <p:nvSpPr>
          <p:cNvPr id="4" name="TextBox 3"/>
          <p:cNvSpPr txBox="1"/>
          <p:nvPr/>
        </p:nvSpPr>
        <p:spPr>
          <a:xfrm>
            <a:off x="838200" y="2971800"/>
            <a:ext cx="7620000" cy="2031325"/>
          </a:xfrm>
          <a:prstGeom prst="rect">
            <a:avLst/>
          </a:prstGeom>
          <a:noFill/>
        </p:spPr>
        <p:txBody>
          <a:bodyPr wrap="square" rtlCol="0">
            <a:spAutoFit/>
          </a:bodyPr>
          <a:lstStyle/>
          <a:p>
            <a:r>
              <a:rPr lang="en-US" b="1" dirty="0" smtClean="0"/>
              <a:t>Indiana </a:t>
            </a:r>
            <a:r>
              <a:rPr lang="en-US" b="1" dirty="0"/>
              <a:t>Department of Education. (2010). </a:t>
            </a:r>
            <a:r>
              <a:rPr lang="en-US" b="1" i="1" dirty="0"/>
              <a:t>Standards</a:t>
            </a:r>
            <a:r>
              <a:rPr lang="en-US" b="1" dirty="0"/>
              <a:t>. Retrieved from Indiana Department of Education: http://www.doe.in.gov/sites/default/files/standards/science/2010-Science-BiologyI.pdf</a:t>
            </a:r>
          </a:p>
          <a:p>
            <a:r>
              <a:rPr lang="en-US" b="1" dirty="0"/>
              <a:t> </a:t>
            </a:r>
          </a:p>
          <a:p>
            <a:r>
              <a:rPr lang="en-US" b="1" dirty="0"/>
              <a:t>Stephen </a:t>
            </a:r>
            <a:r>
              <a:rPr lang="en-US" b="1" dirty="0" err="1"/>
              <a:t>Norwicki</a:t>
            </a:r>
            <a:r>
              <a:rPr lang="en-US" b="1" dirty="0"/>
              <a:t>, P. (2012). </a:t>
            </a:r>
            <a:r>
              <a:rPr lang="en-US" b="1" i="1" dirty="0"/>
              <a:t>Biology.</a:t>
            </a:r>
            <a:r>
              <a:rPr lang="en-US" b="1" dirty="0"/>
              <a:t> Orlando, Florida: Houghton Miller Harcourt Publishing Company.</a:t>
            </a:r>
          </a:p>
        </p:txBody>
      </p:sp>
    </p:spTree>
    <p:extLst>
      <p:ext uri="{BB962C8B-B14F-4D97-AF65-F5344CB8AC3E}">
        <p14:creationId xmlns="" xmlns:p14="http://schemas.microsoft.com/office/powerpoint/2010/main" val="108722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5068" t="23694" r="24897" b="8022"/>
          <a:stretch/>
        </p:blipFill>
        <p:spPr bwMode="auto">
          <a:xfrm>
            <a:off x="381000" y="304800"/>
            <a:ext cx="8382000" cy="6192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79607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10106</TotalTime>
  <Words>4446</Words>
  <Application>Microsoft Office PowerPoint</Application>
  <PresentationFormat>On-screen Show (4:3)</PresentationFormat>
  <Paragraphs>891</Paragraphs>
  <Slides>89</Slides>
  <Notes>87</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Module</vt:lpstr>
      <vt:lpstr>Slide 1</vt:lpstr>
      <vt:lpstr>Living Things</vt:lpstr>
      <vt:lpstr>Living Things</vt:lpstr>
      <vt:lpstr> Cells</vt:lpstr>
      <vt:lpstr>Made of Cells Introduction to Cells (2:55)</vt:lpstr>
      <vt:lpstr>Two Categories 0f Cells</vt:lpstr>
      <vt:lpstr>Two Categories 0f Cells</vt:lpstr>
      <vt:lpstr>Two Categories 0f Cells</vt:lpstr>
      <vt:lpstr>Slide 9</vt:lpstr>
      <vt:lpstr>Slide 10</vt:lpstr>
      <vt:lpstr> Major  Organelles  and Structures </vt:lpstr>
      <vt:lpstr>Organelles</vt:lpstr>
      <vt:lpstr>Organelles</vt:lpstr>
      <vt:lpstr>Organelles</vt:lpstr>
      <vt:lpstr>Organelles</vt:lpstr>
      <vt:lpstr>Organelles</vt:lpstr>
      <vt:lpstr>Organelles</vt:lpstr>
      <vt:lpstr>Organelles</vt:lpstr>
      <vt:lpstr>Organelles</vt:lpstr>
      <vt:lpstr>Organelles</vt:lpstr>
      <vt:lpstr>Organelles</vt:lpstr>
      <vt:lpstr>Organelles</vt:lpstr>
      <vt:lpstr>Structures</vt:lpstr>
      <vt:lpstr>Structures</vt:lpstr>
      <vt:lpstr>Structures</vt:lpstr>
      <vt:lpstr>Structures</vt:lpstr>
      <vt:lpstr>Structures</vt:lpstr>
      <vt:lpstr>Illustrate Organelles and Structures</vt:lpstr>
      <vt:lpstr>Cell Games</vt:lpstr>
      <vt:lpstr>The Cell: High School Biology</vt:lpstr>
      <vt:lpstr>Let’s Review (and Preview) Cellular Structure Unit</vt:lpstr>
      <vt:lpstr>Chemical Reactions</vt:lpstr>
      <vt:lpstr>Chemical Reactions</vt:lpstr>
      <vt:lpstr>Chemical Reactions</vt:lpstr>
      <vt:lpstr>Chemical Reactions</vt:lpstr>
      <vt:lpstr>Chemical Reactions</vt:lpstr>
      <vt:lpstr>Chemical Reactions</vt:lpstr>
      <vt:lpstr>Chemical Reactions</vt:lpstr>
      <vt:lpstr>Enzymes</vt:lpstr>
      <vt:lpstr>Enzymes</vt:lpstr>
      <vt:lpstr>Enzymes</vt:lpstr>
      <vt:lpstr>Enzymes</vt:lpstr>
      <vt:lpstr>Enzymes</vt:lpstr>
      <vt:lpstr>Enzymes</vt:lpstr>
      <vt:lpstr>Enzymes</vt:lpstr>
      <vt:lpstr>Enzymes</vt:lpstr>
      <vt:lpstr>Enzymes</vt:lpstr>
      <vt:lpstr>Enzymes, Natures Power Tools (4:45)</vt:lpstr>
      <vt:lpstr>Enzymes</vt:lpstr>
      <vt:lpstr>Enzymes</vt:lpstr>
      <vt:lpstr>Enzymes</vt:lpstr>
      <vt:lpstr>Enzymes</vt:lpstr>
      <vt:lpstr>Enzymes</vt:lpstr>
      <vt:lpstr>Enzymes</vt:lpstr>
      <vt:lpstr>Slide 55</vt:lpstr>
      <vt:lpstr>Slide 56</vt:lpstr>
      <vt:lpstr>Slide 57</vt:lpstr>
      <vt:lpstr>Slide 58</vt:lpstr>
      <vt:lpstr>Activity Organic Compounds &amp; Enzymes</vt:lpstr>
      <vt:lpstr>Slide 60</vt:lpstr>
      <vt:lpstr>Slide 61</vt:lpstr>
      <vt:lpstr>Slide 62</vt:lpstr>
      <vt:lpstr>Slide 63</vt:lpstr>
      <vt:lpstr> Cell Membrane </vt:lpstr>
      <vt:lpstr>Slide 65</vt:lpstr>
      <vt:lpstr>Cell Membrane</vt:lpstr>
      <vt:lpstr>Cell Membrane</vt:lpstr>
      <vt:lpstr>Cell Membrane</vt:lpstr>
      <vt:lpstr>Crossing the Cell Membrane</vt:lpstr>
      <vt:lpstr>Crossing the Membrane</vt:lpstr>
      <vt:lpstr>Crossing the Membrane</vt:lpstr>
      <vt:lpstr>Crossing the Membrane</vt:lpstr>
      <vt:lpstr>Crossing the Membrane</vt:lpstr>
      <vt:lpstr>Crossing the Membrane</vt:lpstr>
      <vt:lpstr>Crossing the Membrane</vt:lpstr>
      <vt:lpstr>Crossing the Membrane</vt:lpstr>
      <vt:lpstr>Crossing the Membrane</vt:lpstr>
      <vt:lpstr>Crossing the Membrane</vt:lpstr>
      <vt:lpstr>Crossing the Membrane</vt:lpstr>
      <vt:lpstr>Crossing the Membrane</vt:lpstr>
      <vt:lpstr>BioFlix Membrane Transport (3:18)</vt:lpstr>
      <vt:lpstr>Let’s Explore Passive &amp; Active Transport</vt:lpstr>
      <vt:lpstr>Living Things</vt:lpstr>
      <vt:lpstr>Living Things</vt:lpstr>
      <vt:lpstr>Homeostasis &amp; Stimulus</vt:lpstr>
      <vt:lpstr>Let’s Explore Homeostasis and Stimuli</vt:lpstr>
      <vt:lpstr>Let’s Review Cell Unit</vt:lpstr>
      <vt:lpstr> End of Cell Unit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dc:title>
  <dc:creator>Owner</dc:creator>
  <cp:lastModifiedBy>lhuth</cp:lastModifiedBy>
  <cp:revision>537</cp:revision>
  <dcterms:created xsi:type="dcterms:W3CDTF">2015-06-03T18:34:54Z</dcterms:created>
  <dcterms:modified xsi:type="dcterms:W3CDTF">2017-01-09T18:58:05Z</dcterms:modified>
</cp:coreProperties>
</file>