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36" r:id="rId2"/>
    <p:sldId id="271" r:id="rId3"/>
    <p:sldId id="442" r:id="rId4"/>
    <p:sldId id="486" r:id="rId5"/>
    <p:sldId id="448" r:id="rId6"/>
    <p:sldId id="449" r:id="rId7"/>
    <p:sldId id="443" r:id="rId8"/>
    <p:sldId id="450" r:id="rId9"/>
    <p:sldId id="487" r:id="rId10"/>
    <p:sldId id="447" r:id="rId11"/>
    <p:sldId id="460" r:id="rId12"/>
    <p:sldId id="461" r:id="rId13"/>
    <p:sldId id="462" r:id="rId14"/>
    <p:sldId id="463" r:id="rId15"/>
    <p:sldId id="464" r:id="rId16"/>
    <p:sldId id="465" r:id="rId17"/>
    <p:sldId id="488" r:id="rId18"/>
    <p:sldId id="451" r:id="rId19"/>
    <p:sldId id="452" r:id="rId20"/>
    <p:sldId id="453" r:id="rId21"/>
    <p:sldId id="454" r:id="rId22"/>
    <p:sldId id="466" r:id="rId23"/>
    <p:sldId id="467" r:id="rId24"/>
    <p:sldId id="468" r:id="rId25"/>
    <p:sldId id="489" r:id="rId26"/>
    <p:sldId id="491" r:id="rId27"/>
    <p:sldId id="490" r:id="rId28"/>
    <p:sldId id="492" r:id="rId29"/>
    <p:sldId id="493" r:id="rId30"/>
    <p:sldId id="494" r:id="rId31"/>
    <p:sldId id="495" r:id="rId32"/>
    <p:sldId id="496" r:id="rId33"/>
    <p:sldId id="324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79218" autoAdjust="0"/>
  </p:normalViewPr>
  <p:slideViewPr>
    <p:cSldViewPr>
      <p:cViewPr>
        <p:scale>
          <a:sx n="59" d="100"/>
          <a:sy n="59" d="100"/>
        </p:scale>
        <p:origin x="-156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18" y="0"/>
    </p:cViewPr>
  </p:notesText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6BD1-91E9-4941-BC99-B520E9E766CE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C8F6-813F-4E93-B17E-D83A33100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4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0C4E9-3929-40E4-9D24-38C86823CEB1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E1E2-0D37-425D-BA4B-A5A187636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healthmedia.org/videos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What is Science?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a couple minutes to talk with your lab group, and jot down a few ideas to answer the question, “what is science”?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scientists design a controlled experiment to test their hypothesis. First, scientists are careful to make sure all conditions are the same for both the control group and the experimental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scientists add an independent variable, in this case nitrogen, to the experimental group. They do not make any changes to the control group.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Scientists carefully collect and record </a:t>
            </a:r>
            <a:r>
              <a:rPr lang="en-US" b="1" baseline="0" dirty="0" smtClean="0"/>
              <a:t>data</a:t>
            </a:r>
            <a:r>
              <a:rPr lang="en-US" baseline="0" dirty="0" smtClean="0"/>
              <a:t> during the experiment. During this time they watch for a change in the dependent variable.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What is Science?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Science is an organized way of gathering and analyzing evidence in the natural world.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photograph of </a:t>
            </a:r>
            <a:r>
              <a:rPr lang="en-US" b="1" baseline="0" dirty="0" smtClean="0"/>
              <a:t>Wildlife Biologists </a:t>
            </a:r>
            <a:r>
              <a:rPr lang="en-US" baseline="0" dirty="0" smtClean="0"/>
              <a:t>taking samples from a drugged polar bear. They are testing the polar bear for pesticides.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http://www.biologyreference.com/Ve-Z/Wildlife-Biologist.html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either supports, or does not support the hypothesis.  If data does not support the hypothesis, scientists develop a new hypothesis test the new hypothesis. Either way, scientists report their findings for peer review by other scientists.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experiment, the evidence does support the hypothesis </a:t>
            </a:r>
            <a:r>
              <a:rPr lang="en-US" i="1" baseline="0" dirty="0" smtClean="0"/>
              <a:t>“If nitrogen is added to the soil, then marsh grass will experience an increased growth rate”.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Why is Peer Review Important?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 to work packet to read “Peer Review”</a:t>
            </a:r>
          </a:p>
          <a:p>
            <a:r>
              <a:rPr lang="en-US" baseline="0" dirty="0" smtClean="0"/>
              <a:t>Answer question at bottom of the page: “What could happen if scientific findings did not go through the process of peer review”?</a:t>
            </a:r>
          </a:p>
          <a:p>
            <a:r>
              <a:rPr lang="en-US" baseline="0" dirty="0" smtClean="0"/>
              <a:t>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time, many scientists may test the same hypothesis over and over, in addition to other observations and hypothesis. This allows them to develop </a:t>
            </a:r>
            <a:r>
              <a:rPr lang="en-US" b="1" baseline="0" dirty="0" smtClean="0"/>
              <a:t>theories</a:t>
            </a:r>
            <a:r>
              <a:rPr lang="en-US" baseline="0" dirty="0" smtClean="0"/>
              <a:t>. Theories must be accepted by a wide range of scientists, however they do change and are replaced when new evidence is found.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A theory is a well tested explanation that accounts for a lot of observations and hypotheses.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Practice</a:t>
            </a:r>
          </a:p>
          <a:p>
            <a:endParaRPr lang="en-US" b="1" u="sng" dirty="0" smtClean="0"/>
          </a:p>
          <a:p>
            <a:r>
              <a:rPr lang="en-US" b="0" u="none" dirty="0" smtClean="0"/>
              <a:t>Complete </a:t>
            </a:r>
            <a:r>
              <a:rPr lang="en-US" b="0" u="none" dirty="0" err="1" smtClean="0"/>
              <a:t>ISTEP</a:t>
            </a:r>
            <a:r>
              <a:rPr lang="en-US" b="0" u="none" dirty="0" smtClean="0"/>
              <a:t>+ practice</a:t>
            </a:r>
            <a:r>
              <a:rPr lang="en-US" b="0" u="none" baseline="0" dirty="0" smtClean="0"/>
              <a:t> questions in work packet.</a:t>
            </a:r>
          </a:p>
          <a:p>
            <a:endParaRPr lang="en-US" b="0" u="none" baseline="0" dirty="0" smtClean="0"/>
          </a:p>
          <a:p>
            <a:r>
              <a:rPr lang="en-US" b="0" u="none" baseline="0" dirty="0" smtClean="0"/>
              <a:t>__________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Title</a:t>
            </a:r>
          </a:p>
          <a:p>
            <a:endParaRPr lang="en-US" b="1" u="sng" dirty="0" smtClean="0"/>
          </a:p>
          <a:p>
            <a:r>
              <a:rPr lang="en-US" b="0" u="none" dirty="0" smtClean="0"/>
              <a:t>Now,</a:t>
            </a:r>
            <a:r>
              <a:rPr lang="en-US" b="0" u="none" baseline="0" dirty="0" smtClean="0"/>
              <a:t> it’s your turn to explore the Scientific Method. Refer to your Work Packet, and find the “Sprouting Potato Lab”.</a:t>
            </a:r>
          </a:p>
          <a:p>
            <a:endParaRPr lang="en-US" b="0" u="none" baseline="0" dirty="0" smtClean="0"/>
          </a:p>
          <a:p>
            <a:r>
              <a:rPr lang="en-US" b="0" u="none" baseline="0" dirty="0" smtClean="0"/>
              <a:t>__________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Cross Contamination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you think of when you hear “cross contamination?”</a:t>
            </a:r>
          </a:p>
          <a:p>
            <a:r>
              <a:rPr lang="en-US" baseline="0" dirty="0" smtClean="0"/>
              <a:t>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Bats: https://www.youtube.com/watch?v=MQtrDxJRhOU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 about white-nose syndrome at Mammoth Cave in Kentucky: https://www.nps.gov/maca/whitenose.htm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Ebola: https://www.youtube.com/watch?v=XCrOde-JYs0</a:t>
            </a:r>
          </a:p>
          <a:p>
            <a:r>
              <a:rPr lang="en-US" b="1" dirty="0" smtClean="0"/>
              <a:t>Published on Jun 26, 2015</a:t>
            </a:r>
            <a:endParaRPr lang="en-US" dirty="0" smtClean="0"/>
          </a:p>
          <a:p>
            <a:r>
              <a:rPr lang="en-US" dirty="0" smtClean="0"/>
              <a:t>Produced by Global Health Media Project in collaboration with the International Federation of Red Cross and Red Crescent Societies, UNICEF, and Yoni Goodman. Download link: </a:t>
            </a:r>
            <a:r>
              <a:rPr lang="en-US" dirty="0" smtClean="0">
                <a:hlinkClick r:id="rId3"/>
              </a:rPr>
              <a:t>http://globalhealthmedia.org/videos/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New Discoveries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pretend modern technology has allowed you to see through the bottom of the seven bags you observed.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scientific method is the organized process in which scientists gather, test and report information. 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https://www.youtube.com/watch?v=2AGtAypf80E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Zika</a:t>
            </a:r>
            <a:r>
              <a:rPr lang="en-US" baseline="0" dirty="0" smtClean="0"/>
              <a:t> and Microcephaly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https://www.youtube.com/watch?v=sFTfkuae8lM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https://www.youtube.com/watch?v=bGtEZRUwdmY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End</a:t>
            </a:r>
            <a:r>
              <a:rPr lang="en-US" b="1" u="sng" baseline="0" dirty="0" smtClean="0"/>
              <a:t> of Unit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This concludes the Introduction to Science Unit.</a:t>
            </a:r>
            <a:endParaRPr lang="en-US" baseline="0" dirty="0" smtClean="0"/>
          </a:p>
          <a:p>
            <a:r>
              <a:rPr lang="en-US" dirty="0" smtClean="0"/>
              <a:t>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0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References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_____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Scientists are always </a:t>
            </a:r>
            <a:r>
              <a:rPr lang="en-US" b="1" baseline="0" dirty="0" smtClean="0"/>
              <a:t>observing </a:t>
            </a:r>
            <a:r>
              <a:rPr lang="en-US" baseline="0" dirty="0" smtClean="0"/>
              <a:t>their surroundings.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these observations lead to </a:t>
            </a:r>
            <a:r>
              <a:rPr lang="en-US" b="1" baseline="0" dirty="0" smtClean="0"/>
              <a:t>questions</a:t>
            </a:r>
            <a:r>
              <a:rPr lang="en-US" baseline="0" dirty="0" smtClean="0"/>
              <a:t>, like: </a:t>
            </a:r>
            <a:r>
              <a:rPr lang="en-US" i="1" baseline="0" dirty="0" smtClean="0"/>
              <a:t>Why do marsh grasses grow taller in some places than others</a:t>
            </a:r>
            <a:r>
              <a:rPr lang="en-US" baseline="0" dirty="0" smtClean="0"/>
              <a:t>? These questions lead to </a:t>
            </a:r>
            <a:r>
              <a:rPr lang="en-US" b="1" baseline="0" dirty="0" smtClean="0"/>
              <a:t>research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scientists use the information they know to form a </a:t>
            </a:r>
            <a:r>
              <a:rPr lang="en-US" b="1" baseline="0" dirty="0" smtClean="0"/>
              <a:t>hypothesis.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Scientific Method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A hypothesis is a scientific explanation for a set of observations that can be tested.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baseline="0" dirty="0" smtClean="0">
                <a:solidFill>
                  <a:schemeClr val="bg1"/>
                </a:solidFill>
              </a:rPr>
              <a:t>Scientific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example: 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if nitrogen added to the soil, then marsh grass growth will increase.</a:t>
            </a:r>
            <a:endParaRPr lang="en-US" b="1" i="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Photo: https://bdcaecology.wordpress.com/2013/09/15/1-3/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Follow instructions in work packet. Whe</a:t>
            </a:r>
            <a:r>
              <a:rPr lang="en-US" b="0" u="none" baseline="0" dirty="0" smtClean="0"/>
              <a:t>n complete, share findings as a group. Students should determine if peer findings are reasonable. Do not share the contents of </a:t>
            </a:r>
            <a:r>
              <a:rPr lang="en-US" b="0" u="none" baseline="0" dirty="0" smtClean="0"/>
              <a:t>the </a:t>
            </a:r>
            <a:r>
              <a:rPr lang="en-US" b="0" u="none" baseline="0" dirty="0" smtClean="0"/>
              <a:t>bags at this time. Explain that many times in science the truth remains unknown</a:t>
            </a:r>
            <a:r>
              <a:rPr lang="en-US" b="0" u="none" baseline="0" dirty="0" smtClean="0"/>
              <a:t>.</a:t>
            </a:r>
          </a:p>
          <a:p>
            <a:r>
              <a:rPr lang="en-US" b="0" u="none" baseline="0" smtClean="0"/>
              <a:t>Inspired by: http://www.indiana.edu/~ensiweb/lessons/mys.box.html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897AE4-5C67-4385-8C09-ED1BC194824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trDxJRhO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rOde-JYs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GtAypf80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Tfkuae8l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tEZRUwdm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37531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  <a:endParaRPr lang="en-US" sz="413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Science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>
                <a:solidFill>
                  <a:schemeClr val="tx1"/>
                </a:solidFill>
              </a:rPr>
              <a:t>What is Science?</a:t>
            </a:r>
            <a:endParaRPr lang="en-US" sz="72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Biology is a Branch of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741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61641" y="4343400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43247"/>
          <a:stretch/>
        </p:blipFill>
        <p:spPr>
          <a:xfrm>
            <a:off x="3693695" y="3016821"/>
            <a:ext cx="5058785" cy="285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92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43247"/>
          <a:stretch/>
        </p:blipFill>
        <p:spPr>
          <a:xfrm>
            <a:off x="3693695" y="3016821"/>
            <a:ext cx="5058785" cy="285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037077"/>
            <a:ext cx="3527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Controlled Experiment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Experiment 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in which only 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one variable 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is changed.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43247"/>
          <a:stretch/>
        </p:blipFill>
        <p:spPr>
          <a:xfrm>
            <a:off x="3693695" y="3016821"/>
            <a:ext cx="5058785" cy="285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2971800"/>
            <a:ext cx="2855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Constants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Conditions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that </a:t>
            </a:r>
            <a:r>
              <a:rPr lang="en-US" sz="3200" b="1" i="1" dirty="0">
                <a:solidFill>
                  <a:srgbClr val="FFC000"/>
                </a:solidFill>
              </a:rPr>
              <a:t>do not change in an experiment.</a:t>
            </a:r>
          </a:p>
        </p:txBody>
      </p:sp>
    </p:spTree>
    <p:extLst>
      <p:ext uri="{BB962C8B-B14F-4D97-AF65-F5344CB8AC3E}">
        <p14:creationId xmlns:p14="http://schemas.microsoft.com/office/powerpoint/2010/main" val="14498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45304"/>
          <a:stretch/>
        </p:blipFill>
        <p:spPr>
          <a:xfrm>
            <a:off x="3454224" y="3114123"/>
            <a:ext cx="5389948" cy="292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971800"/>
            <a:ext cx="2997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Control </a:t>
            </a:r>
          </a:p>
          <a:p>
            <a:r>
              <a:rPr lang="en-US" sz="3200" b="1" u="sng" dirty="0" smtClean="0"/>
              <a:t>Group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The group in which no changes are made.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45304"/>
          <a:stretch/>
        </p:blipFill>
        <p:spPr>
          <a:xfrm>
            <a:off x="3454224" y="3114123"/>
            <a:ext cx="5389948" cy="292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3237132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Experimental Group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Group </a:t>
            </a:r>
            <a:r>
              <a:rPr lang="en-US" sz="3200" b="1" i="1" dirty="0">
                <a:solidFill>
                  <a:srgbClr val="FFC000"/>
                </a:solidFill>
              </a:rPr>
              <a:t>in which an independent variable is </a:t>
            </a:r>
            <a:r>
              <a:rPr lang="en-US" sz="3200" b="1" i="1" dirty="0" smtClean="0">
                <a:solidFill>
                  <a:srgbClr val="FFC000"/>
                </a:solidFill>
              </a:rPr>
              <a:t>introduced.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45304"/>
          <a:stretch/>
        </p:blipFill>
        <p:spPr>
          <a:xfrm>
            <a:off x="3454224" y="3114123"/>
            <a:ext cx="5389948" cy="292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7365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Independent Variable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Condition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that </a:t>
            </a:r>
            <a:r>
              <a:rPr lang="en-US" sz="3200" b="1" i="1" dirty="0">
                <a:solidFill>
                  <a:srgbClr val="FFC000"/>
                </a:solidFill>
              </a:rPr>
              <a:t>is manipulated </a:t>
            </a:r>
          </a:p>
          <a:p>
            <a:r>
              <a:rPr lang="en-US" sz="3200" b="1" i="1" dirty="0">
                <a:solidFill>
                  <a:srgbClr val="FFC000"/>
                </a:solidFill>
              </a:rPr>
              <a:t>or changed </a:t>
            </a:r>
            <a:endParaRPr lang="en-US" sz="3200" b="1" i="1" dirty="0" smtClean="0">
              <a:solidFill>
                <a:srgbClr val="FFC000"/>
              </a:solidFill>
            </a:endParaRP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in an </a:t>
            </a:r>
            <a:r>
              <a:rPr lang="en-US" sz="3200" b="1" i="1" dirty="0">
                <a:solidFill>
                  <a:srgbClr val="FFC000"/>
                </a:solidFill>
              </a:rPr>
              <a:t>experiment.</a:t>
            </a:r>
          </a:p>
        </p:txBody>
      </p:sp>
    </p:spTree>
    <p:extLst>
      <p:ext uri="{BB962C8B-B14F-4D97-AF65-F5344CB8AC3E}">
        <p14:creationId xmlns:p14="http://schemas.microsoft.com/office/powerpoint/2010/main" val="1378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37790"/>
          <a:stretch/>
        </p:blipFill>
        <p:spPr>
          <a:xfrm>
            <a:off x="3652099" y="2950955"/>
            <a:ext cx="5038711" cy="3068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2902138"/>
            <a:ext cx="2890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Dependent Variable</a:t>
            </a:r>
          </a:p>
          <a:p>
            <a:r>
              <a:rPr lang="en-US" sz="3200" b="1" i="1" dirty="0">
                <a:solidFill>
                  <a:srgbClr val="FFC000"/>
                </a:solidFill>
              </a:rPr>
              <a:t>V</a:t>
            </a:r>
            <a:r>
              <a:rPr lang="en-US" sz="3200" b="1" i="1" dirty="0" smtClean="0">
                <a:solidFill>
                  <a:srgbClr val="FFC000"/>
                </a:solidFill>
              </a:rPr>
              <a:t>ariable that changes as the result of independent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Controlled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37790"/>
          <a:stretch/>
        </p:blipFill>
        <p:spPr>
          <a:xfrm>
            <a:off x="3652099" y="2950955"/>
            <a:ext cx="5038711" cy="3068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2902138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Dependent Variable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Remember changes in the dependent variable “depend” on the independent variable.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6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Science is a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61641" y="4343400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" b="45304"/>
          <a:stretch/>
        </p:blipFill>
        <p:spPr>
          <a:xfrm>
            <a:off x="3454224" y="3114123"/>
            <a:ext cx="5389948" cy="292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41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Science is a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61641" y="4343400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37790"/>
          <a:stretch/>
        </p:blipFill>
        <p:spPr>
          <a:xfrm>
            <a:off x="3652099" y="2950955"/>
            <a:ext cx="5038711" cy="3068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4343400" y="2209800"/>
            <a:ext cx="3853422" cy="932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9911" y="235486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Data is Collected &amp; Recorded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Science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Defined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3547" r="2996" b="5378"/>
          <a:stretch/>
        </p:blipFill>
        <p:spPr>
          <a:xfrm>
            <a:off x="4365630" y="2971800"/>
            <a:ext cx="431315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2971800"/>
            <a:ext cx="3527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C000"/>
                </a:solidFill>
              </a:rPr>
              <a:t>Science is an organized way </a:t>
            </a:r>
          </a:p>
          <a:p>
            <a:r>
              <a:rPr lang="en-US" sz="3600" b="1" i="1" dirty="0" smtClean="0">
                <a:solidFill>
                  <a:srgbClr val="FFC000"/>
                </a:solidFill>
              </a:rPr>
              <a:t>of gathering </a:t>
            </a:r>
          </a:p>
          <a:p>
            <a:r>
              <a:rPr lang="en-US" sz="3600" b="1" i="1" dirty="0" smtClean="0">
                <a:solidFill>
                  <a:srgbClr val="FFC000"/>
                </a:solidFill>
              </a:rPr>
              <a:t>and analyzing evidence in the natural world.</a:t>
            </a:r>
            <a:endParaRPr lang="en-US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Science is a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61641" y="3844168"/>
            <a:ext cx="4776537" cy="2175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40970"/>
          <a:stretch/>
        </p:blipFill>
        <p:spPr>
          <a:xfrm>
            <a:off x="5486400" y="2855548"/>
            <a:ext cx="3233178" cy="174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3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37531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  <a:endParaRPr lang="en-US" sz="413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Peer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>
                <a:solidFill>
                  <a:schemeClr val="tx1"/>
                </a:solidFill>
              </a:rPr>
              <a:t>Why is it Important?</a:t>
            </a:r>
            <a:endParaRPr lang="en-US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Science is a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609600" y="5735613"/>
            <a:ext cx="1771959" cy="893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Science is a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Theory</a:t>
            </a:r>
          </a:p>
          <a:p>
            <a:r>
              <a:rPr lang="en-US" sz="3600" b="1" i="1" dirty="0" smtClean="0">
                <a:solidFill>
                  <a:srgbClr val="FFC000"/>
                </a:solidFill>
              </a:rPr>
              <a:t>A theory is a well-tested explanation that accounts for a </a:t>
            </a:r>
          </a:p>
          <a:p>
            <a:r>
              <a:rPr lang="en-US" sz="3600" b="1" i="1" dirty="0" smtClean="0">
                <a:solidFill>
                  <a:srgbClr val="FFC000"/>
                </a:solidFill>
              </a:rPr>
              <a:t>lot of observations </a:t>
            </a:r>
          </a:p>
          <a:p>
            <a:r>
              <a:rPr lang="en-US" sz="3600" b="1" i="1" dirty="0" smtClean="0">
                <a:solidFill>
                  <a:srgbClr val="FFC000"/>
                </a:solidFill>
              </a:rPr>
              <a:t>and hypotheses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74621"/>
            <a:ext cx="3695700" cy="336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76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75805"/>
            <a:ext cx="9361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PRACTICE</a:t>
            </a:r>
            <a:endParaRPr lang="en-US" sz="11500" b="1" dirty="0">
              <a:solidFill>
                <a:schemeClr val="bg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Let’s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err="1" smtClean="0">
                <a:solidFill>
                  <a:schemeClr val="tx1"/>
                </a:solidFill>
              </a:rPr>
              <a:t>ISTEP</a:t>
            </a:r>
            <a:r>
              <a:rPr lang="en-US" sz="6700" dirty="0" smtClean="0">
                <a:solidFill>
                  <a:schemeClr val="tx1"/>
                </a:solidFill>
              </a:rPr>
              <a:t>+ Questions</a:t>
            </a:r>
            <a:endParaRPr lang="en-US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813" y="544781"/>
            <a:ext cx="9361714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LAB</a:t>
            </a:r>
            <a:endParaRPr lang="en-US" sz="28700" b="1" dirty="0">
              <a:solidFill>
                <a:schemeClr val="bg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Let’s Explore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solidFill>
                  <a:schemeClr val="tx1"/>
                </a:solidFill>
              </a:rPr>
              <a:t>Controlled Experiment</a:t>
            </a:r>
            <a:endParaRPr lang="en-US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37531"/>
            <a:ext cx="3581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  <a:endParaRPr lang="en-US" sz="413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458200" cy="167335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Cross Contamination 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>
                <a:solidFill>
                  <a:schemeClr val="tx1"/>
                </a:solidFill>
              </a:rPr>
              <a:t>What Do You Think Of?</a:t>
            </a:r>
            <a:endParaRPr lang="en-US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Cross Contamination</a:t>
            </a:r>
            <a:endParaRPr lang="en-US" sz="4800" b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18829" r="35415" b="24842"/>
          <a:stretch/>
        </p:blipFill>
        <p:spPr bwMode="auto">
          <a:xfrm>
            <a:off x="840129" y="2895600"/>
            <a:ext cx="7162695" cy="364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Cross Contamination</a:t>
            </a:r>
            <a:endParaRPr lang="en-US" sz="4800" b="1" dirty="0" smtClean="0">
              <a:solidFill>
                <a:srgbClr val="FFC000"/>
              </a:solidFill>
            </a:endParaRPr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6776" r="34715" b="20395"/>
          <a:stretch/>
        </p:blipFill>
        <p:spPr bwMode="auto">
          <a:xfrm>
            <a:off x="1371600" y="2751221"/>
            <a:ext cx="6495919" cy="36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New Discoveries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Lead to Re-evaluation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C000"/>
                </a:solidFill>
              </a:rPr>
              <a:t>New </a:t>
            </a:r>
            <a:r>
              <a:rPr lang="en-US" sz="3600" b="1" i="1" dirty="0">
                <a:solidFill>
                  <a:srgbClr val="FFC000"/>
                </a:solidFill>
              </a:rPr>
              <a:t>Discoveries often lead to a 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FFC000"/>
                </a:solidFill>
              </a:rPr>
              <a:t>re-evaluation </a:t>
            </a:r>
            <a:r>
              <a:rPr lang="en-US" sz="3600" b="1" i="1" dirty="0">
                <a:solidFill>
                  <a:srgbClr val="FFC000"/>
                </a:solidFill>
              </a:rPr>
              <a:t>of previously accepted scientific knowledge. 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1242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C000"/>
                </a:solidFill>
              </a:rPr>
              <a:t>The </a:t>
            </a:r>
            <a:r>
              <a:rPr lang="en-US" sz="3600" b="1" i="1" dirty="0" smtClean="0">
                <a:solidFill>
                  <a:srgbClr val="FFC000"/>
                </a:solidFill>
              </a:rPr>
              <a:t>“scientific method” </a:t>
            </a:r>
            <a:r>
              <a:rPr lang="en-US" sz="3600" b="1" i="1" dirty="0">
                <a:solidFill>
                  <a:srgbClr val="FFC000"/>
                </a:solidFill>
              </a:rPr>
              <a:t>is the organized process in which scientists gather, test and report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5918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New Info about </a:t>
            </a:r>
            <a:r>
              <a:rPr lang="en-US" sz="4800" b="1" dirty="0" err="1" smtClean="0">
                <a:solidFill>
                  <a:srgbClr val="FFC000"/>
                </a:solidFill>
                <a:hlinkClick r:id="rId3"/>
              </a:rPr>
              <a:t>Zika</a:t>
            </a:r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 Virus </a:t>
            </a:r>
          </a:p>
          <a:p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February 2016</a:t>
            </a:r>
            <a:endParaRPr lang="en-US" sz="4800" b="1" dirty="0" smtClean="0">
              <a:solidFill>
                <a:srgbClr val="FFC000"/>
              </a:solidFill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7544" r="34777" b="21711"/>
          <a:stretch/>
        </p:blipFill>
        <p:spPr bwMode="auto">
          <a:xfrm>
            <a:off x="914400" y="2755232"/>
            <a:ext cx="6781800" cy="37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5058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New Discoveries </a:t>
            </a:r>
            <a:r>
              <a:rPr lang="en-US" sz="4800" b="1" i="1" dirty="0" smtClean="0">
                <a:solidFill>
                  <a:schemeClr val="tx1"/>
                </a:solidFill>
                <a:hlinkClick r:id="rId3"/>
              </a:rPr>
              <a:t>Guide Social and Environmental Decisions </a:t>
            </a:r>
            <a:endParaRPr lang="en-US" sz="4800" b="1" i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17324" r="34530" b="19299"/>
          <a:stretch/>
        </p:blipFill>
        <p:spPr bwMode="auto">
          <a:xfrm>
            <a:off x="1600200" y="3048000"/>
            <a:ext cx="6150843" cy="34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5058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hlinkClick r:id="rId3"/>
              </a:rPr>
              <a:t>New Discoveries </a:t>
            </a:r>
          </a:p>
          <a:p>
            <a:r>
              <a:rPr lang="en-US" sz="4800" b="1" i="1" dirty="0" smtClean="0">
                <a:solidFill>
                  <a:schemeClr val="tx1"/>
                </a:solidFill>
                <a:hlinkClick r:id="rId3"/>
              </a:rPr>
              <a:t>Guide Medical Decisions</a:t>
            </a:r>
            <a:endParaRPr lang="en-US" sz="4800" b="1" i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7018" r="33914" b="27631"/>
          <a:stretch/>
        </p:blipFill>
        <p:spPr bwMode="auto">
          <a:xfrm>
            <a:off x="1235242" y="2819399"/>
            <a:ext cx="6331652" cy="364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 of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13192" cy="163677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Indiana </a:t>
            </a:r>
            <a:r>
              <a:rPr lang="en-US" b="1" dirty="0"/>
              <a:t>Department of Education. (2010). </a:t>
            </a:r>
            <a:r>
              <a:rPr lang="en-US" b="1" i="1" dirty="0"/>
              <a:t>Standards</a:t>
            </a:r>
            <a:r>
              <a:rPr lang="en-US" b="1" dirty="0"/>
              <a:t>. Retrieved from Indiana Department of Education: http://www.doe.in.gov/sites/default/files/standards/science/2010-Science-BiologyI.pdf</a:t>
            </a:r>
          </a:p>
          <a:p>
            <a:r>
              <a:rPr lang="en-US" b="1" dirty="0"/>
              <a:t> </a:t>
            </a:r>
          </a:p>
          <a:p>
            <a:r>
              <a:rPr lang="en-US" b="1" dirty="0" smtClean="0"/>
              <a:t>Kenneth R Miller and Joseph S. Levine. </a:t>
            </a:r>
            <a:r>
              <a:rPr lang="en-US" b="1" dirty="0"/>
              <a:t>(</a:t>
            </a:r>
            <a:r>
              <a:rPr lang="en-US" b="1" dirty="0" smtClean="0"/>
              <a:t>2010). </a:t>
            </a:r>
            <a:r>
              <a:rPr lang="en-US" b="1" i="1" dirty="0"/>
              <a:t>Biology.</a:t>
            </a:r>
            <a:r>
              <a:rPr lang="en-US" b="1" dirty="0"/>
              <a:t> </a:t>
            </a:r>
            <a:r>
              <a:rPr lang="en-US" b="1" dirty="0" smtClean="0"/>
              <a:t>Upper Saddle River, New Jersey: Pearson Education, Inc.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72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228600" y="2612835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lex\Desktop\Batch 4\Art\Art 3_18_09+\BIO10NAE_01_01_02_005_LRIM_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r="30260"/>
          <a:stretch/>
        </p:blipFill>
        <p:spPr bwMode="auto">
          <a:xfrm>
            <a:off x="3893827" y="2937636"/>
            <a:ext cx="4801689" cy="308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43247" y="3081821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lex\Desktop\Batch 4\Art\Art 3_18_09+\BIO10NAE_01_01_02_005_LRIM_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r="30260"/>
          <a:stretch/>
        </p:blipFill>
        <p:spPr bwMode="auto">
          <a:xfrm>
            <a:off x="3893827" y="2937636"/>
            <a:ext cx="4801689" cy="308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43247" y="3741771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lex\Desktop\Batch 4\Art\Art 3_18_09+\BIO10NAE_01_01_02_005_LRIM_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r="30260"/>
          <a:stretch/>
        </p:blipFill>
        <p:spPr bwMode="auto">
          <a:xfrm>
            <a:off x="3893827" y="2937636"/>
            <a:ext cx="4801689" cy="308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Hypothesis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Scientific explanation 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for a set of observations that 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can be tested.</a:t>
            </a:r>
          </a:p>
          <a:p>
            <a:endParaRPr lang="en-US" sz="2800" b="1" i="1" dirty="0">
              <a:solidFill>
                <a:srgbClr val="FFC000"/>
              </a:solidFill>
            </a:endParaRP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Sometimes called an “if, then” statement.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07035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3495521" y="3886200"/>
            <a:ext cx="2797689" cy="7593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022336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Scientific Method</a:t>
            </a:r>
          </a:p>
          <a:p>
            <a:r>
              <a:rPr lang="en-US" sz="4000" b="1" i="1" dirty="0" smtClean="0">
                <a:solidFill>
                  <a:schemeClr val="tx1"/>
                </a:solidFill>
              </a:rPr>
              <a:t>Organized Process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37423"/>
            <a:ext cx="4223778" cy="34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343247" y="3741771"/>
            <a:ext cx="2797689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lex\Desktop\Batch 4\Art\Art 3_18_09+\BIO10NAE_01_01_02_005_LRIM_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r="30260"/>
          <a:stretch/>
        </p:blipFill>
        <p:spPr bwMode="auto">
          <a:xfrm>
            <a:off x="3893827" y="2937636"/>
            <a:ext cx="4801689" cy="308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5509535" y="5486400"/>
            <a:ext cx="3733800" cy="1366706"/>
          </a:xfrm>
          <a:prstGeom prst="upArrow">
            <a:avLst>
              <a:gd name="adj1" fmla="val 50000"/>
              <a:gd name="adj2" fmla="val 3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4671" y="5775888"/>
            <a:ext cx="2163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More Nitrogen?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813" y="544781"/>
            <a:ext cx="9361714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LAB</a:t>
            </a:r>
            <a:endParaRPr lang="en-US" sz="28700" b="1" dirty="0">
              <a:solidFill>
                <a:schemeClr val="bg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Let’s Explore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>
                <a:solidFill>
                  <a:schemeClr val="tx1"/>
                </a:solidFill>
              </a:rPr>
              <a:t>What’s in the Bag?</a:t>
            </a:r>
            <a:endParaRPr lang="en-US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9738</TotalTime>
  <Words>1119</Words>
  <Application>Microsoft Office PowerPoint</Application>
  <PresentationFormat>On-screen Show (4:3)</PresentationFormat>
  <Paragraphs>265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Science What is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Explore What’s in the Bag?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Review Why is it Important?</vt:lpstr>
      <vt:lpstr>PowerPoint Presentation</vt:lpstr>
      <vt:lpstr>PowerPoint Presentation</vt:lpstr>
      <vt:lpstr>Let’s Practice ISTEP+ Questions</vt:lpstr>
      <vt:lpstr>Let’s Explore The Controlled Experiment</vt:lpstr>
      <vt:lpstr>Cross Contamination … What Do You Think Of?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End of Unit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Life</dc:title>
  <dc:creator>Owner</dc:creator>
  <cp:lastModifiedBy>Owner</cp:lastModifiedBy>
  <cp:revision>559</cp:revision>
  <dcterms:created xsi:type="dcterms:W3CDTF">2015-06-03T18:34:54Z</dcterms:created>
  <dcterms:modified xsi:type="dcterms:W3CDTF">2016-08-02T21:11:24Z</dcterms:modified>
</cp:coreProperties>
</file>