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325" r:id="rId2"/>
    <p:sldId id="684" r:id="rId3"/>
    <p:sldId id="734" r:id="rId4"/>
    <p:sldId id="735" r:id="rId5"/>
    <p:sldId id="686" r:id="rId6"/>
    <p:sldId id="685" r:id="rId7"/>
    <p:sldId id="736" r:id="rId8"/>
    <p:sldId id="660" r:id="rId9"/>
    <p:sldId id="688" r:id="rId10"/>
    <p:sldId id="691" r:id="rId11"/>
    <p:sldId id="692" r:id="rId12"/>
    <p:sldId id="731" r:id="rId13"/>
    <p:sldId id="624" r:id="rId14"/>
    <p:sldId id="693" r:id="rId15"/>
    <p:sldId id="746" r:id="rId16"/>
    <p:sldId id="738" r:id="rId17"/>
    <p:sldId id="737" r:id="rId18"/>
    <p:sldId id="707" r:id="rId19"/>
    <p:sldId id="695" r:id="rId20"/>
    <p:sldId id="698" r:id="rId21"/>
    <p:sldId id="709" r:id="rId22"/>
    <p:sldId id="716" r:id="rId23"/>
    <p:sldId id="700" r:id="rId24"/>
    <p:sldId id="714" r:id="rId25"/>
    <p:sldId id="699" r:id="rId26"/>
    <p:sldId id="712" r:id="rId27"/>
    <p:sldId id="713" r:id="rId28"/>
    <p:sldId id="718" r:id="rId29"/>
    <p:sldId id="732" r:id="rId30"/>
    <p:sldId id="717" r:id="rId31"/>
    <p:sldId id="710" r:id="rId32"/>
    <p:sldId id="719" r:id="rId33"/>
    <p:sldId id="701" r:id="rId34"/>
    <p:sldId id="703" r:id="rId35"/>
    <p:sldId id="741" r:id="rId36"/>
    <p:sldId id="721" r:id="rId37"/>
    <p:sldId id="743" r:id="rId38"/>
    <p:sldId id="739" r:id="rId39"/>
    <p:sldId id="722" r:id="rId40"/>
    <p:sldId id="745" r:id="rId41"/>
    <p:sldId id="724" r:id="rId42"/>
    <p:sldId id="723" r:id="rId43"/>
    <p:sldId id="744" r:id="rId44"/>
    <p:sldId id="729" r:id="rId45"/>
    <p:sldId id="728" r:id="rId46"/>
    <p:sldId id="73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504" autoAdjust="0"/>
    <p:restoredTop sz="81705" autoAdjust="0"/>
  </p:normalViewPr>
  <p:slideViewPr>
    <p:cSldViewPr>
      <p:cViewPr>
        <p:scale>
          <a:sx n="60" d="100"/>
          <a:sy n="60" d="100"/>
        </p:scale>
        <p:origin x="-912" y="-66"/>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5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8F6BD1-91E9-4941-BC99-B520E9E766CE}" type="datetimeFigureOut">
              <a:rPr lang="en-US" smtClean="0"/>
              <a:pPr/>
              <a:t>4/5/2017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87C8F6-813F-4E93-B17E-D83A331007F0}" type="slidenum">
              <a:rPr lang="en-US" smtClean="0"/>
              <a:pPr/>
              <a:t>‹#›</a:t>
            </a:fld>
            <a:endParaRPr lang="en-US"/>
          </a:p>
        </p:txBody>
      </p:sp>
    </p:spTree>
    <p:extLst>
      <p:ext uri="{BB962C8B-B14F-4D97-AF65-F5344CB8AC3E}">
        <p14:creationId xmlns:p14="http://schemas.microsoft.com/office/powerpoint/2010/main" xmlns="" val="361944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0C4E9-3929-40E4-9D24-38C86823CEB1}" type="datetimeFigureOut">
              <a:rPr lang="en-US" smtClean="0"/>
              <a:pPr/>
              <a:t>4/5/2017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B3E1E2-0D37-425D-BA4B-A5A187636159}" type="slidenum">
              <a:rPr lang="en-US" smtClean="0"/>
              <a:pPr/>
              <a:t>‹#›</a:t>
            </a:fld>
            <a:endParaRPr lang="en-US"/>
          </a:p>
        </p:txBody>
      </p:sp>
    </p:spTree>
    <p:extLst>
      <p:ext uri="{BB962C8B-B14F-4D97-AF65-F5344CB8AC3E}">
        <p14:creationId xmlns:p14="http://schemas.microsoft.com/office/powerpoint/2010/main" xmlns="" val="286965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Molecular</a:t>
            </a:r>
            <a:r>
              <a:rPr lang="en-US" b="1" u="sng" baseline="0" dirty="0" smtClean="0"/>
              <a:t> Basis of Heredity</a:t>
            </a:r>
            <a:endParaRPr lang="en-US" b="1" u="sng" dirty="0" smtClean="0"/>
          </a:p>
          <a:p>
            <a:endParaRPr lang="en-US" dirty="0" smtClean="0"/>
          </a:p>
          <a:p>
            <a:r>
              <a:rPr lang="en-US"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a:t>
            </a:fld>
            <a:endParaRPr lang="en-US" dirty="0"/>
          </a:p>
        </p:txBody>
      </p:sp>
    </p:spTree>
    <p:extLst>
      <p:ext uri="{BB962C8B-B14F-4D97-AF65-F5344CB8AC3E}">
        <p14:creationId xmlns:p14="http://schemas.microsoft.com/office/powerpoint/2010/main" xmlns="" val="3861320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DNA Replication</a:t>
            </a:r>
            <a:endParaRPr lang="en-US" baseline="0" dirty="0" smtClean="0"/>
          </a:p>
          <a:p>
            <a:pPr marL="457200" indent="-457200">
              <a:buFont typeface="Arial" panose="020B0604020202020204" pitchFamily="34" charset="0"/>
              <a:buChar char="•"/>
            </a:pPr>
            <a:endParaRPr lang="en-US" sz="2800" b="0" i="0" dirty="0" smtClean="0">
              <a:solidFill>
                <a:srgbClr val="FFC000"/>
              </a:solidFill>
            </a:endParaRPr>
          </a:p>
          <a:p>
            <a:pPr marL="457200" indent="-457200">
              <a:buFont typeface="Arial" panose="020B0604020202020204" pitchFamily="34" charset="0"/>
              <a:buChar char="•"/>
            </a:pPr>
            <a:r>
              <a:rPr lang="en-US" sz="2800" b="0" i="0" dirty="0" smtClean="0">
                <a:solidFill>
                  <a:srgbClr val="FFC000"/>
                </a:solidFill>
              </a:rPr>
              <a:t>Enzymes play a crucial roll</a:t>
            </a:r>
          </a:p>
          <a:p>
            <a:pPr marL="914400" lvl="1" indent="-457200">
              <a:buFont typeface="Arial" panose="020B0604020202020204" pitchFamily="34" charset="0"/>
              <a:buChar char="•"/>
            </a:pPr>
            <a:r>
              <a:rPr lang="en-US" sz="2800" b="0" i="0" dirty="0" smtClean="0">
                <a:solidFill>
                  <a:srgbClr val="FFC000"/>
                </a:solidFill>
              </a:rPr>
              <a:t>Helicase separates strands of DNA by breaking Hydrogen Bonds</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10</a:t>
            </a:fld>
            <a:endParaRPr lang="en-US" dirty="0"/>
          </a:p>
        </p:txBody>
      </p:sp>
    </p:spTree>
    <p:extLst>
      <p:ext uri="{BB962C8B-B14F-4D97-AF65-F5344CB8AC3E}">
        <p14:creationId xmlns:p14="http://schemas.microsoft.com/office/powerpoint/2010/main" xmlns="" val="1604971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DNA Replication</a:t>
            </a:r>
            <a:endParaRPr lang="en-US" baseline="0" dirty="0" smtClean="0"/>
          </a:p>
          <a:p>
            <a:pPr marL="457200" indent="-457200">
              <a:buFont typeface="Arial" panose="020B0604020202020204" pitchFamily="34" charset="0"/>
              <a:buChar char="•"/>
            </a:pPr>
            <a:endParaRPr lang="en-US" sz="2800" b="0" i="0" dirty="0" smtClean="0">
              <a:solidFill>
                <a:srgbClr val="FFC000"/>
              </a:solidFill>
            </a:endParaRPr>
          </a:p>
          <a:p>
            <a:pPr marL="457200" indent="-457200">
              <a:buFont typeface="Arial" panose="020B0604020202020204" pitchFamily="34" charset="0"/>
              <a:buChar char="•"/>
            </a:pPr>
            <a:r>
              <a:rPr lang="en-US" sz="2800" b="0" i="0" dirty="0" smtClean="0">
                <a:solidFill>
                  <a:srgbClr val="FFC000"/>
                </a:solidFill>
              </a:rPr>
              <a:t>Enzymes play a crucial roll</a:t>
            </a:r>
          </a:p>
          <a:p>
            <a:pPr marL="914400" lvl="1" indent="-457200">
              <a:buFont typeface="Arial" panose="020B0604020202020204" pitchFamily="34" charset="0"/>
              <a:buChar char="•"/>
            </a:pPr>
            <a:r>
              <a:rPr lang="en-US" sz="2800" b="0" i="0" dirty="0" smtClean="0">
                <a:solidFill>
                  <a:srgbClr val="FFC000"/>
                </a:solidFill>
              </a:rPr>
              <a:t>DNA polymerase builds bonds between the free floating nucleotides and the</a:t>
            </a:r>
            <a:r>
              <a:rPr lang="en-US" sz="2800" b="0" i="0" baseline="0" dirty="0" smtClean="0">
                <a:solidFill>
                  <a:srgbClr val="FFC000"/>
                </a:solidFill>
              </a:rPr>
              <a:t> DNA strand.</a:t>
            </a:r>
          </a:p>
          <a:p>
            <a:pPr marL="914400" lvl="1" indent="-457200">
              <a:buFont typeface="Arial" panose="020B0604020202020204" pitchFamily="34" charset="0"/>
              <a:buChar char="•"/>
            </a:pPr>
            <a:r>
              <a:rPr lang="en-US" sz="2800" b="0" i="0" baseline="0" dirty="0" smtClean="0">
                <a:solidFill>
                  <a:srgbClr val="FFC000"/>
                </a:solidFill>
              </a:rPr>
              <a:t>Reminder DNA polymerase is bonding the adenine and thymine bases and the cytosine and guanine bases.</a:t>
            </a:r>
            <a:br>
              <a:rPr lang="en-US" sz="2800" b="0" i="0" baseline="0" dirty="0" smtClean="0">
                <a:solidFill>
                  <a:srgbClr val="FFC000"/>
                </a:solidFill>
              </a:rPr>
            </a:br>
            <a:endParaRPr lang="en-US" sz="2800" b="0" i="0" baseline="0" dirty="0" smtClean="0">
              <a:solidFill>
                <a:srgbClr val="FFC000"/>
              </a:solidFill>
            </a:endParaRPr>
          </a:p>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11</a:t>
            </a:fld>
            <a:endParaRPr lang="en-US" dirty="0"/>
          </a:p>
        </p:txBody>
      </p:sp>
    </p:spTree>
    <p:extLst>
      <p:ext uri="{BB962C8B-B14F-4D97-AF65-F5344CB8AC3E}">
        <p14:creationId xmlns:p14="http://schemas.microsoft.com/office/powerpoint/2010/main" xmlns="" val="160497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DNA Replication</a:t>
            </a:r>
            <a:endParaRPr lang="en-US" baseline="0" dirty="0" smtClean="0"/>
          </a:p>
          <a:p>
            <a:pPr marL="457200" indent="-457200">
              <a:buFont typeface="Arial" panose="020B0604020202020204" pitchFamily="34" charset="0"/>
              <a:buChar char="•"/>
            </a:pPr>
            <a:endParaRPr lang="en-US" sz="2800" b="0" i="0" dirty="0" smtClean="0">
              <a:solidFill>
                <a:srgbClr val="FFC000"/>
              </a:solidFill>
            </a:endParaRPr>
          </a:p>
          <a:p>
            <a:pPr marL="457200" indent="-457200">
              <a:buFont typeface="Arial" panose="020B0604020202020204" pitchFamily="34" charset="0"/>
              <a:buChar char="•"/>
            </a:pPr>
            <a:r>
              <a:rPr lang="en-US" sz="2800" b="0" i="0" baseline="0" dirty="0" smtClean="0">
                <a:solidFill>
                  <a:srgbClr val="FFC000"/>
                </a:solidFill>
              </a:rPr>
              <a:t/>
            </a:r>
            <a:br>
              <a:rPr lang="en-US" sz="2800" b="0" i="0" baseline="0" dirty="0" smtClean="0">
                <a:solidFill>
                  <a:srgbClr val="FFC000"/>
                </a:solidFill>
              </a:rPr>
            </a:br>
            <a:endParaRPr lang="en-US" sz="2800" b="0" i="0" baseline="0" dirty="0" smtClean="0">
              <a:solidFill>
                <a:srgbClr val="FFC000"/>
              </a:solidFill>
            </a:endParaRPr>
          </a:p>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12</a:t>
            </a:fld>
            <a:endParaRPr lang="en-US" dirty="0"/>
          </a:p>
        </p:txBody>
      </p:sp>
    </p:spTree>
    <p:extLst>
      <p:ext uri="{BB962C8B-B14F-4D97-AF65-F5344CB8AC3E}">
        <p14:creationId xmlns:p14="http://schemas.microsoft.com/office/powerpoint/2010/main" xmlns="" val="1604971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Lab</a:t>
            </a:r>
            <a:endParaRPr lang="en-US" sz="1200" u="none" kern="1200" dirty="0" smtClean="0">
              <a:solidFill>
                <a:schemeClr val="tx1"/>
              </a:solidFill>
              <a:effectLst/>
              <a:latin typeface="+mn-lt"/>
              <a:ea typeface="+mn-ea"/>
              <a:cs typeface="+mn-cs"/>
            </a:endParaRPr>
          </a:p>
          <a:p>
            <a:endParaRPr lang="en-US" b="0" u="none" baseline="0" dirty="0" smtClean="0"/>
          </a:p>
          <a:p>
            <a:r>
              <a:rPr lang="en-US" b="0" u="none" baseline="0" dirty="0" smtClean="0"/>
              <a:t>Illustrate DNA Replication in the nucleus.</a:t>
            </a:r>
          </a:p>
          <a:p>
            <a:r>
              <a:rPr lang="en-US" b="0" u="none" baseline="0" dirty="0" smtClean="0"/>
              <a:t>_______</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13</a:t>
            </a:fld>
            <a:endParaRPr lang="en-US" dirty="0"/>
          </a:p>
        </p:txBody>
      </p:sp>
    </p:spTree>
    <p:extLst>
      <p:ext uri="{BB962C8B-B14F-4D97-AF65-F5344CB8AC3E}">
        <p14:creationId xmlns:p14="http://schemas.microsoft.com/office/powerpoint/2010/main" xmlns="" val="1563714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DNA to Proteins</a:t>
            </a:r>
            <a:endParaRPr lang="en-US" baseline="0" dirty="0" smtClean="0"/>
          </a:p>
          <a:p>
            <a:pPr marL="457200" indent="-457200">
              <a:buFont typeface="Arial" panose="020B0604020202020204" pitchFamily="34" charset="0"/>
              <a:buChar char="•"/>
            </a:pPr>
            <a:endParaRPr lang="en-US" sz="2800" b="0" i="0" dirty="0" smtClean="0">
              <a:solidFill>
                <a:srgbClr val="FFC000"/>
              </a:solidFill>
            </a:endParaRPr>
          </a:p>
          <a:p>
            <a:pPr marL="0" indent="0">
              <a:buFont typeface="Arial" panose="020B0604020202020204" pitchFamily="34" charset="0"/>
              <a:buNone/>
            </a:pPr>
            <a:r>
              <a:rPr lang="en-US" sz="2800" b="0" i="0" u="none" dirty="0" smtClean="0">
                <a:solidFill>
                  <a:srgbClr val="FFC000"/>
                </a:solidFill>
              </a:rPr>
              <a:t>Teacher’s Pet Video about Protein</a:t>
            </a:r>
            <a:r>
              <a:rPr lang="en-US" sz="2800" b="0" i="0" u="none" baseline="0" dirty="0" smtClean="0">
                <a:solidFill>
                  <a:srgbClr val="FFC000"/>
                </a:solidFill>
              </a:rPr>
              <a:t> Synthesis: https://www.youtube.com/watch?v=2zAGAmTkZNY</a:t>
            </a:r>
          </a:p>
          <a:p>
            <a:pPr marL="0" indent="0">
              <a:buFont typeface="Arial" panose="020B0604020202020204" pitchFamily="34" charset="0"/>
              <a:buNone/>
            </a:pPr>
            <a:endParaRPr lang="en-US" sz="2800" b="0" i="0" u="none" dirty="0" smtClean="0">
              <a:solidFill>
                <a:srgbClr val="FFC000"/>
              </a:solidFill>
            </a:endParaRPr>
          </a:p>
          <a:p>
            <a:pPr marL="0" indent="0">
              <a:buFont typeface="Arial" panose="020B0604020202020204" pitchFamily="34" charset="0"/>
              <a:buNone/>
            </a:pPr>
            <a:r>
              <a:rPr lang="en-US" sz="2800" b="0" i="0" u="none" dirty="0" smtClean="0">
                <a:solidFill>
                  <a:srgbClr val="FFC000"/>
                </a:solidFill>
              </a:rPr>
              <a:t>We</a:t>
            </a:r>
            <a:r>
              <a:rPr lang="en-US" sz="2800" b="0" i="0" u="none" baseline="0" dirty="0" smtClean="0">
                <a:solidFill>
                  <a:srgbClr val="FFC000"/>
                </a:solidFill>
              </a:rPr>
              <a:t> have been talking about DNA replication, but cellular reproduction doesn’t stop there. The reproduction of cells requires the Protein Synthesis, in other words, the cell needs to make proteins for cells to reproduce. There are two important steps involved in this process:</a:t>
            </a:r>
            <a:endParaRPr lang="en-US" sz="2800" b="0" i="0" u="none" dirty="0" smtClean="0">
              <a:solidFill>
                <a:srgbClr val="FFC000"/>
              </a:solidFill>
            </a:endParaRPr>
          </a:p>
          <a:p>
            <a:pPr marL="0" indent="0">
              <a:buFont typeface="Arial" panose="020B0604020202020204" pitchFamily="34" charset="0"/>
              <a:buNone/>
            </a:pPr>
            <a:endParaRPr lang="en-US" sz="2800" b="0" i="0" u="sng" dirty="0" smtClean="0">
              <a:solidFill>
                <a:srgbClr val="FFC000"/>
              </a:solidFill>
            </a:endParaRPr>
          </a:p>
          <a:p>
            <a:pPr marL="0" indent="0">
              <a:buFont typeface="Arial" panose="020B0604020202020204" pitchFamily="34" charset="0"/>
              <a:buNone/>
            </a:pPr>
            <a:r>
              <a:rPr lang="en-US" sz="2800" b="0" i="0" u="sng" dirty="0" smtClean="0">
                <a:solidFill>
                  <a:srgbClr val="FFC000"/>
                </a:solidFill>
              </a:rPr>
              <a:t>Steps from DNA to Proteins</a:t>
            </a:r>
          </a:p>
          <a:p>
            <a:pPr marL="0" indent="0">
              <a:buFont typeface="Arial" panose="020B0604020202020204" pitchFamily="34" charset="0"/>
              <a:buNone/>
            </a:pPr>
            <a:r>
              <a:rPr lang="en-US" sz="2800" b="0" i="0" baseline="0" dirty="0" smtClean="0">
                <a:solidFill>
                  <a:srgbClr val="FFC000"/>
                </a:solidFill>
              </a:rPr>
              <a:t>1. Transcription to Messenger RNA or mRNA</a:t>
            </a:r>
          </a:p>
          <a:p>
            <a:pPr marL="0" indent="0">
              <a:buFont typeface="Arial" panose="020B0604020202020204" pitchFamily="34" charset="0"/>
              <a:buNone/>
            </a:pPr>
            <a:r>
              <a:rPr lang="en-US" sz="2800" b="0" i="0" baseline="0" dirty="0" smtClean="0">
                <a:solidFill>
                  <a:srgbClr val="FFC000"/>
                </a:solidFill>
              </a:rPr>
              <a:t>2. Translation to proteins</a:t>
            </a:r>
          </a:p>
          <a:p>
            <a:pPr marL="0" indent="0">
              <a:buFont typeface="Arial" panose="020B0604020202020204" pitchFamily="34" charset="0"/>
              <a:buNone/>
            </a:pPr>
            <a:endParaRPr lang="en-US" sz="2800" b="0" i="0" baseline="0" dirty="0" smtClean="0">
              <a:solidFill>
                <a:srgbClr val="FFC000"/>
              </a:solidFill>
            </a:endParaRPr>
          </a:p>
          <a:p>
            <a:r>
              <a:rPr lang="en-US" sz="2800" b="0" dirty="0" smtClean="0"/>
              <a:t>mRNA = Messenger RNA</a:t>
            </a:r>
          </a:p>
          <a:p>
            <a:r>
              <a:rPr lang="en-US" sz="2800" b="0" dirty="0" smtClean="0"/>
              <a:t>RNA = Ribonucleic Acid</a:t>
            </a:r>
            <a:endParaRPr lang="en-US" sz="2800" b="0" i="0" baseline="0" dirty="0" smtClean="0">
              <a:solidFill>
                <a:srgbClr val="FFC000"/>
              </a:solidFill>
            </a:endParaRPr>
          </a:p>
          <a:p>
            <a:pPr marL="0" indent="0">
              <a:buFont typeface="Arial" panose="020B0604020202020204" pitchFamily="34" charset="0"/>
              <a:buNone/>
            </a:pPr>
            <a:r>
              <a:rPr lang="en-US" sz="2800" b="0" i="0" baseline="0" dirty="0" smtClean="0">
                <a:solidFill>
                  <a:srgbClr val="FFC000"/>
                </a:solidFill>
              </a:rPr>
              <a:t>______________</a:t>
            </a:r>
            <a:br>
              <a:rPr lang="en-US" sz="2800" b="0" i="0" baseline="0" dirty="0" smtClean="0">
                <a:solidFill>
                  <a:srgbClr val="FFC000"/>
                </a:solidFill>
              </a:rPr>
            </a:br>
            <a:endParaRPr lang="en-US" sz="2800" b="0" i="0" baseline="0" dirty="0" smtClean="0">
              <a:solidFill>
                <a:srgbClr val="FFC000"/>
              </a:solidFill>
            </a:endParaRPr>
          </a:p>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14</a:t>
            </a:fld>
            <a:endParaRPr lang="en-US" dirty="0"/>
          </a:p>
        </p:txBody>
      </p:sp>
    </p:spTree>
    <p:extLst>
      <p:ext uri="{BB962C8B-B14F-4D97-AF65-F5344CB8AC3E}">
        <p14:creationId xmlns:p14="http://schemas.microsoft.com/office/powerpoint/2010/main" xmlns="" val="1604971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DNA to Proteins</a:t>
            </a:r>
            <a:endParaRPr lang="en-US" baseline="0" dirty="0" smtClean="0"/>
          </a:p>
          <a:p>
            <a:pPr marL="457200" indent="-457200">
              <a:buFont typeface="Arial" panose="020B0604020202020204" pitchFamily="34" charset="0"/>
              <a:buChar char="•"/>
            </a:pPr>
            <a:endParaRPr lang="en-US" sz="2800" b="0" i="0" dirty="0" smtClean="0">
              <a:solidFill>
                <a:srgbClr val="FFC000"/>
              </a:solidFill>
            </a:endParaRPr>
          </a:p>
          <a:p>
            <a:pPr marL="0" indent="0">
              <a:buFont typeface="Arial" panose="020B0604020202020204" pitchFamily="34" charset="0"/>
              <a:buNone/>
            </a:pPr>
            <a:r>
              <a:rPr lang="en-US" sz="2800" b="0" i="0" u="none" dirty="0" smtClean="0">
                <a:solidFill>
                  <a:srgbClr val="FFC000"/>
                </a:solidFill>
              </a:rPr>
              <a:t>Teacher’s Pet Video about Protein</a:t>
            </a:r>
            <a:r>
              <a:rPr lang="en-US" sz="2800" b="0" i="0" u="none" baseline="0" dirty="0" smtClean="0">
                <a:solidFill>
                  <a:srgbClr val="FFC000"/>
                </a:solidFill>
              </a:rPr>
              <a:t> Synthesis: https://www.youtube.com/watch?v=2zAGAmTkZNY</a:t>
            </a:r>
          </a:p>
          <a:p>
            <a:pPr marL="0" indent="0">
              <a:buFont typeface="Arial" panose="020B0604020202020204" pitchFamily="34" charset="0"/>
              <a:buNone/>
            </a:pPr>
            <a:endParaRPr lang="en-US" sz="2800" b="0" i="0" u="none" dirty="0" smtClean="0">
              <a:solidFill>
                <a:srgbClr val="FFC000"/>
              </a:solidFill>
            </a:endParaRPr>
          </a:p>
          <a:p>
            <a:pPr marL="0" indent="0">
              <a:buFont typeface="Arial" panose="020B0604020202020204" pitchFamily="34" charset="0"/>
              <a:buNone/>
            </a:pPr>
            <a:r>
              <a:rPr lang="en-US" sz="2800" b="0" i="0" u="none" dirty="0" smtClean="0">
                <a:solidFill>
                  <a:srgbClr val="FFC000"/>
                </a:solidFill>
              </a:rPr>
              <a:t>We</a:t>
            </a:r>
            <a:r>
              <a:rPr lang="en-US" sz="2800" b="0" i="0" u="none" baseline="0" dirty="0" smtClean="0">
                <a:solidFill>
                  <a:srgbClr val="FFC000"/>
                </a:solidFill>
              </a:rPr>
              <a:t> have been talking about DNA replication, but cellular reproduction doesn’t stop there. The reproduction of cells requires the Protein Synthesis, in other words, the cell needs to make proteins for cells to reproduce. There are two important steps involved in this process:</a:t>
            </a:r>
            <a:endParaRPr lang="en-US" sz="2800" b="0" i="0" u="none" dirty="0" smtClean="0">
              <a:solidFill>
                <a:srgbClr val="FFC000"/>
              </a:solidFill>
            </a:endParaRPr>
          </a:p>
          <a:p>
            <a:pPr marL="0" indent="0">
              <a:buFont typeface="Arial" panose="020B0604020202020204" pitchFamily="34" charset="0"/>
              <a:buNone/>
            </a:pPr>
            <a:endParaRPr lang="en-US" sz="2800" b="0" i="0" u="sng" dirty="0" smtClean="0">
              <a:solidFill>
                <a:srgbClr val="FFC000"/>
              </a:solidFill>
            </a:endParaRPr>
          </a:p>
          <a:p>
            <a:pPr marL="0" indent="0">
              <a:buFont typeface="Arial" panose="020B0604020202020204" pitchFamily="34" charset="0"/>
              <a:buNone/>
            </a:pPr>
            <a:r>
              <a:rPr lang="en-US" sz="2800" b="0" i="0" u="sng" dirty="0" smtClean="0">
                <a:solidFill>
                  <a:srgbClr val="FFC000"/>
                </a:solidFill>
              </a:rPr>
              <a:t>Steps from DNA to Proteins</a:t>
            </a:r>
          </a:p>
          <a:p>
            <a:pPr marL="0" indent="0">
              <a:buFont typeface="Arial" panose="020B0604020202020204" pitchFamily="34" charset="0"/>
              <a:buNone/>
            </a:pPr>
            <a:r>
              <a:rPr lang="en-US" sz="2800" b="0" i="0" baseline="0" dirty="0" smtClean="0">
                <a:solidFill>
                  <a:srgbClr val="FFC000"/>
                </a:solidFill>
              </a:rPr>
              <a:t>1. Transcription to Messenger RNA or mRNA</a:t>
            </a:r>
          </a:p>
          <a:p>
            <a:pPr marL="0" indent="0">
              <a:buFont typeface="Arial" panose="020B0604020202020204" pitchFamily="34" charset="0"/>
              <a:buNone/>
            </a:pPr>
            <a:r>
              <a:rPr lang="en-US" sz="2800" b="0" i="0" baseline="0" dirty="0" smtClean="0">
                <a:solidFill>
                  <a:srgbClr val="FFC000"/>
                </a:solidFill>
              </a:rPr>
              <a:t>2. Translation to proteins</a:t>
            </a:r>
          </a:p>
          <a:p>
            <a:pPr marL="0" indent="0">
              <a:buFont typeface="Arial" panose="020B0604020202020204" pitchFamily="34" charset="0"/>
              <a:buNone/>
            </a:pPr>
            <a:endParaRPr lang="en-US" sz="2800" b="0" i="0" baseline="0" dirty="0" smtClean="0">
              <a:solidFill>
                <a:srgbClr val="FFC000"/>
              </a:solidFill>
            </a:endParaRPr>
          </a:p>
          <a:p>
            <a:r>
              <a:rPr lang="en-US" sz="2800" b="0" dirty="0" smtClean="0"/>
              <a:t>mRNA = Messenger RNA</a:t>
            </a:r>
          </a:p>
          <a:p>
            <a:r>
              <a:rPr lang="en-US" sz="2800" b="0" dirty="0" smtClean="0"/>
              <a:t>RNA = Ribonucleic Acid</a:t>
            </a:r>
            <a:endParaRPr lang="en-US" sz="2800" b="0" i="0" baseline="0" dirty="0" smtClean="0">
              <a:solidFill>
                <a:srgbClr val="FFC000"/>
              </a:solidFill>
            </a:endParaRPr>
          </a:p>
          <a:p>
            <a:pPr marL="0" indent="0">
              <a:buFont typeface="Arial" panose="020B0604020202020204" pitchFamily="34" charset="0"/>
              <a:buNone/>
            </a:pPr>
            <a:r>
              <a:rPr lang="en-US" sz="2800" b="0" i="0" baseline="0" dirty="0" smtClean="0">
                <a:solidFill>
                  <a:srgbClr val="FFC000"/>
                </a:solidFill>
              </a:rPr>
              <a:t>______________</a:t>
            </a:r>
            <a:br>
              <a:rPr lang="en-US" sz="2800" b="0" i="0" baseline="0" dirty="0" smtClean="0">
                <a:solidFill>
                  <a:srgbClr val="FFC000"/>
                </a:solidFill>
              </a:rPr>
            </a:br>
            <a:endParaRPr lang="en-US" sz="2800" b="0" i="0" baseline="0" dirty="0" smtClean="0">
              <a:solidFill>
                <a:srgbClr val="FFC000"/>
              </a:solidFill>
            </a:endParaRPr>
          </a:p>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15</a:t>
            </a:fld>
            <a:endParaRPr lang="en-US" dirty="0"/>
          </a:p>
        </p:txBody>
      </p:sp>
    </p:spTree>
    <p:extLst>
      <p:ext uri="{BB962C8B-B14F-4D97-AF65-F5344CB8AC3E}">
        <p14:creationId xmlns:p14="http://schemas.microsoft.com/office/powerpoint/2010/main" xmlns="" val="1604971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DNA to Proteins</a:t>
            </a:r>
            <a:endParaRPr lang="en-US" baseline="0" dirty="0" smtClean="0"/>
          </a:p>
          <a:p>
            <a:pPr marL="457200" indent="-457200">
              <a:buFont typeface="Arial" panose="020B0604020202020204" pitchFamily="34" charset="0"/>
              <a:buChar char="•"/>
            </a:pPr>
            <a:endParaRPr lang="en-US" sz="2800" b="0" i="0" dirty="0" smtClean="0">
              <a:solidFill>
                <a:srgbClr val="FFC000"/>
              </a:solidFill>
            </a:endParaRPr>
          </a:p>
          <a:p>
            <a:pPr marL="0" indent="0">
              <a:buFont typeface="Arial" panose="020B0604020202020204" pitchFamily="34" charset="0"/>
              <a:buNone/>
            </a:pPr>
            <a:r>
              <a:rPr lang="en-US" sz="2800" b="0" i="0" u="none" dirty="0" smtClean="0">
                <a:solidFill>
                  <a:srgbClr val="FFC000"/>
                </a:solidFill>
              </a:rPr>
              <a:t>Teacher’s Pet Video about Protein</a:t>
            </a:r>
            <a:r>
              <a:rPr lang="en-US" sz="2800" b="0" i="0" u="none" baseline="0" dirty="0" smtClean="0">
                <a:solidFill>
                  <a:srgbClr val="FFC000"/>
                </a:solidFill>
              </a:rPr>
              <a:t> Synthesis: https://www.youtube.com/watch?v=2zAGAmTkZNY</a:t>
            </a:r>
          </a:p>
          <a:p>
            <a:pPr marL="0" indent="0">
              <a:buFont typeface="Arial" panose="020B0604020202020204" pitchFamily="34" charset="0"/>
              <a:buNone/>
            </a:pPr>
            <a:endParaRPr lang="en-US" sz="2800" b="0" i="0" u="none" dirty="0" smtClean="0">
              <a:solidFill>
                <a:srgbClr val="FFC000"/>
              </a:solidFill>
            </a:endParaRPr>
          </a:p>
          <a:p>
            <a:pPr marL="0" indent="0">
              <a:buFont typeface="Arial" panose="020B0604020202020204" pitchFamily="34" charset="0"/>
              <a:buNone/>
            </a:pPr>
            <a:r>
              <a:rPr lang="en-US" sz="2800" b="0" i="0" u="none" dirty="0" smtClean="0">
                <a:solidFill>
                  <a:srgbClr val="FFC000"/>
                </a:solidFill>
              </a:rPr>
              <a:t>We</a:t>
            </a:r>
            <a:r>
              <a:rPr lang="en-US" sz="2800" b="0" i="0" u="none" baseline="0" dirty="0" smtClean="0">
                <a:solidFill>
                  <a:srgbClr val="FFC000"/>
                </a:solidFill>
              </a:rPr>
              <a:t> have been talking about DNA replication, but cellular reproduction doesn’t stop there. The reproduction of cells requires the Protein Synthesis, in other words, the cell needs to make proteins for cells to reproduce. There are two important steps involved in this process:</a:t>
            </a:r>
            <a:endParaRPr lang="en-US" sz="2800" b="0" i="0" u="none" dirty="0" smtClean="0">
              <a:solidFill>
                <a:srgbClr val="FFC000"/>
              </a:solidFill>
            </a:endParaRPr>
          </a:p>
          <a:p>
            <a:pPr marL="0" indent="0">
              <a:buFont typeface="Arial" panose="020B0604020202020204" pitchFamily="34" charset="0"/>
              <a:buNone/>
            </a:pPr>
            <a:endParaRPr lang="en-US" sz="2800" b="0" i="0" u="sng" dirty="0" smtClean="0">
              <a:solidFill>
                <a:srgbClr val="FFC000"/>
              </a:solidFill>
            </a:endParaRPr>
          </a:p>
          <a:p>
            <a:pPr marL="0" indent="0">
              <a:buFont typeface="Arial" panose="020B0604020202020204" pitchFamily="34" charset="0"/>
              <a:buNone/>
            </a:pPr>
            <a:r>
              <a:rPr lang="en-US" sz="2800" b="0" i="0" u="sng" dirty="0" smtClean="0">
                <a:solidFill>
                  <a:srgbClr val="FFC000"/>
                </a:solidFill>
              </a:rPr>
              <a:t>Steps from DNA to Proteins</a:t>
            </a:r>
          </a:p>
          <a:p>
            <a:pPr marL="0" indent="0">
              <a:buFont typeface="Arial" panose="020B0604020202020204" pitchFamily="34" charset="0"/>
              <a:buNone/>
            </a:pPr>
            <a:r>
              <a:rPr lang="en-US" sz="2800" b="0" i="0" baseline="0" dirty="0" smtClean="0">
                <a:solidFill>
                  <a:srgbClr val="FFC000"/>
                </a:solidFill>
              </a:rPr>
              <a:t>1. Transcription to Messenger RNA or mRNA</a:t>
            </a:r>
          </a:p>
          <a:p>
            <a:pPr marL="0" indent="0">
              <a:buFont typeface="Arial" panose="020B0604020202020204" pitchFamily="34" charset="0"/>
              <a:buNone/>
            </a:pPr>
            <a:r>
              <a:rPr lang="en-US" sz="2800" b="0" i="0" baseline="0" dirty="0" smtClean="0">
                <a:solidFill>
                  <a:srgbClr val="FFC000"/>
                </a:solidFill>
              </a:rPr>
              <a:t>2. Translation to proteins</a:t>
            </a:r>
          </a:p>
          <a:p>
            <a:pPr marL="0" indent="0">
              <a:buFont typeface="Arial" panose="020B0604020202020204" pitchFamily="34" charset="0"/>
              <a:buNone/>
            </a:pPr>
            <a:endParaRPr lang="en-US" sz="2800" b="0" i="0" baseline="0" dirty="0" smtClean="0">
              <a:solidFill>
                <a:srgbClr val="FFC000"/>
              </a:solidFill>
            </a:endParaRPr>
          </a:p>
          <a:p>
            <a:r>
              <a:rPr lang="en-US" sz="2800" b="0" dirty="0" smtClean="0"/>
              <a:t>mRNA = Messenger RNA</a:t>
            </a:r>
          </a:p>
          <a:p>
            <a:r>
              <a:rPr lang="en-US" sz="2800" b="0" dirty="0" smtClean="0"/>
              <a:t>RNA = Ribonucleic Acid</a:t>
            </a:r>
            <a:endParaRPr lang="en-US" sz="2800" b="0" i="0" baseline="0" dirty="0" smtClean="0">
              <a:solidFill>
                <a:srgbClr val="FFC000"/>
              </a:solidFill>
            </a:endParaRPr>
          </a:p>
          <a:p>
            <a:pPr marL="0" indent="0">
              <a:buFont typeface="Arial" panose="020B0604020202020204" pitchFamily="34" charset="0"/>
              <a:buNone/>
            </a:pPr>
            <a:r>
              <a:rPr lang="en-US" sz="2800" b="0" i="0" baseline="0" dirty="0" smtClean="0">
                <a:solidFill>
                  <a:srgbClr val="FFC000"/>
                </a:solidFill>
              </a:rPr>
              <a:t>______________</a:t>
            </a:r>
            <a:br>
              <a:rPr lang="en-US" sz="2800" b="0" i="0" baseline="0" dirty="0" smtClean="0">
                <a:solidFill>
                  <a:srgbClr val="FFC000"/>
                </a:solidFill>
              </a:rPr>
            </a:br>
            <a:endParaRPr lang="en-US" sz="2800" b="0" i="0" baseline="0" dirty="0" smtClean="0">
              <a:solidFill>
                <a:srgbClr val="FFC000"/>
              </a:solidFill>
            </a:endParaRPr>
          </a:p>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16</a:t>
            </a:fld>
            <a:endParaRPr lang="en-US" dirty="0"/>
          </a:p>
        </p:txBody>
      </p:sp>
    </p:spTree>
    <p:extLst>
      <p:ext uri="{BB962C8B-B14F-4D97-AF65-F5344CB8AC3E}">
        <p14:creationId xmlns:p14="http://schemas.microsoft.com/office/powerpoint/2010/main" xmlns="" val="1604971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smtClean="0">
                <a:solidFill>
                  <a:schemeClr val="bg1">
                    <a:lumMod val="95000"/>
                    <a:lumOff val="5000"/>
                  </a:schemeClr>
                </a:solidFill>
              </a:rPr>
              <a:t>mRNA</a:t>
            </a:r>
            <a:r>
              <a:rPr lang="en-US" b="1" i="0" u="sng" baseline="0" dirty="0" smtClean="0">
                <a:solidFill>
                  <a:schemeClr val="bg1">
                    <a:lumMod val="95000"/>
                    <a:lumOff val="5000"/>
                  </a:schemeClr>
                </a:solidFill>
              </a:rPr>
              <a:t> Transcription</a:t>
            </a:r>
            <a:r>
              <a:rPr lang="en-US" b="0" i="0" baseline="0" dirty="0" smtClean="0">
                <a:solidFill>
                  <a:schemeClr val="bg1">
                    <a:lumMod val="95000"/>
                    <a:lumOff val="5000"/>
                  </a:schemeClr>
                </a:solidFill>
              </a:rPr>
              <a:t/>
            </a:r>
            <a:br>
              <a:rPr lang="en-US" b="0" i="0" baseline="0" dirty="0" smtClean="0">
                <a:solidFill>
                  <a:schemeClr val="bg1">
                    <a:lumMod val="95000"/>
                    <a:lumOff val="5000"/>
                  </a:schemeClr>
                </a:solidFill>
              </a:rPr>
            </a:br>
            <a:endParaRPr lang="en-US" b="0" i="0" baseline="0" dirty="0" smtClean="0">
              <a:solidFill>
                <a:schemeClr val="bg1">
                  <a:lumMod val="95000"/>
                  <a:lumOff val="5000"/>
                </a:schemeClr>
              </a:solidFill>
            </a:endParaRPr>
          </a:p>
          <a:p>
            <a:pPr marL="457200" indent="-457200">
              <a:buFont typeface="Arial" panose="020B0604020202020204" pitchFamily="34" charset="0"/>
              <a:buChar char="•"/>
            </a:pPr>
            <a:r>
              <a:rPr lang="en-US" sz="1200" b="0" i="0" dirty="0" smtClean="0">
                <a:solidFill>
                  <a:schemeClr val="bg1">
                    <a:lumMod val="95000"/>
                    <a:lumOff val="5000"/>
                  </a:schemeClr>
                </a:solidFill>
              </a:rPr>
              <a:t>Takes place during the G2 phase of Interphase.</a:t>
            </a:r>
          </a:p>
          <a:p>
            <a:pPr marL="457200" indent="-457200">
              <a:buFont typeface="Arial" panose="020B0604020202020204" pitchFamily="34" charset="0"/>
              <a:buChar char="•"/>
            </a:pPr>
            <a:r>
              <a:rPr lang="en-US" sz="1200" b="0" i="0" dirty="0" smtClean="0">
                <a:solidFill>
                  <a:schemeClr val="bg1">
                    <a:lumMod val="95000"/>
                    <a:lumOff val="5000"/>
                  </a:schemeClr>
                </a:solidFill>
              </a:rPr>
              <a:t>Purpose: Transcribe DNA into a message the ribosome can read &amp; deliver the message to the ribosome.</a:t>
            </a:r>
          </a:p>
          <a:p>
            <a:pPr marL="0" indent="0">
              <a:buFont typeface="Arial" panose="020B0604020202020204" pitchFamily="34" charset="0"/>
              <a:buNone/>
            </a:pPr>
            <a:r>
              <a:rPr lang="en-US" sz="1200" b="0" i="0" dirty="0" smtClean="0">
                <a:solidFill>
                  <a:schemeClr val="bg1">
                    <a:lumMod val="95000"/>
                    <a:lumOff val="5000"/>
                  </a:schemeClr>
                </a:solidFill>
              </a:rPr>
              <a:t>Think: genes are going to the factory to be assembled into us.</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18</a:t>
            </a:fld>
            <a:endParaRPr lang="en-US" dirty="0"/>
          </a:p>
        </p:txBody>
      </p:sp>
    </p:spTree>
    <p:extLst>
      <p:ext uri="{BB962C8B-B14F-4D97-AF65-F5344CB8AC3E}">
        <p14:creationId xmlns:p14="http://schemas.microsoft.com/office/powerpoint/2010/main" xmlns="" val="1604971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i="0" u="sng" dirty="0" smtClean="0">
                <a:solidFill>
                  <a:schemeClr val="bg1">
                    <a:lumMod val="95000"/>
                    <a:lumOff val="5000"/>
                  </a:schemeClr>
                </a:solidFill>
              </a:rPr>
              <a:t>mRNA</a:t>
            </a:r>
            <a:r>
              <a:rPr lang="en-US" sz="2800" b="1" i="0" u="sng" baseline="0" dirty="0" smtClean="0">
                <a:solidFill>
                  <a:schemeClr val="bg1">
                    <a:lumMod val="95000"/>
                    <a:lumOff val="5000"/>
                  </a:schemeClr>
                </a:solidFill>
              </a:rPr>
              <a:t> Transcription</a:t>
            </a:r>
          </a:p>
          <a:p>
            <a:endParaRPr lang="en-US" sz="2800" b="1" i="0" u="sng" baseline="0" dirty="0" smtClean="0">
              <a:solidFill>
                <a:schemeClr val="bg1">
                  <a:lumMod val="95000"/>
                  <a:lumOff val="5000"/>
                </a:schemeClr>
              </a:solidFill>
            </a:endParaRPr>
          </a:p>
          <a:p>
            <a:pPr marL="457200" indent="-457200">
              <a:buFont typeface="Arial" panose="020B0604020202020204" pitchFamily="34" charset="0"/>
              <a:buChar char="•"/>
            </a:pPr>
            <a:r>
              <a:rPr lang="en-US" sz="2800" b="0" i="0" dirty="0" smtClean="0">
                <a:solidFill>
                  <a:srgbClr val="FFC000"/>
                </a:solidFill>
              </a:rPr>
              <a:t>Occurs inside the nucleus</a:t>
            </a:r>
          </a:p>
          <a:p>
            <a:pPr marL="457200" indent="-457200">
              <a:buFont typeface="Arial" panose="020B0604020202020204" pitchFamily="34" charset="0"/>
              <a:buChar char="•"/>
            </a:pPr>
            <a:r>
              <a:rPr lang="en-US" sz="2800" b="0" i="0" dirty="0" smtClean="0">
                <a:solidFill>
                  <a:srgbClr val="FFC000"/>
                </a:solidFill>
              </a:rPr>
              <a:t>Similar to DNA replication</a:t>
            </a:r>
          </a:p>
          <a:p>
            <a:pPr marL="457200" indent="-457200">
              <a:buFont typeface="Arial" panose="020B0604020202020204" pitchFamily="34" charset="0"/>
              <a:buChar char="•"/>
            </a:pPr>
            <a:r>
              <a:rPr lang="en-US" sz="2800" b="0" i="0" dirty="0" smtClean="0">
                <a:solidFill>
                  <a:srgbClr val="FFC000"/>
                </a:solidFill>
              </a:rPr>
              <a:t>Thymine is replaced with Uracil</a:t>
            </a:r>
          </a:p>
          <a:p>
            <a:pPr marL="457200" indent="-457200">
              <a:buFont typeface="Arial" panose="020B0604020202020204" pitchFamily="34" charset="0"/>
              <a:buChar char="•"/>
            </a:pPr>
            <a:r>
              <a:rPr lang="en-US" sz="2800" b="0" i="0" dirty="0" smtClean="0">
                <a:solidFill>
                  <a:srgbClr val="FFC000"/>
                </a:solidFill>
              </a:rPr>
              <a:t>Base pairing rules:</a:t>
            </a:r>
            <a:r>
              <a:rPr lang="en-US" sz="2800" b="0" i="0" baseline="0" dirty="0" smtClean="0">
                <a:solidFill>
                  <a:srgbClr val="FFC000"/>
                </a:solidFill>
              </a:rPr>
              <a:t> G pairs with C, A pairs with U</a:t>
            </a:r>
            <a:endParaRPr lang="en-US" sz="2800" b="0" i="0" dirty="0" smtClean="0">
              <a:solidFill>
                <a:srgbClr val="FFC000"/>
              </a:solidFill>
            </a:endParaRPr>
          </a:p>
          <a:p>
            <a:pPr marL="457200" indent="-457200">
              <a:buFont typeface="Arial" panose="020B0604020202020204" pitchFamily="34" charset="0"/>
              <a:buChar char="•"/>
            </a:pPr>
            <a:r>
              <a:rPr lang="en-US" sz="2800" b="0" i="0" dirty="0" smtClean="0">
                <a:solidFill>
                  <a:srgbClr val="FFC000"/>
                </a:solidFill>
              </a:rPr>
              <a:t>RNA polymerase is the synthesizing enzyme</a:t>
            </a:r>
          </a:p>
          <a:p>
            <a:pPr marL="0" indent="0">
              <a:buFont typeface="Arial" panose="020B0604020202020204" pitchFamily="34" charset="0"/>
              <a:buNone/>
            </a:pPr>
            <a:r>
              <a:rPr lang="en-US" sz="2800" b="0" i="0" dirty="0" smtClean="0">
                <a:solidFill>
                  <a:srgbClr val="FFC000"/>
                </a:solidFill>
              </a:rPr>
              <a:t>_________</a:t>
            </a:r>
          </a:p>
          <a:p>
            <a:r>
              <a:rPr lang="en-US" sz="2800" b="0" i="0" baseline="0" dirty="0" smtClean="0">
                <a:solidFill>
                  <a:srgbClr val="FFC000"/>
                </a:solidFill>
              </a:rPr>
              <a:t/>
            </a:r>
            <a:br>
              <a:rPr lang="en-US" sz="2800" b="0" i="0" baseline="0" dirty="0" smtClean="0">
                <a:solidFill>
                  <a:srgbClr val="FFC000"/>
                </a:solidFill>
              </a:rPr>
            </a:br>
            <a:endParaRPr lang="en-US" sz="2800" b="0" i="0" baseline="0" dirty="0" smtClean="0">
              <a:solidFill>
                <a:srgbClr val="FFC000"/>
              </a:solidFill>
            </a:endParaRPr>
          </a:p>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19</a:t>
            </a:fld>
            <a:endParaRPr lang="en-US" dirty="0"/>
          </a:p>
        </p:txBody>
      </p:sp>
    </p:spTree>
    <p:extLst>
      <p:ext uri="{BB962C8B-B14F-4D97-AF65-F5344CB8AC3E}">
        <p14:creationId xmlns:p14="http://schemas.microsoft.com/office/powerpoint/2010/main" xmlns="" val="1604971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dirty="0" smtClean="0">
                <a:latin typeface="+mn-lt"/>
              </a:rPr>
              <a:t>Transcription to mRNA</a:t>
            </a:r>
          </a:p>
          <a:p>
            <a:endParaRPr lang="en-US" sz="1200" b="0" i="0" dirty="0" smtClean="0">
              <a:solidFill>
                <a:srgbClr val="FFC000"/>
              </a:solidFill>
              <a:latin typeface="+mn-lt"/>
            </a:endParaRPr>
          </a:p>
          <a:p>
            <a:r>
              <a:rPr lang="en-US" sz="1200" b="0" i="0" dirty="0" smtClean="0">
                <a:solidFill>
                  <a:srgbClr val="FFC000"/>
                </a:solidFill>
                <a:latin typeface="+mn-lt"/>
              </a:rPr>
              <a:t>Summary: Ribosomes read the genetic code in DNA, however ribosomes can’t read the “Thymine” base, so Thymine is replaced with “Uracil”  in a strand of mRNA. Then the message is taken from the nucleus to the ribosome by mRNA.</a:t>
            </a:r>
          </a:p>
          <a:p>
            <a:r>
              <a:rPr lang="en-US" sz="1200" b="0" i="0" dirty="0" smtClean="0">
                <a:solidFill>
                  <a:srgbClr val="FFC000"/>
                </a:solidFill>
                <a:latin typeface="+mn-lt"/>
              </a:rPr>
              <a:t>_________________</a:t>
            </a:r>
          </a:p>
          <a:p>
            <a:r>
              <a:rPr lang="en-US" sz="2800" b="0" i="0" baseline="0" dirty="0" smtClean="0">
                <a:solidFill>
                  <a:srgbClr val="FFC000"/>
                </a:solidFill>
              </a:rPr>
              <a:t/>
            </a:r>
            <a:br>
              <a:rPr lang="en-US" sz="2800" b="0" i="0" baseline="0" dirty="0" smtClean="0">
                <a:solidFill>
                  <a:srgbClr val="FFC000"/>
                </a:solidFill>
              </a:rPr>
            </a:br>
            <a:endParaRPr lang="en-US" sz="2800" b="0" i="0" baseline="0" dirty="0" smtClean="0">
              <a:solidFill>
                <a:srgbClr val="FFC000"/>
              </a:solidFill>
            </a:endParaRPr>
          </a:p>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20</a:t>
            </a:fld>
            <a:endParaRPr lang="en-US" dirty="0"/>
          </a:p>
        </p:txBody>
      </p:sp>
    </p:spTree>
    <p:extLst>
      <p:ext uri="{BB962C8B-B14F-4D97-AF65-F5344CB8AC3E}">
        <p14:creationId xmlns:p14="http://schemas.microsoft.com/office/powerpoint/2010/main" xmlns="" val="160497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DNA Structure</a:t>
            </a:r>
            <a:endParaRPr lang="en-US" baseline="0" dirty="0" smtClean="0"/>
          </a:p>
          <a:p>
            <a:pPr marL="171450" indent="-171450">
              <a:buFont typeface="Arial" panose="020B0604020202020204" pitchFamily="34" charset="0"/>
              <a:buChar char="•"/>
            </a:pPr>
            <a:r>
              <a:rPr lang="en-US" baseline="0" dirty="0" smtClean="0"/>
              <a:t>Made up of Nucleotides containing</a:t>
            </a:r>
          </a:p>
          <a:p>
            <a:pPr marL="628650" lvl="1" indent="-171450">
              <a:buFont typeface="Arial" panose="020B0604020202020204" pitchFamily="34" charset="0"/>
              <a:buChar char="•"/>
            </a:pPr>
            <a:r>
              <a:rPr lang="en-US" baseline="0" dirty="0" smtClean="0"/>
              <a:t>Sugar</a:t>
            </a:r>
          </a:p>
          <a:p>
            <a:pPr marL="628650" lvl="1" indent="-171450">
              <a:buFont typeface="Arial" panose="020B0604020202020204" pitchFamily="34" charset="0"/>
              <a:buChar char="•"/>
            </a:pPr>
            <a:r>
              <a:rPr lang="en-US" baseline="0" dirty="0" smtClean="0"/>
              <a:t>Phosphate</a:t>
            </a:r>
          </a:p>
          <a:p>
            <a:pPr marL="628650" lvl="1" indent="-171450">
              <a:buFont typeface="Arial" panose="020B0604020202020204" pitchFamily="34" charset="0"/>
              <a:buChar char="•"/>
            </a:pPr>
            <a:r>
              <a:rPr lang="en-US" baseline="0" dirty="0" smtClean="0"/>
              <a:t>Nitrogen Bases</a:t>
            </a:r>
          </a:p>
          <a:p>
            <a:pPr marL="1085850" lvl="2" indent="-171450">
              <a:buFont typeface="Arial" panose="020B0604020202020204" pitchFamily="34" charset="0"/>
              <a:buChar char="•"/>
            </a:pPr>
            <a:r>
              <a:rPr lang="en-US" baseline="0" dirty="0" smtClean="0"/>
              <a:t>Adenine</a:t>
            </a:r>
          </a:p>
          <a:p>
            <a:pPr marL="1085850" lvl="2" indent="-171450">
              <a:buFont typeface="Arial" panose="020B0604020202020204" pitchFamily="34" charset="0"/>
              <a:buChar char="•"/>
            </a:pPr>
            <a:r>
              <a:rPr lang="en-US" baseline="0" dirty="0" smtClean="0"/>
              <a:t>Thymine</a:t>
            </a:r>
          </a:p>
          <a:p>
            <a:pPr marL="1085850" lvl="2" indent="-171450">
              <a:buFont typeface="Arial" panose="020B0604020202020204" pitchFamily="34" charset="0"/>
              <a:buChar char="•"/>
            </a:pPr>
            <a:r>
              <a:rPr lang="en-US" baseline="0" dirty="0" smtClean="0"/>
              <a:t>Cytosine</a:t>
            </a:r>
          </a:p>
          <a:p>
            <a:pPr marL="1085850" lvl="2" indent="-171450">
              <a:buFont typeface="Arial" panose="020B0604020202020204" pitchFamily="34" charset="0"/>
              <a:buChar char="•"/>
            </a:pPr>
            <a:r>
              <a:rPr lang="en-US" baseline="0" dirty="0" smtClean="0"/>
              <a:t>Guanine</a:t>
            </a:r>
          </a:p>
        </p:txBody>
      </p:sp>
      <p:sp>
        <p:nvSpPr>
          <p:cNvPr id="4" name="Slide Number Placeholder 3"/>
          <p:cNvSpPr>
            <a:spLocks noGrp="1"/>
          </p:cNvSpPr>
          <p:nvPr>
            <p:ph type="sldNum" sz="quarter" idx="10"/>
          </p:nvPr>
        </p:nvSpPr>
        <p:spPr/>
        <p:txBody>
          <a:bodyPr/>
          <a:lstStyle/>
          <a:p>
            <a:fld id="{59B3E1E2-0D37-425D-BA4B-A5A187636159}" type="slidenum">
              <a:rPr lang="en-US" smtClean="0"/>
              <a:pPr/>
              <a:t>2</a:t>
            </a:fld>
            <a:endParaRPr lang="en-US" dirty="0"/>
          </a:p>
        </p:txBody>
      </p:sp>
    </p:spTree>
    <p:extLst>
      <p:ext uri="{BB962C8B-B14F-4D97-AF65-F5344CB8AC3E}">
        <p14:creationId xmlns:p14="http://schemas.microsoft.com/office/powerpoint/2010/main" xmlns="" val="1604971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Lab</a:t>
            </a:r>
            <a:endParaRPr lang="en-US" sz="1200" u="none" kern="1200" dirty="0" smtClean="0">
              <a:solidFill>
                <a:schemeClr val="tx1"/>
              </a:solidFill>
              <a:effectLst/>
              <a:latin typeface="+mn-lt"/>
              <a:ea typeface="+mn-ea"/>
              <a:cs typeface="+mn-cs"/>
            </a:endParaRPr>
          </a:p>
          <a:p>
            <a:endParaRPr lang="en-US" b="0" u="none" baseline="0" dirty="0" smtClean="0"/>
          </a:p>
          <a:p>
            <a:r>
              <a:rPr lang="en-US" b="0" u="none" baseline="0" dirty="0" smtClean="0"/>
              <a:t>Illustrate mRNA transcription in the nucleus.</a:t>
            </a:r>
          </a:p>
          <a:p>
            <a:r>
              <a:rPr lang="en-US" b="0" u="none" baseline="0" dirty="0" smtClean="0"/>
              <a:t>_______</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21</a:t>
            </a:fld>
            <a:endParaRPr lang="en-US" dirty="0"/>
          </a:p>
        </p:txBody>
      </p:sp>
    </p:spTree>
    <p:extLst>
      <p:ext uri="{BB962C8B-B14F-4D97-AF65-F5344CB8AC3E}">
        <p14:creationId xmlns:p14="http://schemas.microsoft.com/office/powerpoint/2010/main" xmlns="" val="1563714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Practice Transcription:</a:t>
            </a:r>
            <a:br>
              <a:rPr lang="en-US" b="1" dirty="0" smtClean="0"/>
            </a:br>
            <a:r>
              <a:rPr lang="en-US" b="1" dirty="0" smtClean="0"/>
              <a:t/>
            </a:r>
            <a:br>
              <a:rPr lang="en-US" b="1" dirty="0" smtClean="0"/>
            </a:br>
            <a:r>
              <a:rPr lang="en-US" b="1" dirty="0" smtClean="0"/>
              <a:t>Activity Instructions:</a:t>
            </a:r>
            <a:br>
              <a:rPr lang="en-US" b="1" dirty="0" smtClean="0"/>
            </a:br>
            <a:r>
              <a:rPr lang="en-US" b="0" dirty="0" smtClean="0"/>
              <a:t>1. It is not necessary</a:t>
            </a:r>
            <a:r>
              <a:rPr lang="en-US" b="0" baseline="0" dirty="0" smtClean="0"/>
              <a:t> to read the article on the left of the activity. </a:t>
            </a:r>
            <a:br>
              <a:rPr lang="en-US" b="0" baseline="0" dirty="0" smtClean="0"/>
            </a:br>
            <a:r>
              <a:rPr lang="en-US" b="0" baseline="0" dirty="0" smtClean="0"/>
              <a:t>2. Pair the bases according to the mRNA base pairing rules. </a:t>
            </a:r>
          </a:p>
          <a:p>
            <a:r>
              <a:rPr lang="en-US" b="0" baseline="0" dirty="0" smtClean="0"/>
              <a:t>3. Click on “show labels” when the activity is complete to identify all components of the activity</a:t>
            </a:r>
            <a:endParaRPr lang="en-US" b="0" dirty="0" smtClean="0"/>
          </a:p>
          <a:p>
            <a:endParaRPr lang="en-US" dirty="0" smtClean="0"/>
          </a:p>
          <a:p>
            <a:r>
              <a:rPr lang="en-US" dirty="0" smtClean="0"/>
              <a:t>http://www.glencoe.com/sites/common_assets/science/virtual_labs/LS04/LS04.html</a:t>
            </a:r>
            <a:br>
              <a:rPr lang="en-US" dirty="0" smtClean="0"/>
            </a:br>
            <a:r>
              <a:rPr lang="en-US" dirty="0" smtClean="0"/>
              <a:t>________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23</a:t>
            </a:fld>
            <a:endParaRPr lang="en-US" dirty="0"/>
          </a:p>
        </p:txBody>
      </p:sp>
    </p:spTree>
    <p:extLst>
      <p:ext uri="{BB962C8B-B14F-4D97-AF65-F5344CB8AC3E}">
        <p14:creationId xmlns:p14="http://schemas.microsoft.com/office/powerpoint/2010/main" xmlns="" val="479191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u="sng" dirty="0" smtClean="0"/>
              <a:t>Translation</a:t>
            </a:r>
            <a:r>
              <a:rPr lang="en-US" sz="1600" b="1" i="0" u="sng" baseline="0" dirty="0" smtClean="0"/>
              <a:t> to Protein</a:t>
            </a:r>
            <a:endParaRPr lang="en-US" sz="1600" b="1" i="0" u="sng" dirty="0" smtClean="0"/>
          </a:p>
          <a:p>
            <a:endParaRPr lang="en-US" sz="1600" b="0" i="0" u="sng" dirty="0" smtClean="0"/>
          </a:p>
          <a:p>
            <a:pPr marL="457200" indent="-457200">
              <a:buFont typeface="Arial" panose="020B0604020202020204" pitchFamily="34" charset="0"/>
              <a:buChar char="•"/>
            </a:pPr>
            <a:r>
              <a:rPr lang="en-US" sz="1200" b="0" i="0" dirty="0" smtClean="0">
                <a:solidFill>
                  <a:srgbClr val="FFC000"/>
                </a:solidFill>
              </a:rPr>
              <a:t>Takes place during the G2 phase of Interphase.</a:t>
            </a:r>
          </a:p>
          <a:p>
            <a:pPr marL="457200" indent="-457200">
              <a:buFont typeface="Arial" panose="020B0604020202020204" pitchFamily="34" charset="0"/>
              <a:buChar char="•"/>
            </a:pPr>
            <a:r>
              <a:rPr lang="en-US" sz="1200" b="0" i="0" dirty="0" smtClean="0">
                <a:solidFill>
                  <a:srgbClr val="FFC000"/>
                </a:solidFill>
              </a:rPr>
              <a:t>Purpose: Decode the message delivered by the mRNA strand to make a protein from amino acids.</a:t>
            </a:r>
          </a:p>
          <a:p>
            <a:pPr marL="0" indent="0">
              <a:buFont typeface="Arial" panose="020B0604020202020204" pitchFamily="34" charset="0"/>
              <a:buNone/>
            </a:pPr>
            <a:r>
              <a:rPr lang="en-US" sz="1200" b="0" i="0" dirty="0" smtClean="0">
                <a:solidFill>
                  <a:srgbClr val="FFC000"/>
                </a:solidFill>
              </a:rPr>
              <a:t>Think:  Factory is assembling us from</a:t>
            </a:r>
            <a:r>
              <a:rPr lang="en-US" sz="1200" b="0" i="0" baseline="0" dirty="0" smtClean="0">
                <a:solidFill>
                  <a:srgbClr val="FFC000"/>
                </a:solidFill>
              </a:rPr>
              <a:t> instructions in our genes.</a:t>
            </a:r>
            <a:endParaRPr lang="en-US" sz="1200" b="0" i="0" dirty="0" smtClean="0">
              <a:solidFill>
                <a:srgbClr val="FFC000"/>
              </a:solidFill>
            </a:endParaRP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24</a:t>
            </a:fld>
            <a:endParaRPr lang="en-US" dirty="0"/>
          </a:p>
        </p:txBody>
      </p:sp>
    </p:spTree>
    <p:extLst>
      <p:ext uri="{BB962C8B-B14F-4D97-AF65-F5344CB8AC3E}">
        <p14:creationId xmlns:p14="http://schemas.microsoft.com/office/powerpoint/2010/main" xmlns="" val="1604971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dirty="0" smtClean="0"/>
              <a:t>Translation</a:t>
            </a:r>
          </a:p>
          <a:p>
            <a:pPr marL="0" lvl="0" indent="0">
              <a:buFont typeface="Arial" panose="020B0604020202020204" pitchFamily="34" charset="0"/>
              <a:buNone/>
            </a:pPr>
            <a:endParaRPr lang="en-US" dirty="0" smtClean="0"/>
          </a:p>
          <a:p>
            <a:pPr marL="171450" lvl="0" indent="-171450">
              <a:buFont typeface="Arial" panose="020B0604020202020204" pitchFamily="34" charset="0"/>
              <a:buChar char="•"/>
            </a:pPr>
            <a:r>
              <a:rPr lang="en-US" baseline="0" dirty="0" smtClean="0"/>
              <a:t>mRNA travels out of the nucleus, through the cytoplasm, to the ribosome subunits </a:t>
            </a:r>
          </a:p>
          <a:p>
            <a:pPr marL="171450" lvl="0" indent="-171450">
              <a:buFont typeface="Arial" panose="020B0604020202020204" pitchFamily="34" charset="0"/>
              <a:buChar char="•"/>
            </a:pPr>
            <a:r>
              <a:rPr lang="en-US" baseline="0" dirty="0" smtClean="0"/>
              <a:t>Translation occurs in the cytoplasm</a:t>
            </a:r>
          </a:p>
          <a:p>
            <a:pPr marL="171450" indent="-171450">
              <a:buFont typeface="Arial" panose="020B0604020202020204" pitchFamily="34" charset="0"/>
              <a:buChar char="•"/>
            </a:pPr>
            <a:r>
              <a:rPr lang="en-US" sz="1200" b="0" i="0" dirty="0" smtClean="0">
                <a:solidFill>
                  <a:srgbClr val="FFC000"/>
                </a:solidFill>
              </a:rPr>
              <a:t>Ribosome  subunits read mRNA strand and signal</a:t>
            </a:r>
            <a:r>
              <a:rPr lang="en-US" sz="1200" b="0" i="0" baseline="0" dirty="0" smtClean="0">
                <a:solidFill>
                  <a:srgbClr val="FFC000"/>
                </a:solidFill>
              </a:rPr>
              <a:t> </a:t>
            </a:r>
            <a:r>
              <a:rPr lang="en-US" sz="1200" b="0" i="0" baseline="0" dirty="0" err="1" smtClean="0">
                <a:solidFill>
                  <a:srgbClr val="FFC000"/>
                </a:solidFill>
              </a:rPr>
              <a:t>tRNA</a:t>
            </a:r>
            <a:r>
              <a:rPr lang="en-US" sz="1200" b="0" i="0" baseline="0" dirty="0" smtClean="0">
                <a:solidFill>
                  <a:srgbClr val="FFC000"/>
                </a:solidFill>
              </a:rPr>
              <a:t> to transfer amino acids to the active site</a:t>
            </a:r>
          </a:p>
          <a:p>
            <a:pPr marL="171450" indent="-171450">
              <a:buFont typeface="Arial" panose="020B0604020202020204" pitchFamily="34" charset="0"/>
              <a:buChar char="•"/>
            </a:pPr>
            <a:r>
              <a:rPr lang="en-US" sz="1200" b="0" i="0" baseline="0" dirty="0" err="1" smtClean="0">
                <a:solidFill>
                  <a:srgbClr val="FFC000"/>
                </a:solidFill>
              </a:rPr>
              <a:t>tRNA</a:t>
            </a:r>
            <a:r>
              <a:rPr lang="en-US" sz="1200" b="0" i="0" baseline="0" dirty="0" smtClean="0">
                <a:solidFill>
                  <a:srgbClr val="FFC000"/>
                </a:solidFill>
              </a:rPr>
              <a:t> = Transfer RNA</a:t>
            </a:r>
            <a:endParaRPr lang="en-US" sz="1200" b="0" i="0" dirty="0" smtClean="0">
              <a:solidFill>
                <a:srgbClr val="FFC000"/>
              </a:solidFill>
            </a:endParaRPr>
          </a:p>
          <a:p>
            <a:pPr marL="0" lvl="0" indent="0">
              <a:buFont typeface="Arial" panose="020B0604020202020204" pitchFamily="34" charset="0"/>
              <a:buNone/>
            </a:pPr>
            <a:r>
              <a:rPr lang="en-US" dirty="0" smtClean="0"/>
              <a:t>___________________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25</a:t>
            </a:fld>
            <a:endParaRPr lang="en-US"/>
          </a:p>
        </p:txBody>
      </p:sp>
    </p:spTree>
    <p:extLst>
      <p:ext uri="{BB962C8B-B14F-4D97-AF65-F5344CB8AC3E}">
        <p14:creationId xmlns:p14="http://schemas.microsoft.com/office/powerpoint/2010/main" xmlns="" val="1604971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dirty="0" smtClean="0">
                <a:solidFill>
                  <a:schemeClr val="bg1"/>
                </a:solidFill>
              </a:rPr>
              <a:t>Translation</a:t>
            </a:r>
          </a:p>
          <a:p>
            <a:endParaRPr lang="en-US" sz="1200" b="1" i="0" u="sng" dirty="0" smtClean="0">
              <a:solidFill>
                <a:schemeClr val="bg1"/>
              </a:solidFill>
            </a:endParaRPr>
          </a:p>
          <a:p>
            <a:pPr marL="457200" indent="-457200">
              <a:buFont typeface="Arial" panose="020B0604020202020204" pitchFamily="34" charset="0"/>
              <a:buChar char="•"/>
            </a:pPr>
            <a:r>
              <a:rPr lang="en-US" sz="1200" b="0" i="0" dirty="0" smtClean="0">
                <a:solidFill>
                  <a:schemeClr val="bg1"/>
                </a:solidFill>
              </a:rPr>
              <a:t>Triplicates in the mRNA strand, called “codons” code for specific amino acids</a:t>
            </a:r>
          </a:p>
          <a:p>
            <a:pPr marL="457200" indent="-457200">
              <a:buFont typeface="Arial" panose="020B0604020202020204" pitchFamily="34" charset="0"/>
              <a:buChar char="•"/>
            </a:pPr>
            <a:r>
              <a:rPr lang="en-US" sz="1200" b="0" i="0" dirty="0" err="1" smtClean="0">
                <a:solidFill>
                  <a:schemeClr val="bg1"/>
                </a:solidFill>
              </a:rPr>
              <a:t>tRNA</a:t>
            </a:r>
            <a:r>
              <a:rPr lang="en-US" sz="1200" b="0" i="0" dirty="0" smtClean="0">
                <a:solidFill>
                  <a:schemeClr val="bg1"/>
                </a:solidFill>
              </a:rPr>
              <a:t> “anti-codons” pair with the codons </a:t>
            </a:r>
          </a:p>
          <a:p>
            <a:pPr marL="457200" indent="-457200">
              <a:buFont typeface="Arial" panose="020B0604020202020204" pitchFamily="34" charset="0"/>
              <a:buChar char="•"/>
            </a:pPr>
            <a:r>
              <a:rPr lang="en-US" sz="1200" b="0" i="0" dirty="0" smtClean="0">
                <a:solidFill>
                  <a:schemeClr val="bg1"/>
                </a:solidFill>
              </a:rPr>
              <a:t>mRNA</a:t>
            </a:r>
            <a:r>
              <a:rPr lang="en-US" sz="1200" b="0" i="0" baseline="0" dirty="0" smtClean="0">
                <a:solidFill>
                  <a:schemeClr val="bg1"/>
                </a:solidFill>
              </a:rPr>
              <a:t> base pairing rules are followed (A and U pair; C and G pair)</a:t>
            </a:r>
            <a:endParaRPr lang="en-US" sz="1200" b="0" i="0" dirty="0" smtClean="0">
              <a:solidFill>
                <a:schemeClr val="bg1"/>
              </a:solidFill>
            </a:endParaRPr>
          </a:p>
          <a:p>
            <a:pPr marL="0" lvl="0" indent="0">
              <a:buFont typeface="Arial" panose="020B0604020202020204" pitchFamily="34" charset="0"/>
              <a:buNone/>
            </a:pPr>
            <a:r>
              <a:rPr lang="en-US" dirty="0" smtClean="0"/>
              <a:t>___________________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26</a:t>
            </a:fld>
            <a:endParaRPr lang="en-US"/>
          </a:p>
        </p:txBody>
      </p:sp>
    </p:spTree>
    <p:extLst>
      <p:ext uri="{BB962C8B-B14F-4D97-AF65-F5344CB8AC3E}">
        <p14:creationId xmlns:p14="http://schemas.microsoft.com/office/powerpoint/2010/main" xmlns="" val="1604971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dirty="0" smtClean="0">
                <a:solidFill>
                  <a:schemeClr val="bg1"/>
                </a:solidFill>
              </a:rPr>
              <a:t>Translation</a:t>
            </a:r>
          </a:p>
          <a:p>
            <a:endParaRPr lang="en-US" sz="1200" b="1" i="0" u="sng" dirty="0" smtClean="0">
              <a:solidFill>
                <a:schemeClr val="bg1"/>
              </a:solidFill>
            </a:endParaRPr>
          </a:p>
          <a:p>
            <a:pPr marL="457200" indent="-457200">
              <a:buFont typeface="Arial" panose="020B0604020202020204" pitchFamily="34" charset="0"/>
              <a:buChar char="•"/>
            </a:pPr>
            <a:r>
              <a:rPr lang="en-US" sz="1200" b="0" i="0" dirty="0" smtClean="0">
                <a:solidFill>
                  <a:schemeClr val="bg1"/>
                </a:solidFill>
              </a:rPr>
              <a:t>Amino acids transferred by the </a:t>
            </a:r>
            <a:r>
              <a:rPr lang="en-US" sz="1200" b="0" i="0" dirty="0" err="1" smtClean="0">
                <a:solidFill>
                  <a:schemeClr val="bg1"/>
                </a:solidFill>
              </a:rPr>
              <a:t>tRNA</a:t>
            </a:r>
            <a:r>
              <a:rPr lang="en-US" sz="1200" b="0" i="0" dirty="0" smtClean="0">
                <a:solidFill>
                  <a:schemeClr val="bg1"/>
                </a:solidFill>
              </a:rPr>
              <a:t> bond forming a protein.</a:t>
            </a:r>
          </a:p>
          <a:p>
            <a:endParaRPr lang="en-US" sz="1200" b="0" i="0" dirty="0" smtClean="0">
              <a:solidFill>
                <a:schemeClr val="bg1"/>
              </a:solidFill>
            </a:endParaRPr>
          </a:p>
          <a:p>
            <a:r>
              <a:rPr lang="en-US" sz="1200" b="1" i="0" dirty="0" smtClean="0">
                <a:solidFill>
                  <a:schemeClr val="bg1"/>
                </a:solidFill>
              </a:rPr>
              <a:t>Reflect</a:t>
            </a:r>
            <a:r>
              <a:rPr lang="en-US" sz="1200" b="0" i="0" dirty="0" smtClean="0">
                <a:solidFill>
                  <a:schemeClr val="bg1"/>
                </a:solidFill>
              </a:rPr>
              <a:t>:</a:t>
            </a:r>
            <a:br>
              <a:rPr lang="en-US" sz="1200" b="0" i="0" dirty="0" smtClean="0">
                <a:solidFill>
                  <a:schemeClr val="bg1"/>
                </a:solidFill>
              </a:rPr>
            </a:br>
            <a:r>
              <a:rPr lang="en-US" sz="1200" b="0" i="0" dirty="0" smtClean="0">
                <a:solidFill>
                  <a:schemeClr val="bg1"/>
                </a:solidFill>
              </a:rPr>
              <a:t>amino acids =</a:t>
            </a:r>
            <a:r>
              <a:rPr lang="en-US" sz="1200" b="0" i="0" baseline="0" dirty="0" smtClean="0">
                <a:solidFill>
                  <a:schemeClr val="bg1"/>
                </a:solidFill>
              </a:rPr>
              <a:t> one of the carbon compounds</a:t>
            </a:r>
          </a:p>
          <a:p>
            <a:r>
              <a:rPr lang="en-US" sz="1200" b="0" i="0" baseline="0" dirty="0" smtClean="0">
                <a:solidFill>
                  <a:schemeClr val="bg1"/>
                </a:solidFill>
              </a:rPr>
              <a:t>amino acids = building blocks of life</a:t>
            </a:r>
          </a:p>
          <a:p>
            <a:r>
              <a:rPr lang="en-US" sz="1200" b="0" i="0" baseline="0" dirty="0" smtClean="0">
                <a:solidFill>
                  <a:schemeClr val="bg1"/>
                </a:solidFill>
              </a:rPr>
              <a:t>Proteins = make up most of what we are</a:t>
            </a:r>
          </a:p>
          <a:p>
            <a:pPr marL="0" lvl="0" indent="0">
              <a:buFont typeface="Arial" panose="020B0604020202020204" pitchFamily="34" charset="0"/>
              <a:buNone/>
            </a:pPr>
            <a:r>
              <a:rPr lang="en-US" dirty="0" smtClean="0"/>
              <a:t>___________________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27</a:t>
            </a:fld>
            <a:endParaRPr lang="en-US"/>
          </a:p>
        </p:txBody>
      </p:sp>
    </p:spTree>
    <p:extLst>
      <p:ext uri="{BB962C8B-B14F-4D97-AF65-F5344CB8AC3E}">
        <p14:creationId xmlns:p14="http://schemas.microsoft.com/office/powerpoint/2010/main" xmlns="" val="1604971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dirty="0" smtClean="0">
                <a:solidFill>
                  <a:schemeClr val="bg1"/>
                </a:solidFill>
              </a:rPr>
              <a:t>Translation</a:t>
            </a:r>
          </a:p>
          <a:p>
            <a:endParaRPr lang="en-US" sz="1200" b="1" i="0" u="sng" dirty="0" smtClean="0">
              <a:solidFill>
                <a:schemeClr val="bg1"/>
              </a:solidFill>
            </a:endParaRPr>
          </a:p>
          <a:p>
            <a:r>
              <a:rPr lang="en-US" sz="1200" b="0" i="0" u="none" dirty="0" smtClean="0">
                <a:solidFill>
                  <a:schemeClr val="bg1"/>
                </a:solidFill>
              </a:rPr>
              <a:t>“Stop” and “Start” codons mark the beginning and end of each gene.</a:t>
            </a:r>
          </a:p>
          <a:p>
            <a:pPr marL="0" lvl="0" indent="0">
              <a:buFont typeface="Arial" panose="020B0604020202020204" pitchFamily="34" charset="0"/>
              <a:buNone/>
            </a:pPr>
            <a:r>
              <a:rPr lang="en-US" dirty="0" smtClean="0"/>
              <a:t>___________________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28</a:t>
            </a:fld>
            <a:endParaRPr lang="en-US"/>
          </a:p>
        </p:txBody>
      </p:sp>
    </p:spTree>
    <p:extLst>
      <p:ext uri="{BB962C8B-B14F-4D97-AF65-F5344CB8AC3E}">
        <p14:creationId xmlns:p14="http://schemas.microsoft.com/office/powerpoint/2010/main" xmlns="" val="1604971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dirty="0" smtClean="0">
                <a:solidFill>
                  <a:schemeClr val="bg1"/>
                </a:solidFill>
              </a:rPr>
              <a:t>Translation</a:t>
            </a:r>
          </a:p>
          <a:p>
            <a:endParaRPr lang="en-US" sz="1200" b="1" i="0" u="sng" dirty="0" smtClean="0">
              <a:solidFill>
                <a:schemeClr val="bg1"/>
              </a:solidFill>
            </a:endParaRPr>
          </a:p>
          <a:p>
            <a:r>
              <a:rPr lang="en-US" sz="1200" b="0" i="0" u="none" dirty="0" smtClean="0">
                <a:solidFill>
                  <a:schemeClr val="bg1"/>
                </a:solidFill>
              </a:rPr>
              <a:t>“Stop” and “Start” codons mark the beginning and end of each gene.</a:t>
            </a:r>
          </a:p>
          <a:p>
            <a:pPr marL="0" lvl="0" indent="0">
              <a:buFont typeface="Arial" panose="020B0604020202020204" pitchFamily="34" charset="0"/>
              <a:buNone/>
            </a:pPr>
            <a:r>
              <a:rPr lang="en-US" dirty="0" smtClean="0"/>
              <a:t>___________________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29</a:t>
            </a:fld>
            <a:endParaRPr lang="en-US"/>
          </a:p>
        </p:txBody>
      </p:sp>
    </p:spTree>
    <p:extLst>
      <p:ext uri="{BB962C8B-B14F-4D97-AF65-F5344CB8AC3E}">
        <p14:creationId xmlns:p14="http://schemas.microsoft.com/office/powerpoint/2010/main" xmlns="" val="1604971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Video Re-cap and Preview of Translation</a:t>
            </a:r>
            <a:r>
              <a:rPr lang="en-US" dirty="0" smtClean="0"/>
              <a:t>:</a:t>
            </a:r>
          </a:p>
          <a:p>
            <a:endParaRPr lang="en-US" dirty="0" smtClean="0"/>
          </a:p>
          <a:p>
            <a:r>
              <a:rPr lang="en-US" dirty="0" smtClean="0"/>
              <a:t>This</a:t>
            </a:r>
            <a:r>
              <a:rPr lang="en-US" baseline="0" dirty="0" smtClean="0"/>
              <a:t> video re-caps what you have learned thus far, and gives a preview of what we will learn today.</a:t>
            </a:r>
            <a:endParaRPr lang="en-US" dirty="0" smtClean="0"/>
          </a:p>
          <a:p>
            <a:endParaRPr lang="en-US" dirty="0" smtClean="0"/>
          </a:p>
          <a:p>
            <a:r>
              <a:rPr lang="en-US" dirty="0" smtClean="0"/>
              <a:t>From</a:t>
            </a:r>
            <a:r>
              <a:rPr lang="en-US" baseline="0" dirty="0" smtClean="0"/>
              <a:t> DNA to Protein Video:</a:t>
            </a:r>
            <a:br>
              <a:rPr lang="en-US" baseline="0" dirty="0" smtClean="0"/>
            </a:br>
            <a:r>
              <a:rPr lang="en-US" b="1" baseline="0" dirty="0" smtClean="0"/>
              <a:t>https://www.youtube.com/watch?v=gG7uCskUOrA</a:t>
            </a:r>
            <a:br>
              <a:rPr lang="en-US" b="1" baseline="0" dirty="0" smtClean="0"/>
            </a:br>
            <a:r>
              <a:rPr lang="en-US" b="1" baseline="0" dirty="0" smtClean="0"/>
              <a:t>_______________</a:t>
            </a:r>
            <a:endParaRPr lang="en-US" b="1"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30</a:t>
            </a:fld>
            <a:endParaRPr lang="en-US"/>
          </a:p>
        </p:txBody>
      </p:sp>
    </p:spTree>
    <p:extLst>
      <p:ext uri="{BB962C8B-B14F-4D97-AF65-F5344CB8AC3E}">
        <p14:creationId xmlns:p14="http://schemas.microsoft.com/office/powerpoint/2010/main" xmlns="" val="878485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Lab</a:t>
            </a:r>
            <a:endParaRPr lang="en-US" sz="1200" u="none" kern="1200" dirty="0" smtClean="0">
              <a:solidFill>
                <a:schemeClr val="tx1"/>
              </a:solidFill>
              <a:effectLst/>
              <a:latin typeface="+mn-lt"/>
              <a:ea typeface="+mn-ea"/>
              <a:cs typeface="+mn-cs"/>
            </a:endParaRPr>
          </a:p>
          <a:p>
            <a:endParaRPr lang="en-US" b="0" u="none" baseline="0" dirty="0" smtClean="0"/>
          </a:p>
          <a:p>
            <a:r>
              <a:rPr lang="en-US" b="0" u="none" baseline="0" dirty="0" smtClean="0"/>
              <a:t>Illustrate translation in the cytoplasm between the ribosome sub units.</a:t>
            </a:r>
          </a:p>
          <a:p>
            <a:r>
              <a:rPr lang="en-US" b="0" u="none" baseline="0" dirty="0" smtClean="0"/>
              <a:t>_______</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31</a:t>
            </a:fld>
            <a:endParaRPr lang="en-US"/>
          </a:p>
        </p:txBody>
      </p:sp>
    </p:spTree>
    <p:extLst>
      <p:ext uri="{BB962C8B-B14F-4D97-AF65-F5344CB8AC3E}">
        <p14:creationId xmlns:p14="http://schemas.microsoft.com/office/powerpoint/2010/main" xmlns="" val="156371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DNA Structure</a:t>
            </a:r>
            <a:endParaRPr lang="en-US" baseline="0" dirty="0" smtClean="0"/>
          </a:p>
          <a:p>
            <a:pPr marL="171450" indent="-171450">
              <a:buFont typeface="Arial" panose="020B0604020202020204" pitchFamily="34" charset="0"/>
              <a:buChar char="•"/>
            </a:pPr>
            <a:r>
              <a:rPr lang="en-US" baseline="0" dirty="0" smtClean="0"/>
              <a:t>Made up of Nucleotides containing</a:t>
            </a:r>
          </a:p>
          <a:p>
            <a:pPr marL="628650" lvl="1" indent="-171450">
              <a:buFont typeface="Arial" panose="020B0604020202020204" pitchFamily="34" charset="0"/>
              <a:buChar char="•"/>
            </a:pPr>
            <a:r>
              <a:rPr lang="en-US" baseline="0" dirty="0" smtClean="0"/>
              <a:t>Sugar</a:t>
            </a:r>
          </a:p>
          <a:p>
            <a:pPr marL="628650" lvl="1" indent="-171450">
              <a:buFont typeface="Arial" panose="020B0604020202020204" pitchFamily="34" charset="0"/>
              <a:buChar char="•"/>
            </a:pPr>
            <a:r>
              <a:rPr lang="en-US" baseline="0" dirty="0" smtClean="0"/>
              <a:t>Phosphate</a:t>
            </a:r>
          </a:p>
          <a:p>
            <a:pPr marL="628650" lvl="1" indent="-171450">
              <a:buFont typeface="Arial" panose="020B0604020202020204" pitchFamily="34" charset="0"/>
              <a:buChar char="•"/>
            </a:pPr>
            <a:r>
              <a:rPr lang="en-US" baseline="0" dirty="0" smtClean="0"/>
              <a:t>Nitrogen Bases</a:t>
            </a:r>
          </a:p>
          <a:p>
            <a:pPr marL="1085850" lvl="2" indent="-171450">
              <a:buFont typeface="Arial" panose="020B0604020202020204" pitchFamily="34" charset="0"/>
              <a:buChar char="•"/>
            </a:pPr>
            <a:r>
              <a:rPr lang="en-US" baseline="0" dirty="0" smtClean="0"/>
              <a:t>Adenine</a:t>
            </a:r>
          </a:p>
          <a:p>
            <a:pPr marL="1085850" lvl="2" indent="-171450">
              <a:buFont typeface="Arial" panose="020B0604020202020204" pitchFamily="34" charset="0"/>
              <a:buChar char="•"/>
            </a:pPr>
            <a:r>
              <a:rPr lang="en-US" baseline="0" dirty="0" smtClean="0"/>
              <a:t>Thymine</a:t>
            </a:r>
          </a:p>
          <a:p>
            <a:pPr marL="1085850" lvl="2" indent="-171450">
              <a:buFont typeface="Arial" panose="020B0604020202020204" pitchFamily="34" charset="0"/>
              <a:buChar char="•"/>
            </a:pPr>
            <a:r>
              <a:rPr lang="en-US" baseline="0" dirty="0" smtClean="0"/>
              <a:t>Cytosine</a:t>
            </a:r>
          </a:p>
          <a:p>
            <a:pPr marL="1085850" lvl="2" indent="-171450">
              <a:buFont typeface="Arial" panose="020B0604020202020204" pitchFamily="34" charset="0"/>
              <a:buChar char="•"/>
            </a:pPr>
            <a:r>
              <a:rPr lang="en-US" baseline="0" dirty="0" smtClean="0"/>
              <a:t>Guanine</a:t>
            </a:r>
          </a:p>
        </p:txBody>
      </p:sp>
      <p:sp>
        <p:nvSpPr>
          <p:cNvPr id="4" name="Slide Number Placeholder 3"/>
          <p:cNvSpPr>
            <a:spLocks noGrp="1"/>
          </p:cNvSpPr>
          <p:nvPr>
            <p:ph type="sldNum" sz="quarter" idx="10"/>
          </p:nvPr>
        </p:nvSpPr>
        <p:spPr/>
        <p:txBody>
          <a:bodyPr/>
          <a:lstStyle/>
          <a:p>
            <a:fld id="{59B3E1E2-0D37-425D-BA4B-A5A187636159}" type="slidenum">
              <a:rPr lang="en-US" smtClean="0"/>
              <a:pPr/>
              <a:t>3</a:t>
            </a:fld>
            <a:endParaRPr lang="en-US" dirty="0"/>
          </a:p>
        </p:txBody>
      </p:sp>
    </p:spTree>
    <p:extLst>
      <p:ext uri="{BB962C8B-B14F-4D97-AF65-F5344CB8AC3E}">
        <p14:creationId xmlns:p14="http://schemas.microsoft.com/office/powerpoint/2010/main" xmlns="" val="1604971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Practice</a:t>
            </a:r>
            <a:r>
              <a:rPr lang="en-US" b="1" u="sng" baseline="0" dirty="0" smtClean="0"/>
              <a:t> Translation</a:t>
            </a:r>
            <a:r>
              <a:rPr lang="en-US" b="1" u="none" baseline="0" dirty="0" smtClean="0"/>
              <a:t>: </a:t>
            </a:r>
          </a:p>
          <a:p>
            <a:endParaRPr lang="en-US" b="1" u="none" baseline="0" dirty="0" smtClean="0"/>
          </a:p>
          <a:p>
            <a:r>
              <a:rPr lang="en-US" b="0" u="none" baseline="0" dirty="0" smtClean="0"/>
              <a:t>Sometimes amino acids are decoded with a wheel. This wheel corresponds to the translation exercise in the work packet. Practice decoding with the wheel.</a:t>
            </a:r>
            <a:r>
              <a:rPr lang="en-US" b="1" u="none" baseline="0" dirty="0" smtClean="0"/>
              <a:t/>
            </a:r>
            <a:br>
              <a:rPr lang="en-US" b="1" u="none" baseline="0" dirty="0" smtClean="0"/>
            </a:br>
            <a:r>
              <a:rPr lang="en-US" b="1" u="none" baseline="0" dirty="0" smtClean="0"/>
              <a:t>_________</a:t>
            </a:r>
            <a:endParaRPr lang="en-US" b="1"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32</a:t>
            </a:fld>
            <a:endParaRPr lang="en-US"/>
          </a:p>
        </p:txBody>
      </p:sp>
    </p:spTree>
    <p:extLst>
      <p:ext uri="{BB962C8B-B14F-4D97-AF65-F5344CB8AC3E}">
        <p14:creationId xmlns:p14="http://schemas.microsoft.com/office/powerpoint/2010/main" xmlns="" val="2624017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Practice Translation</a:t>
            </a:r>
            <a:r>
              <a:rPr lang="en-US" b="1" dirty="0" smtClean="0"/>
              <a:t>:</a:t>
            </a:r>
          </a:p>
          <a:p>
            <a:endParaRPr lang="en-US" dirty="0" smtClean="0"/>
          </a:p>
          <a:p>
            <a:r>
              <a:rPr lang="en-US" b="1" dirty="0" smtClean="0"/>
              <a:t>http://learn.genetics.utah.edu/content/basics/transcribe/</a:t>
            </a:r>
            <a:r>
              <a:rPr lang="en-US" dirty="0" smtClean="0"/>
              <a:t/>
            </a:r>
            <a:br>
              <a:rPr lang="en-US" dirty="0" smtClean="0"/>
            </a:br>
            <a:r>
              <a:rPr lang="en-US" dirty="0" smtClean="0"/>
              <a:t>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33</a:t>
            </a:fld>
            <a:endParaRPr lang="en-US"/>
          </a:p>
        </p:txBody>
      </p:sp>
    </p:spTree>
    <p:extLst>
      <p:ext uri="{BB962C8B-B14F-4D97-AF65-F5344CB8AC3E}">
        <p14:creationId xmlns:p14="http://schemas.microsoft.com/office/powerpoint/2010/main" xmlns="" val="479191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i="0" baseline="0" dirty="0" smtClean="0">
                <a:solidFill>
                  <a:srgbClr val="FFC000"/>
                </a:solidFill>
              </a:rPr>
              <a:t>Genetic Mutations</a:t>
            </a:r>
            <a:r>
              <a:rPr lang="en-US" sz="2800" b="0" i="0" baseline="0" dirty="0" smtClean="0">
                <a:solidFill>
                  <a:srgbClr val="FFC000"/>
                </a:solidFill>
              </a:rPr>
              <a:t>: Change in organism’s DNA</a:t>
            </a:r>
            <a:br>
              <a:rPr lang="en-US" sz="2800" b="0" i="0" baseline="0" dirty="0" smtClean="0">
                <a:solidFill>
                  <a:srgbClr val="FFC000"/>
                </a:solidFill>
              </a:rPr>
            </a:br>
            <a:r>
              <a:rPr lang="en-US" sz="2800" b="0" i="0" baseline="0" dirty="0" smtClean="0">
                <a:solidFill>
                  <a:srgbClr val="FFC000"/>
                </a:solidFill>
              </a:rPr>
              <a:t>_____</a:t>
            </a:r>
            <a:br>
              <a:rPr lang="en-US" sz="2800" b="0" i="0" baseline="0" dirty="0" smtClean="0">
                <a:solidFill>
                  <a:srgbClr val="FFC000"/>
                </a:solidFill>
              </a:rPr>
            </a:br>
            <a:endParaRPr lang="en-US" sz="2800" b="0" i="0" baseline="0" dirty="0" smtClean="0">
              <a:solidFill>
                <a:srgbClr val="FFC000"/>
              </a:solidFill>
            </a:endParaRPr>
          </a:p>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34</a:t>
            </a:fld>
            <a:endParaRPr lang="en-US"/>
          </a:p>
        </p:txBody>
      </p:sp>
    </p:spTree>
    <p:extLst>
      <p:ext uri="{BB962C8B-B14F-4D97-AF65-F5344CB8AC3E}">
        <p14:creationId xmlns:p14="http://schemas.microsoft.com/office/powerpoint/2010/main" xmlns="" val="1604971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List</a:t>
            </a:r>
            <a:r>
              <a:rPr lang="en-US" b="0" baseline="0" dirty="0" smtClean="0"/>
              <a:t> Bomb Top 8 Amazing Genetic Mutations – 5:08 minutes</a:t>
            </a:r>
            <a:endParaRPr lang="en-US" b="0" dirty="0" smtClean="0"/>
          </a:p>
          <a:p>
            <a:r>
              <a:rPr lang="en-US" b="1" dirty="0" smtClean="0"/>
              <a:t>https://www.youtube.com/watch?v=9S_ZrkkdSa0</a:t>
            </a:r>
            <a:endParaRPr lang="en-US" b="1"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35</a:t>
            </a:fld>
            <a:endParaRPr lang="en-US"/>
          </a:p>
        </p:txBody>
      </p:sp>
    </p:spTree>
    <p:extLst>
      <p:ext uri="{BB962C8B-B14F-4D97-AF65-F5344CB8AC3E}">
        <p14:creationId xmlns:p14="http://schemas.microsoft.com/office/powerpoint/2010/main" xmlns="" val="878485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i="0" u="sng" baseline="0" dirty="0" smtClean="0">
                <a:solidFill>
                  <a:srgbClr val="FFC000"/>
                </a:solidFill>
              </a:rPr>
              <a:t>Causes of Mutations</a:t>
            </a:r>
            <a:r>
              <a:rPr lang="en-US" sz="2800" b="0" i="0" baseline="0" dirty="0" smtClean="0">
                <a:solidFill>
                  <a:srgbClr val="FFC000"/>
                </a:solidFill>
              </a:rPr>
              <a:t>:</a:t>
            </a:r>
          </a:p>
          <a:p>
            <a:endParaRPr lang="en-US" sz="2800" b="0" i="0" baseline="0" dirty="0" smtClean="0">
              <a:solidFill>
                <a:srgbClr val="FFC000"/>
              </a:solidFill>
            </a:endParaRPr>
          </a:p>
          <a:p>
            <a:pPr marL="457200" indent="-457200">
              <a:buFont typeface="Arial" panose="020B0604020202020204" pitchFamily="34" charset="0"/>
              <a:buChar char="•"/>
            </a:pPr>
            <a:r>
              <a:rPr lang="en-US" sz="2800" b="0" i="0" baseline="0" dirty="0" smtClean="0">
                <a:solidFill>
                  <a:srgbClr val="FFC000"/>
                </a:solidFill>
              </a:rPr>
              <a:t>Errors in DNA replication</a:t>
            </a:r>
          </a:p>
          <a:p>
            <a:pPr marL="457200" indent="-457200">
              <a:buFont typeface="Arial" panose="020B0604020202020204" pitchFamily="34" charset="0"/>
              <a:buChar char="•"/>
            </a:pPr>
            <a:r>
              <a:rPr lang="en-US" sz="2800" b="0" i="0" baseline="0" dirty="0" smtClean="0">
                <a:solidFill>
                  <a:srgbClr val="FFC000"/>
                </a:solidFill>
              </a:rPr>
              <a:t>Errors during crossing over in meiosis</a:t>
            </a:r>
          </a:p>
          <a:p>
            <a:pPr marL="457200" indent="-457200">
              <a:buFont typeface="Arial" panose="020B0604020202020204" pitchFamily="34" charset="0"/>
              <a:buChar char="•"/>
            </a:pPr>
            <a:r>
              <a:rPr lang="en-US" sz="2800" b="0" i="0" baseline="0" dirty="0" smtClean="0">
                <a:solidFill>
                  <a:srgbClr val="FFC000"/>
                </a:solidFill>
              </a:rPr>
              <a:t>Environmental factors</a:t>
            </a:r>
          </a:p>
          <a:p>
            <a:pPr marL="0" indent="0">
              <a:buFont typeface="Arial" panose="020B0604020202020204" pitchFamily="34" charset="0"/>
              <a:buNone/>
            </a:pPr>
            <a:r>
              <a:rPr lang="en-US" sz="2800" b="0" i="0" baseline="0" dirty="0" smtClean="0">
                <a:solidFill>
                  <a:srgbClr val="FFC000"/>
                </a:solidFill>
              </a:rPr>
              <a:t>_____</a:t>
            </a:r>
            <a:br>
              <a:rPr lang="en-US" sz="2800" b="0" i="0" baseline="0" dirty="0" smtClean="0">
                <a:solidFill>
                  <a:srgbClr val="FFC000"/>
                </a:solidFill>
              </a:rPr>
            </a:br>
            <a:endParaRPr lang="en-US" sz="2800" b="0" i="0" baseline="0" dirty="0" smtClean="0">
              <a:solidFill>
                <a:srgbClr val="FFC000"/>
              </a:solidFill>
            </a:endParaRPr>
          </a:p>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36</a:t>
            </a:fld>
            <a:endParaRPr lang="en-US"/>
          </a:p>
        </p:txBody>
      </p:sp>
    </p:spTree>
    <p:extLst>
      <p:ext uri="{BB962C8B-B14F-4D97-AF65-F5344CB8AC3E}">
        <p14:creationId xmlns:p14="http://schemas.microsoft.com/office/powerpoint/2010/main" xmlns="" val="1604971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i="0" u="sng" baseline="0" dirty="0" smtClean="0">
                <a:solidFill>
                  <a:srgbClr val="FFC000"/>
                </a:solidFill>
              </a:rPr>
              <a:t>Causes of Mutations</a:t>
            </a:r>
            <a:r>
              <a:rPr lang="en-US" sz="2800" b="0" i="0" baseline="0" dirty="0" smtClean="0">
                <a:solidFill>
                  <a:srgbClr val="FFC000"/>
                </a:solidFill>
              </a:rPr>
              <a:t>:</a:t>
            </a:r>
          </a:p>
          <a:p>
            <a:endParaRPr lang="en-US" sz="2800" b="0" i="0" baseline="0" dirty="0" smtClean="0">
              <a:solidFill>
                <a:srgbClr val="FFC000"/>
              </a:solidFill>
            </a:endParaRPr>
          </a:p>
          <a:p>
            <a:pPr marL="457200" indent="-457200">
              <a:buFont typeface="Arial" panose="020B0604020202020204" pitchFamily="34" charset="0"/>
              <a:buChar char="•"/>
            </a:pPr>
            <a:r>
              <a:rPr lang="en-US" sz="2800" b="0" i="0" baseline="0" dirty="0" smtClean="0">
                <a:solidFill>
                  <a:srgbClr val="FFC000"/>
                </a:solidFill>
              </a:rPr>
              <a:t>Errors in DNA replication</a:t>
            </a:r>
          </a:p>
          <a:p>
            <a:pPr marL="457200" indent="-457200">
              <a:buFont typeface="Arial" panose="020B0604020202020204" pitchFamily="34" charset="0"/>
              <a:buChar char="•"/>
            </a:pPr>
            <a:r>
              <a:rPr lang="en-US" sz="2800" b="0" i="0" baseline="0" dirty="0" smtClean="0">
                <a:solidFill>
                  <a:srgbClr val="FFC000"/>
                </a:solidFill>
              </a:rPr>
              <a:t>Errors during crossing over in meiosis</a:t>
            </a:r>
          </a:p>
          <a:p>
            <a:pPr marL="457200" indent="-457200">
              <a:buFont typeface="Arial" panose="020B0604020202020204" pitchFamily="34" charset="0"/>
              <a:buChar char="•"/>
            </a:pPr>
            <a:r>
              <a:rPr lang="en-US" sz="2800" b="0" i="0" baseline="0" dirty="0" smtClean="0">
                <a:solidFill>
                  <a:srgbClr val="FFC000"/>
                </a:solidFill>
              </a:rPr>
              <a:t>Environmental factors</a:t>
            </a:r>
          </a:p>
          <a:p>
            <a:pPr marL="0" indent="0">
              <a:buFont typeface="Arial" panose="020B0604020202020204" pitchFamily="34" charset="0"/>
              <a:buNone/>
            </a:pPr>
            <a:r>
              <a:rPr lang="en-US" sz="2800" b="0" i="0" baseline="0" dirty="0" smtClean="0">
                <a:solidFill>
                  <a:srgbClr val="FFC000"/>
                </a:solidFill>
              </a:rPr>
              <a:t>_____</a:t>
            </a:r>
            <a:br>
              <a:rPr lang="en-US" sz="2800" b="0" i="0" baseline="0" dirty="0" smtClean="0">
                <a:solidFill>
                  <a:srgbClr val="FFC000"/>
                </a:solidFill>
              </a:rPr>
            </a:br>
            <a:endParaRPr lang="en-US" sz="2800" b="0" i="0" baseline="0" dirty="0" smtClean="0">
              <a:solidFill>
                <a:srgbClr val="FFC000"/>
              </a:solidFill>
            </a:endParaRPr>
          </a:p>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38</a:t>
            </a:fld>
            <a:endParaRPr lang="en-US"/>
          </a:p>
        </p:txBody>
      </p:sp>
    </p:spTree>
    <p:extLst>
      <p:ext uri="{BB962C8B-B14F-4D97-AF65-F5344CB8AC3E}">
        <p14:creationId xmlns:p14="http://schemas.microsoft.com/office/powerpoint/2010/main" xmlns="" val="1604971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i="0" u="sng" baseline="0" dirty="0" smtClean="0">
                <a:solidFill>
                  <a:srgbClr val="FFC000"/>
                </a:solidFill>
              </a:rPr>
              <a:t>Point Mutation</a:t>
            </a:r>
          </a:p>
          <a:p>
            <a:endParaRPr lang="en-US" sz="2800" b="1" i="0" u="sng" baseline="0" dirty="0" smtClean="0">
              <a:solidFill>
                <a:srgbClr val="FFC000"/>
              </a:solidFill>
            </a:endParaRPr>
          </a:p>
          <a:p>
            <a:pPr marL="457200" indent="-457200">
              <a:buFont typeface="Arial" panose="020B0604020202020204" pitchFamily="34" charset="0"/>
              <a:buChar char="•"/>
            </a:pPr>
            <a:r>
              <a:rPr lang="en-US" sz="2800" b="0" i="0" baseline="0" dirty="0" smtClean="0">
                <a:solidFill>
                  <a:srgbClr val="FFC000"/>
                </a:solidFill>
              </a:rPr>
              <a:t>One base changes</a:t>
            </a:r>
          </a:p>
          <a:p>
            <a:pPr marL="457200" indent="-457200">
              <a:buFont typeface="Arial" panose="020B0604020202020204" pitchFamily="34" charset="0"/>
              <a:buChar char="•"/>
            </a:pPr>
            <a:r>
              <a:rPr lang="en-US" sz="2800" b="0" i="0" baseline="0" dirty="0" smtClean="0">
                <a:solidFill>
                  <a:srgbClr val="FFC000"/>
                </a:solidFill>
              </a:rPr>
              <a:t>Usually occurs during DNA replication</a:t>
            </a:r>
          </a:p>
          <a:p>
            <a:pPr marL="457200" indent="-457200">
              <a:buFont typeface="Arial" panose="020B0604020202020204" pitchFamily="34" charset="0"/>
              <a:buChar char="•"/>
            </a:pPr>
            <a:r>
              <a:rPr lang="en-US" sz="2800" b="0" i="0" baseline="0" dirty="0" smtClean="0">
                <a:solidFill>
                  <a:srgbClr val="FFC000"/>
                </a:solidFill>
              </a:rPr>
              <a:t>Usually corrected by DNA polymerase</a:t>
            </a:r>
          </a:p>
          <a:p>
            <a:pPr marL="0" indent="0">
              <a:buFont typeface="Arial" panose="020B0604020202020204" pitchFamily="34" charset="0"/>
              <a:buNone/>
            </a:pPr>
            <a:r>
              <a:rPr lang="en-US" sz="2800" b="0" i="0" baseline="0" dirty="0" smtClean="0">
                <a:solidFill>
                  <a:srgbClr val="FFC000"/>
                </a:solidFill>
              </a:rPr>
              <a:t>_____</a:t>
            </a:r>
            <a:br>
              <a:rPr lang="en-US" sz="2800" b="0" i="0" baseline="0" dirty="0" smtClean="0">
                <a:solidFill>
                  <a:srgbClr val="FFC000"/>
                </a:solidFill>
              </a:rPr>
            </a:br>
            <a:endParaRPr lang="en-US" sz="2800" b="0" i="0" baseline="0" dirty="0" smtClean="0">
              <a:solidFill>
                <a:srgbClr val="FFC000"/>
              </a:solidFill>
            </a:endParaRPr>
          </a:p>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39</a:t>
            </a:fld>
            <a:endParaRPr lang="en-US"/>
          </a:p>
        </p:txBody>
      </p:sp>
    </p:spTree>
    <p:extLst>
      <p:ext uri="{BB962C8B-B14F-4D97-AF65-F5344CB8AC3E}">
        <p14:creationId xmlns:p14="http://schemas.microsoft.com/office/powerpoint/2010/main" xmlns="" val="1604971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i="0" u="sng" baseline="0" dirty="0" smtClean="0">
                <a:solidFill>
                  <a:srgbClr val="FFC000"/>
                </a:solidFill>
              </a:rPr>
              <a:t>Point Mutation</a:t>
            </a:r>
          </a:p>
          <a:p>
            <a:endParaRPr lang="en-US" sz="2800" b="1" i="0" u="sng" baseline="0" dirty="0" smtClean="0">
              <a:solidFill>
                <a:srgbClr val="FFC000"/>
              </a:solidFill>
            </a:endParaRPr>
          </a:p>
          <a:p>
            <a:pPr marL="457200" indent="-457200">
              <a:buFont typeface="Arial" panose="020B0604020202020204" pitchFamily="34" charset="0"/>
              <a:buChar char="•"/>
            </a:pPr>
            <a:r>
              <a:rPr lang="en-US" sz="2800" b="0" i="0" baseline="0" dirty="0" smtClean="0">
                <a:solidFill>
                  <a:srgbClr val="FFC000"/>
                </a:solidFill>
              </a:rPr>
              <a:t>One base changes</a:t>
            </a:r>
          </a:p>
          <a:p>
            <a:pPr marL="457200" indent="-457200">
              <a:buFont typeface="Arial" panose="020B0604020202020204" pitchFamily="34" charset="0"/>
              <a:buChar char="•"/>
            </a:pPr>
            <a:r>
              <a:rPr lang="en-US" sz="2800" b="0" i="0" baseline="0" dirty="0" smtClean="0">
                <a:solidFill>
                  <a:srgbClr val="FFC000"/>
                </a:solidFill>
              </a:rPr>
              <a:t>Usually occurs during DNA replication</a:t>
            </a:r>
          </a:p>
          <a:p>
            <a:pPr marL="457200" indent="-457200">
              <a:buFont typeface="Arial" panose="020B0604020202020204" pitchFamily="34" charset="0"/>
              <a:buChar char="•"/>
            </a:pPr>
            <a:r>
              <a:rPr lang="en-US" sz="2800" b="0" i="0" baseline="0" dirty="0" smtClean="0">
                <a:solidFill>
                  <a:srgbClr val="FFC000"/>
                </a:solidFill>
              </a:rPr>
              <a:t>Usually corrected by DNA polymerase</a:t>
            </a:r>
          </a:p>
          <a:p>
            <a:pPr marL="0" indent="0">
              <a:buFont typeface="Arial" panose="020B0604020202020204" pitchFamily="34" charset="0"/>
              <a:buNone/>
            </a:pPr>
            <a:r>
              <a:rPr lang="en-US" sz="2800" b="0" i="0" baseline="0" dirty="0" smtClean="0">
                <a:solidFill>
                  <a:srgbClr val="FFC000"/>
                </a:solidFill>
              </a:rPr>
              <a:t>_____</a:t>
            </a:r>
            <a:br>
              <a:rPr lang="en-US" sz="2800" b="0" i="0" baseline="0" dirty="0" smtClean="0">
                <a:solidFill>
                  <a:srgbClr val="FFC000"/>
                </a:solidFill>
              </a:rPr>
            </a:br>
            <a:endParaRPr lang="en-US" sz="2800" b="0" i="0" baseline="0" dirty="0" smtClean="0">
              <a:solidFill>
                <a:srgbClr val="FFC000"/>
              </a:solidFill>
            </a:endParaRPr>
          </a:p>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40</a:t>
            </a:fld>
            <a:endParaRPr lang="en-US"/>
          </a:p>
        </p:txBody>
      </p:sp>
    </p:spTree>
    <p:extLst>
      <p:ext uri="{BB962C8B-B14F-4D97-AF65-F5344CB8AC3E}">
        <p14:creationId xmlns:p14="http://schemas.microsoft.com/office/powerpoint/2010/main" xmlns="" val="1604971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i="0" u="sng" baseline="0" dirty="0" smtClean="0">
                <a:solidFill>
                  <a:srgbClr val="FFC000"/>
                </a:solidFill>
              </a:rPr>
              <a:t>Frame Shift Mutation</a:t>
            </a:r>
            <a:r>
              <a:rPr lang="en-US" sz="2800" b="0" i="0" baseline="0" dirty="0" smtClean="0">
                <a:solidFill>
                  <a:srgbClr val="FFC000"/>
                </a:solidFill>
              </a:rPr>
              <a:t>:</a:t>
            </a:r>
          </a:p>
          <a:p>
            <a:endParaRPr lang="en-US" sz="2800" b="0" i="0" baseline="0" dirty="0" smtClean="0">
              <a:solidFill>
                <a:srgbClr val="FFC000"/>
              </a:solidFill>
            </a:endParaRPr>
          </a:p>
          <a:p>
            <a:r>
              <a:rPr lang="en-US" sz="2800" b="0" i="0" baseline="0" dirty="0" smtClean="0">
                <a:solidFill>
                  <a:srgbClr val="FFC000"/>
                </a:solidFill>
              </a:rPr>
              <a:t>Base is inserted or deleted causing a shift in strand of DNA</a:t>
            </a:r>
          </a:p>
          <a:p>
            <a:r>
              <a:rPr lang="en-US" sz="2800" b="0" i="0" baseline="0" dirty="0" smtClean="0">
                <a:solidFill>
                  <a:srgbClr val="FFC000"/>
                </a:solidFill>
              </a:rPr>
              <a:t>_____</a:t>
            </a:r>
            <a:br>
              <a:rPr lang="en-US" sz="2800" b="0" i="0" baseline="0" dirty="0" smtClean="0">
                <a:solidFill>
                  <a:srgbClr val="FFC000"/>
                </a:solidFill>
              </a:rPr>
            </a:br>
            <a:endParaRPr lang="en-US" sz="2800" b="0" i="0" baseline="0" dirty="0" smtClean="0">
              <a:solidFill>
                <a:srgbClr val="FFC000"/>
              </a:solidFill>
            </a:endParaRPr>
          </a:p>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41</a:t>
            </a:fld>
            <a:endParaRPr lang="en-US"/>
          </a:p>
        </p:txBody>
      </p:sp>
    </p:spTree>
    <p:extLst>
      <p:ext uri="{BB962C8B-B14F-4D97-AF65-F5344CB8AC3E}">
        <p14:creationId xmlns:p14="http://schemas.microsoft.com/office/powerpoint/2010/main" xmlns="" val="1604971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i="0" u="sng" baseline="0" dirty="0" smtClean="0">
                <a:solidFill>
                  <a:srgbClr val="FFC000"/>
                </a:solidFill>
              </a:rPr>
              <a:t>Frame Shift Mutation</a:t>
            </a:r>
            <a:r>
              <a:rPr lang="en-US" sz="2800" b="0" i="0" baseline="0" dirty="0" smtClean="0">
                <a:solidFill>
                  <a:srgbClr val="FFC000"/>
                </a:solidFill>
              </a:rPr>
              <a:t>:</a:t>
            </a:r>
          </a:p>
          <a:p>
            <a:endParaRPr lang="en-US" sz="2800" b="0" i="0" baseline="0" dirty="0" smtClean="0">
              <a:solidFill>
                <a:srgbClr val="FFC000"/>
              </a:solidFill>
            </a:endParaRPr>
          </a:p>
          <a:p>
            <a:r>
              <a:rPr lang="en-US" sz="2800" b="0" i="0" baseline="0" dirty="0" smtClean="0">
                <a:solidFill>
                  <a:srgbClr val="FFC000"/>
                </a:solidFill>
              </a:rPr>
              <a:t>Base is inserted or deleted causing a shift in strand of DNA</a:t>
            </a:r>
          </a:p>
          <a:p>
            <a:r>
              <a:rPr lang="en-US" sz="2800" b="0" i="0" baseline="0" dirty="0" smtClean="0">
                <a:solidFill>
                  <a:srgbClr val="FFC000"/>
                </a:solidFill>
              </a:rPr>
              <a:t>_____</a:t>
            </a:r>
            <a:br>
              <a:rPr lang="en-US" sz="2800" b="0" i="0" baseline="0" dirty="0" smtClean="0">
                <a:solidFill>
                  <a:srgbClr val="FFC000"/>
                </a:solidFill>
              </a:rPr>
            </a:br>
            <a:endParaRPr lang="en-US" sz="2800" b="0" i="0" baseline="0" dirty="0" smtClean="0">
              <a:solidFill>
                <a:srgbClr val="FFC000"/>
              </a:solidFill>
            </a:endParaRPr>
          </a:p>
          <a:p>
            <a:r>
              <a:rPr lang="en-US" sz="2800" b="0" i="0" baseline="0" dirty="0" smtClean="0">
                <a:solidFill>
                  <a:srgbClr val="FFC000"/>
                </a:solidFill>
              </a:rPr>
              <a:t/>
            </a:r>
            <a:br>
              <a:rPr lang="en-US" sz="2800" b="0" i="0" baseline="0" dirty="0" smtClean="0">
                <a:solidFill>
                  <a:srgbClr val="FFC000"/>
                </a:solidFill>
              </a:rPr>
            </a:br>
            <a:endParaRPr lang="en-US" sz="2800" b="0" i="0" baseline="0" dirty="0" smtClean="0">
              <a:solidFill>
                <a:srgbClr val="FFC000"/>
              </a:solidFill>
            </a:endParaRPr>
          </a:p>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42</a:t>
            </a:fld>
            <a:endParaRPr lang="en-US"/>
          </a:p>
        </p:txBody>
      </p:sp>
    </p:spTree>
    <p:extLst>
      <p:ext uri="{BB962C8B-B14F-4D97-AF65-F5344CB8AC3E}">
        <p14:creationId xmlns:p14="http://schemas.microsoft.com/office/powerpoint/2010/main" xmlns="" val="160497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DNA Replication</a:t>
            </a:r>
            <a:endParaRPr lang="en-US" baseline="0" dirty="0" smtClean="0"/>
          </a:p>
          <a:p>
            <a:pPr marL="457200" indent="-457200">
              <a:buFont typeface="Arial" panose="020B0604020202020204" pitchFamily="34" charset="0"/>
              <a:buChar char="•"/>
            </a:pPr>
            <a:r>
              <a:rPr lang="en-US" sz="2800" b="0" i="0" dirty="0" smtClean="0">
                <a:solidFill>
                  <a:srgbClr val="FFC000"/>
                </a:solidFill>
              </a:rPr>
              <a:t>Base Pairing Rules:</a:t>
            </a:r>
          </a:p>
          <a:p>
            <a:pPr marL="914400" lvl="1" indent="-457200">
              <a:buFont typeface="Arial" panose="020B0604020202020204" pitchFamily="34" charset="0"/>
              <a:buChar char="•"/>
            </a:pPr>
            <a:r>
              <a:rPr lang="en-US" sz="2800" b="0" i="0" dirty="0" smtClean="0">
                <a:solidFill>
                  <a:srgbClr val="FFC000"/>
                </a:solidFill>
              </a:rPr>
              <a:t>A and T always pair (adenine and thymine)</a:t>
            </a:r>
          </a:p>
          <a:p>
            <a:pPr marL="914400" lvl="1" indent="-457200">
              <a:buFont typeface="Arial" panose="020B0604020202020204" pitchFamily="34" charset="0"/>
              <a:buChar char="•"/>
            </a:pPr>
            <a:r>
              <a:rPr lang="en-US" sz="2800" b="0" i="0" dirty="0" smtClean="0">
                <a:solidFill>
                  <a:srgbClr val="FFC000"/>
                </a:solidFill>
              </a:rPr>
              <a:t>G and C always pair (guanine and cytosine)</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a:t>
            </a:fld>
            <a:endParaRPr lang="en-US" dirty="0"/>
          </a:p>
        </p:txBody>
      </p:sp>
    </p:spTree>
    <p:extLst>
      <p:ext uri="{BB962C8B-B14F-4D97-AF65-F5344CB8AC3E}">
        <p14:creationId xmlns:p14="http://schemas.microsoft.com/office/powerpoint/2010/main" xmlns="" val="1604971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i="0" u="sng" baseline="0" dirty="0" smtClean="0">
                <a:solidFill>
                  <a:srgbClr val="FFC000"/>
                </a:solidFill>
              </a:rPr>
              <a:t>Frame Shift Mutation</a:t>
            </a:r>
            <a:r>
              <a:rPr lang="en-US" sz="2800" b="0" i="0" baseline="0" dirty="0" smtClean="0">
                <a:solidFill>
                  <a:srgbClr val="FFC000"/>
                </a:solidFill>
              </a:rPr>
              <a:t>:</a:t>
            </a:r>
          </a:p>
          <a:p>
            <a:endParaRPr lang="en-US" sz="2800" b="0" i="0" baseline="0" dirty="0" smtClean="0">
              <a:solidFill>
                <a:srgbClr val="FFC000"/>
              </a:solidFill>
            </a:endParaRPr>
          </a:p>
          <a:p>
            <a:r>
              <a:rPr lang="en-US" sz="2800" b="0" i="0" baseline="0" dirty="0" smtClean="0">
                <a:solidFill>
                  <a:srgbClr val="FFC000"/>
                </a:solidFill>
              </a:rPr>
              <a:t>Base is inserted or deleted causing a shift in strand of DNA</a:t>
            </a:r>
          </a:p>
          <a:p>
            <a:r>
              <a:rPr lang="en-US" sz="2800" b="0" i="0" baseline="0" dirty="0" smtClean="0">
                <a:solidFill>
                  <a:srgbClr val="FFC000"/>
                </a:solidFill>
              </a:rPr>
              <a:t>_____</a:t>
            </a:r>
            <a:br>
              <a:rPr lang="en-US" sz="2800" b="0" i="0" baseline="0" dirty="0" smtClean="0">
                <a:solidFill>
                  <a:srgbClr val="FFC000"/>
                </a:solidFill>
              </a:rPr>
            </a:br>
            <a:endParaRPr lang="en-US" sz="2800" b="0" i="0" baseline="0" dirty="0" smtClean="0">
              <a:solidFill>
                <a:srgbClr val="FFC000"/>
              </a:solidFill>
            </a:endParaRPr>
          </a:p>
          <a:p>
            <a:r>
              <a:rPr lang="en-US" sz="2800" b="0" i="0" baseline="0" dirty="0" smtClean="0">
                <a:solidFill>
                  <a:srgbClr val="FFC000"/>
                </a:solidFill>
              </a:rPr>
              <a:t/>
            </a:r>
            <a:br>
              <a:rPr lang="en-US" sz="2800" b="0" i="0" baseline="0" dirty="0" smtClean="0">
                <a:solidFill>
                  <a:srgbClr val="FFC000"/>
                </a:solidFill>
              </a:rPr>
            </a:br>
            <a:endParaRPr lang="en-US" sz="2800" b="0" i="0" baseline="0" dirty="0" smtClean="0">
              <a:solidFill>
                <a:srgbClr val="FFC000"/>
              </a:solidFill>
            </a:endParaRPr>
          </a:p>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43</a:t>
            </a:fld>
            <a:endParaRPr lang="en-US"/>
          </a:p>
        </p:txBody>
      </p:sp>
    </p:spTree>
    <p:extLst>
      <p:ext uri="{BB962C8B-B14F-4D97-AF65-F5344CB8AC3E}">
        <p14:creationId xmlns:p14="http://schemas.microsoft.com/office/powerpoint/2010/main" xmlns="" val="16049717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Mutation Video, Bozeman</a:t>
            </a:r>
            <a:r>
              <a:rPr lang="en-US" u="sng" baseline="0" dirty="0" smtClean="0"/>
              <a:t> Science</a:t>
            </a:r>
            <a:r>
              <a:rPr lang="en-US" baseline="0" dirty="0" smtClean="0"/>
              <a:t>:</a:t>
            </a:r>
          </a:p>
          <a:p>
            <a:endParaRPr lang="en-US" dirty="0" smtClean="0"/>
          </a:p>
          <a:p>
            <a:r>
              <a:rPr lang="en-US" dirty="0" smtClean="0"/>
              <a:t>https://www.youtube.com/watch?v=eDbK0cxKKsk</a:t>
            </a:r>
          </a:p>
          <a:p>
            <a:r>
              <a:rPr lang="en-US" dirty="0" smtClean="0"/>
              <a:t>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44</a:t>
            </a:fld>
            <a:endParaRPr lang="en-US"/>
          </a:p>
        </p:txBody>
      </p:sp>
    </p:spTree>
    <p:extLst>
      <p:ext uri="{BB962C8B-B14F-4D97-AF65-F5344CB8AC3E}">
        <p14:creationId xmlns:p14="http://schemas.microsoft.com/office/powerpoint/2010/main" xmlns="" val="36511092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Lab</a:t>
            </a:r>
            <a:endParaRPr lang="en-US" sz="1200" u="none" kern="1200" dirty="0" smtClean="0">
              <a:solidFill>
                <a:schemeClr val="tx1"/>
              </a:solidFill>
              <a:effectLst/>
              <a:latin typeface="+mn-lt"/>
              <a:ea typeface="+mn-ea"/>
              <a:cs typeface="+mn-cs"/>
            </a:endParaRPr>
          </a:p>
          <a:p>
            <a:endParaRPr lang="en-US" b="0" u="none" baseline="0" dirty="0" smtClean="0"/>
          </a:p>
          <a:p>
            <a:r>
              <a:rPr lang="en-US" b="0" u="none" baseline="0" dirty="0" smtClean="0"/>
              <a:t>Lost in translation Bee Lab: http://www.genomebc.ca/education/teachers/activities/lost-in-translation/</a:t>
            </a:r>
          </a:p>
          <a:p>
            <a:r>
              <a:rPr lang="en-US" b="0" u="none" baseline="0" dirty="0" smtClean="0"/>
              <a:t>_______</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45</a:t>
            </a:fld>
            <a:endParaRPr lang="en-US"/>
          </a:p>
        </p:txBody>
      </p:sp>
    </p:spTree>
    <p:extLst>
      <p:ext uri="{BB962C8B-B14F-4D97-AF65-F5344CB8AC3E}">
        <p14:creationId xmlns:p14="http://schemas.microsoft.com/office/powerpoint/2010/main" xmlns="" val="1563714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DNA Function</a:t>
            </a:r>
            <a:endParaRPr lang="en-US" baseline="0" dirty="0" smtClean="0"/>
          </a:p>
          <a:p>
            <a:pPr marL="171450" indent="-171450">
              <a:buFont typeface="Arial" panose="020B0604020202020204" pitchFamily="34" charset="0"/>
              <a:buChar char="•"/>
            </a:pPr>
            <a:r>
              <a:rPr lang="en-US" baseline="0" dirty="0" smtClean="0"/>
              <a:t>Blueprint and instructions to make you</a:t>
            </a:r>
          </a:p>
          <a:p>
            <a:pPr marL="171450" indent="-171450">
              <a:buFont typeface="Arial" panose="020B0604020202020204" pitchFamily="34" charset="0"/>
              <a:buChar char="•"/>
            </a:pPr>
            <a:r>
              <a:rPr lang="en-US" baseline="0" dirty="0" smtClean="0"/>
              <a:t>Genome = all of your DNA</a:t>
            </a:r>
          </a:p>
          <a:p>
            <a:pPr marL="171450" indent="-171450">
              <a:buFont typeface="Arial" panose="020B0604020202020204" pitchFamily="34" charset="0"/>
              <a:buChar char="•"/>
            </a:pPr>
            <a:r>
              <a:rPr lang="en-US" baseline="0" dirty="0" smtClean="0"/>
              <a:t>Gene = one set of instructions within your DNA</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a:t>
            </a:fld>
            <a:endParaRPr lang="en-US" dirty="0"/>
          </a:p>
        </p:txBody>
      </p:sp>
    </p:spTree>
    <p:extLst>
      <p:ext uri="{BB962C8B-B14F-4D97-AF65-F5344CB8AC3E}">
        <p14:creationId xmlns:p14="http://schemas.microsoft.com/office/powerpoint/2010/main" xmlns="" val="1604971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Instructions: Complete</a:t>
            </a:r>
            <a:r>
              <a:rPr lang="en-US" u="none" baseline="0" dirty="0" smtClean="0"/>
              <a:t> guided notes in work packet to accompany this video.</a:t>
            </a:r>
            <a:endParaRPr lang="en-US" u="none" dirty="0" smtClean="0"/>
          </a:p>
          <a:p>
            <a:endParaRPr lang="en-US" u="sng" dirty="0" smtClean="0"/>
          </a:p>
          <a:p>
            <a:r>
              <a:rPr lang="en-US" u="sng" dirty="0" smtClean="0"/>
              <a:t>Genome, Unlocking</a:t>
            </a:r>
            <a:r>
              <a:rPr lang="en-US" u="sng" baseline="0" dirty="0" smtClean="0"/>
              <a:t> Life’s Code</a:t>
            </a:r>
            <a:r>
              <a:rPr lang="en-US" baseline="0" dirty="0" smtClean="0"/>
              <a:t/>
            </a:r>
            <a:br>
              <a:rPr lang="en-US" baseline="0" dirty="0" smtClean="0"/>
            </a:br>
            <a:r>
              <a:rPr lang="en-US" baseline="0" dirty="0" smtClean="0"/>
              <a:t>Video: </a:t>
            </a:r>
            <a:r>
              <a:rPr lang="en-US" b="1" dirty="0" smtClean="0"/>
              <a:t>https://unlockinglifescode.org/media/animations/659#660</a:t>
            </a:r>
            <a:endParaRPr lang="en-US" b="1"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a:t>
            </a:fld>
            <a:endParaRPr lang="en-US" dirty="0"/>
          </a:p>
        </p:txBody>
      </p:sp>
    </p:spTree>
    <p:extLst>
      <p:ext uri="{BB962C8B-B14F-4D97-AF65-F5344CB8AC3E}">
        <p14:creationId xmlns:p14="http://schemas.microsoft.com/office/powerpoint/2010/main" xmlns="" val="1110189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Pet Cell Cycle</a:t>
            </a:r>
          </a:p>
          <a:p>
            <a:r>
              <a:rPr lang="en-US" dirty="0" smtClean="0"/>
              <a:t>https://www.youtube.com/watch?v=WaJ8epyEx2Q</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a:t>
            </a:fld>
            <a:endParaRPr lang="en-US" dirty="0"/>
          </a:p>
        </p:txBody>
      </p:sp>
    </p:spTree>
    <p:extLst>
      <p:ext uri="{BB962C8B-B14F-4D97-AF65-F5344CB8AC3E}">
        <p14:creationId xmlns:p14="http://schemas.microsoft.com/office/powerpoint/2010/main" xmlns="" val="1604971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DNA Replication</a:t>
            </a:r>
            <a:endParaRPr lang="en-US" baseline="0" dirty="0" smtClean="0"/>
          </a:p>
          <a:p>
            <a:pPr marL="171450" indent="-171450">
              <a:buFont typeface="Arial" panose="020B0604020202020204" pitchFamily="34" charset="0"/>
              <a:buChar char="•"/>
            </a:pPr>
            <a:r>
              <a:rPr lang="en-US" baseline="0" dirty="0" smtClean="0"/>
              <a:t>Takes place during the Synthesis phase (“S” Phase of the cell cycle)</a:t>
            </a:r>
          </a:p>
          <a:p>
            <a:pPr marL="171450" indent="-171450">
              <a:buFont typeface="Arial" panose="020B0604020202020204" pitchFamily="34" charset="0"/>
              <a:buChar char="•"/>
            </a:pPr>
            <a:r>
              <a:rPr lang="en-US" baseline="0" dirty="0" smtClean="0"/>
              <a:t>Purpose: replication of the chromatid that was pulled in half during anaphase</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a:t>
            </a:fld>
            <a:endParaRPr lang="en-US" dirty="0"/>
          </a:p>
        </p:txBody>
      </p:sp>
    </p:spTree>
    <p:extLst>
      <p:ext uri="{BB962C8B-B14F-4D97-AF65-F5344CB8AC3E}">
        <p14:creationId xmlns:p14="http://schemas.microsoft.com/office/powerpoint/2010/main" xmlns="" val="1604971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DNA Replication</a:t>
            </a:r>
            <a:endParaRPr lang="en-US" baseline="0" dirty="0" smtClean="0"/>
          </a:p>
          <a:p>
            <a:pPr marL="457200" indent="-457200">
              <a:buFont typeface="Arial" panose="020B0604020202020204" pitchFamily="34" charset="0"/>
              <a:buChar char="•"/>
            </a:pPr>
            <a:r>
              <a:rPr lang="en-US" sz="2800" b="0" i="0" dirty="0" smtClean="0">
                <a:solidFill>
                  <a:srgbClr val="FFC000"/>
                </a:solidFill>
              </a:rPr>
              <a:t>Takes</a:t>
            </a:r>
            <a:r>
              <a:rPr lang="en-US" sz="2800" b="0" i="0" baseline="0" dirty="0" smtClean="0">
                <a:solidFill>
                  <a:srgbClr val="FFC000"/>
                </a:solidFill>
              </a:rPr>
              <a:t> place in the nucleus of the cell.</a:t>
            </a:r>
            <a:endParaRPr lang="en-US" sz="2800" b="0" i="0" dirty="0" smtClean="0">
              <a:solidFill>
                <a:srgbClr val="FFC000"/>
              </a:solidFill>
            </a:endParaRP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9</a:t>
            </a:fld>
            <a:endParaRPr lang="en-US" dirty="0"/>
          </a:p>
        </p:txBody>
      </p:sp>
    </p:spTree>
    <p:extLst>
      <p:ext uri="{BB962C8B-B14F-4D97-AF65-F5344CB8AC3E}">
        <p14:creationId xmlns:p14="http://schemas.microsoft.com/office/powerpoint/2010/main" xmlns="" val="160497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4/5/2017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897AE4-5C67-4385-8C09-ED1BC1948249}"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897AE4-5C67-4385-8C09-ED1BC1948249}"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5897AE4-5C67-4385-8C09-ED1BC1948249}" type="datetimeFigureOut">
              <a:rPr lang="en-US" smtClean="0"/>
              <a:pPr/>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897AE4-5C67-4385-8C09-ED1BC1948249}" type="datetimeFigureOut">
              <a:rPr lang="en-US" smtClean="0"/>
              <a:pPr/>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97AE4-5C67-4385-8C09-ED1BC1948249}" type="datetimeFigureOut">
              <a:rPr lang="en-US" smtClean="0"/>
              <a:pPr/>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897AE4-5C67-4385-8C09-ED1BC1948249}"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AB4C-39C9-4F2B-ABBE-EE70C94F271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5897AE4-5C67-4385-8C09-ED1BC1948249}" type="datetimeFigureOut">
              <a:rPr lang="en-US" smtClean="0"/>
              <a:pPr/>
              <a:t>4/5/2017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45FAB4C-39C9-4F2B-ABBE-EE70C94F27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5897AE4-5C67-4385-8C09-ED1BC1948249}" type="datetimeFigureOut">
              <a:rPr lang="en-US" smtClean="0"/>
              <a:pPr/>
              <a:t>4/5/2017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45FAB4C-39C9-4F2B-ABBE-EE70C94F27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lencoe.com/sites/common_assets/science/virtual_labs/LS04/LS04.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gG7uCskUOr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learn.genetics.utah.edu/content/molecules/transcrib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eDbK0cxKKsk"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unlockinglifescode.org/media/animations/65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5848"/>
            <a:ext cx="8229600" cy="1673352"/>
          </a:xfrm>
        </p:spPr>
        <p:txBody>
          <a:bodyPr>
            <a:normAutofit/>
          </a:bodyPr>
          <a:lstStyle/>
          <a:p>
            <a:r>
              <a:rPr lang="en-US" dirty="0" smtClean="0"/>
              <a:t/>
            </a:r>
            <a:br>
              <a:rPr lang="en-US" dirty="0" smtClean="0"/>
            </a:br>
            <a:r>
              <a:rPr lang="en-US" dirty="0" smtClean="0"/>
              <a:t>Molecular Basis of Heredity</a:t>
            </a:r>
            <a:endParaRPr lang="en-US" dirty="0"/>
          </a:p>
        </p:txBody>
      </p:sp>
      <p:sp>
        <p:nvSpPr>
          <p:cNvPr id="3" name="Subtitle 2"/>
          <p:cNvSpPr>
            <a:spLocks noGrp="1"/>
          </p:cNvSpPr>
          <p:nvPr>
            <p:ph type="subTitle" idx="1"/>
          </p:nvPr>
        </p:nvSpPr>
        <p:spPr>
          <a:xfrm>
            <a:off x="685800" y="2438400"/>
            <a:ext cx="8077200" cy="1499616"/>
          </a:xfrm>
        </p:spPr>
        <p:txBody>
          <a:bodyPr/>
          <a:lstStyle/>
          <a:p>
            <a:r>
              <a:rPr lang="en-US" dirty="0" smtClean="0"/>
              <a:t>Indiana Standard: 5</a:t>
            </a:r>
            <a:endParaRPr lang="en-US" dirty="0"/>
          </a:p>
        </p:txBody>
      </p:sp>
    </p:spTree>
    <p:extLst>
      <p:ext uri="{BB962C8B-B14F-4D97-AF65-F5344CB8AC3E}">
        <p14:creationId xmlns:p14="http://schemas.microsoft.com/office/powerpoint/2010/main" xmlns="" val="2240737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DNA</a:t>
            </a:r>
            <a:endParaRPr lang="en-US" sz="4000" b="1" i="1" dirty="0">
              <a:solidFill>
                <a:srgbClr val="FFC000"/>
              </a:solidFill>
            </a:endParaRPr>
          </a:p>
        </p:txBody>
      </p:sp>
      <p:sp>
        <p:nvSpPr>
          <p:cNvPr id="4" name="TextBox 3"/>
          <p:cNvSpPr txBox="1"/>
          <p:nvPr/>
        </p:nvSpPr>
        <p:spPr>
          <a:xfrm>
            <a:off x="152400" y="2895600"/>
            <a:ext cx="4514603" cy="5386090"/>
          </a:xfrm>
          <a:prstGeom prst="rect">
            <a:avLst/>
          </a:prstGeom>
          <a:noFill/>
        </p:spPr>
        <p:txBody>
          <a:bodyPr wrap="square" rtlCol="0">
            <a:spAutoFit/>
          </a:bodyPr>
          <a:lstStyle/>
          <a:p>
            <a:r>
              <a:rPr lang="en-US" sz="3600" b="1" u="sng" dirty="0" smtClean="0"/>
              <a:t>DNA Replication</a:t>
            </a:r>
          </a:p>
          <a:p>
            <a:r>
              <a:rPr lang="en-US" sz="2800" b="1" i="1" u="sng" dirty="0" smtClean="0">
                <a:solidFill>
                  <a:srgbClr val="FFC000"/>
                </a:solidFill>
              </a:rPr>
              <a:t>Enzymes</a:t>
            </a:r>
            <a:r>
              <a:rPr lang="en-US" sz="2800" b="1" i="1" dirty="0" smtClean="0">
                <a:solidFill>
                  <a:srgbClr val="FFC000"/>
                </a:solidFill>
              </a:rPr>
              <a:t> play a crucial roll</a:t>
            </a:r>
          </a:p>
          <a:p>
            <a:pPr marL="914400" lvl="1" indent="-457200">
              <a:buFont typeface="Arial" panose="020B0604020202020204" pitchFamily="34" charset="0"/>
              <a:buChar char="•"/>
            </a:pPr>
            <a:r>
              <a:rPr lang="en-US" sz="2800" b="1" i="1" u="sng" dirty="0" smtClean="0">
                <a:solidFill>
                  <a:srgbClr val="FFC000"/>
                </a:solidFill>
              </a:rPr>
              <a:t>DNA Helicase</a:t>
            </a:r>
            <a:r>
              <a:rPr lang="en-US" sz="2800" b="1" i="1" dirty="0" smtClean="0">
                <a:solidFill>
                  <a:srgbClr val="FFC000"/>
                </a:solidFill>
              </a:rPr>
              <a:t> separates strands of DNA by breaking bonds between the bases.</a:t>
            </a:r>
          </a:p>
          <a:p>
            <a:pPr marL="914400" lvl="1" indent="-457200">
              <a:buFont typeface="Arial" panose="020B0604020202020204" pitchFamily="34" charset="0"/>
              <a:buChar char="•"/>
            </a:pPr>
            <a:r>
              <a:rPr lang="en-US" sz="2800" b="1" i="1" dirty="0" smtClean="0">
                <a:solidFill>
                  <a:srgbClr val="FFC000"/>
                </a:solidFill>
              </a:rPr>
              <a:t>Think of a helicopter blade!</a:t>
            </a:r>
          </a:p>
          <a:p>
            <a:endParaRPr lang="en-US" sz="2800" b="1" i="1" dirty="0" smtClean="0">
              <a:solidFill>
                <a:srgbClr val="FFC000"/>
              </a:solidFill>
            </a:endParaRPr>
          </a:p>
          <a:p>
            <a:pPr marL="914400" lvl="1" indent="-457200">
              <a:buFont typeface="Arial" panose="020B0604020202020204" pitchFamily="34" charset="0"/>
              <a:buChar char="•"/>
            </a:pPr>
            <a:endParaRPr lang="en-US" sz="2800" b="1" i="1" dirty="0" smtClean="0">
              <a:solidFill>
                <a:srgbClr val="FFC000"/>
              </a:solidFill>
            </a:endParaRPr>
          </a:p>
          <a:p>
            <a:pPr marL="914400" lvl="1" indent="-457200">
              <a:buFont typeface="Arial" panose="020B0604020202020204" pitchFamily="34" charset="0"/>
              <a:buChar char="•"/>
            </a:pPr>
            <a:endParaRPr lang="en-US" sz="2800" b="1" i="1" dirty="0">
              <a:solidFill>
                <a:srgbClr val="FFC000"/>
              </a:solidFill>
            </a:endParaRPr>
          </a:p>
        </p:txBody>
      </p:sp>
      <p:pic>
        <p:nvPicPr>
          <p:cNvPr id="3074" name="Picture 2" descr="http://static.memrise.com/uploads/mems/output/3212630-130505043227.pn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4667003" y="3352800"/>
            <a:ext cx="4288645" cy="2439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467172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DNA</a:t>
            </a:r>
            <a:endParaRPr lang="en-US" sz="4000" b="1" i="1" dirty="0">
              <a:solidFill>
                <a:srgbClr val="FFC000"/>
              </a:solidFill>
            </a:endParaRPr>
          </a:p>
        </p:txBody>
      </p:sp>
      <p:sp>
        <p:nvSpPr>
          <p:cNvPr id="4" name="TextBox 3"/>
          <p:cNvSpPr txBox="1"/>
          <p:nvPr/>
        </p:nvSpPr>
        <p:spPr>
          <a:xfrm>
            <a:off x="152401" y="2895600"/>
            <a:ext cx="4267199" cy="4955203"/>
          </a:xfrm>
          <a:prstGeom prst="rect">
            <a:avLst/>
          </a:prstGeom>
          <a:noFill/>
        </p:spPr>
        <p:txBody>
          <a:bodyPr wrap="square" rtlCol="0">
            <a:spAutoFit/>
          </a:bodyPr>
          <a:lstStyle/>
          <a:p>
            <a:r>
              <a:rPr lang="en-US" sz="3600" b="1" u="sng" dirty="0" smtClean="0"/>
              <a:t>DNA Replication</a:t>
            </a:r>
          </a:p>
          <a:p>
            <a:pPr marL="914400" lvl="1" indent="-457200">
              <a:buFont typeface="Arial" panose="020B0604020202020204" pitchFamily="34" charset="0"/>
              <a:buChar char="•"/>
            </a:pPr>
            <a:r>
              <a:rPr lang="en-US" sz="2800" b="1" i="1" dirty="0" smtClean="0">
                <a:solidFill>
                  <a:srgbClr val="FFC000"/>
                </a:solidFill>
              </a:rPr>
              <a:t>DNA </a:t>
            </a:r>
            <a:r>
              <a:rPr lang="en-US" sz="2800" b="1" i="1" u="sng" dirty="0" smtClean="0">
                <a:solidFill>
                  <a:srgbClr val="FFC000"/>
                </a:solidFill>
              </a:rPr>
              <a:t>polymerase </a:t>
            </a:r>
            <a:r>
              <a:rPr lang="en-US" sz="2800" b="1" i="1" dirty="0" smtClean="0">
                <a:solidFill>
                  <a:srgbClr val="FFC000"/>
                </a:solidFill>
              </a:rPr>
              <a:t>builds bonds between the free floating nucleotides and the DNA strand</a:t>
            </a:r>
          </a:p>
          <a:p>
            <a:pPr marL="914400" lvl="1" indent="-457200">
              <a:buFont typeface="Arial" panose="020B0604020202020204" pitchFamily="34" charset="0"/>
              <a:buChar char="•"/>
            </a:pPr>
            <a:r>
              <a:rPr lang="en-US" sz="2800" b="1" i="1" u="sng" dirty="0" smtClean="0">
                <a:solidFill>
                  <a:srgbClr val="FFC000"/>
                </a:solidFill>
              </a:rPr>
              <a:t>Ligase</a:t>
            </a:r>
            <a:r>
              <a:rPr lang="en-US" sz="2800" b="1" i="1" dirty="0" smtClean="0">
                <a:solidFill>
                  <a:srgbClr val="FFC000"/>
                </a:solidFill>
              </a:rPr>
              <a:t> binds the base pairs</a:t>
            </a:r>
          </a:p>
          <a:p>
            <a:endParaRPr lang="en-US" sz="2800" b="1" i="1" dirty="0" smtClean="0">
              <a:solidFill>
                <a:srgbClr val="FFC000"/>
              </a:solidFill>
            </a:endParaRPr>
          </a:p>
          <a:p>
            <a:pPr marL="914400" lvl="1" indent="-457200">
              <a:buFont typeface="Arial" panose="020B0604020202020204" pitchFamily="34" charset="0"/>
              <a:buChar char="•"/>
            </a:pPr>
            <a:endParaRPr lang="en-US" sz="2800" b="1" i="1" dirty="0" smtClean="0">
              <a:solidFill>
                <a:srgbClr val="FFC000"/>
              </a:solidFill>
            </a:endParaRPr>
          </a:p>
          <a:p>
            <a:pPr marL="914400" lvl="1" indent="-457200">
              <a:buFont typeface="Arial" panose="020B0604020202020204" pitchFamily="34" charset="0"/>
              <a:buChar char="•"/>
            </a:pPr>
            <a:endParaRPr lang="en-US" sz="2800" b="1" i="1" dirty="0">
              <a:solidFill>
                <a:srgbClr val="FFC000"/>
              </a:solidFill>
            </a:endParaRPr>
          </a:p>
        </p:txBody>
      </p:sp>
      <p:pic>
        <p:nvPicPr>
          <p:cNvPr id="4098" name="Picture 2" descr="http://www.condalab.com/fileadmin/user_upload/_temp_/_E5A90175B0BDF52DE755901281CEBD1C90AB14C1ADC076779B_pimgpsh_fullsize_distr.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191000" y="2937144"/>
            <a:ext cx="4762500" cy="3200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866908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2895600"/>
            <a:ext cx="4267199" cy="1384995"/>
          </a:xfrm>
          <a:prstGeom prst="rect">
            <a:avLst/>
          </a:prstGeom>
          <a:noFill/>
        </p:spPr>
        <p:txBody>
          <a:bodyPr wrap="square" rtlCol="0">
            <a:spAutoFit/>
          </a:bodyPr>
          <a:lstStyle/>
          <a:p>
            <a:endParaRPr lang="en-US" sz="2800" b="1" i="1" dirty="0" smtClean="0">
              <a:solidFill>
                <a:srgbClr val="FFC000"/>
              </a:solidFill>
            </a:endParaRPr>
          </a:p>
          <a:p>
            <a:pPr marL="914400" lvl="1" indent="-457200">
              <a:buFont typeface="Arial" panose="020B0604020202020204" pitchFamily="34" charset="0"/>
              <a:buChar char="•"/>
            </a:pPr>
            <a:endParaRPr lang="en-US" sz="2800" b="1" i="1" dirty="0" smtClean="0">
              <a:solidFill>
                <a:srgbClr val="FFC000"/>
              </a:solidFill>
            </a:endParaRPr>
          </a:p>
          <a:p>
            <a:pPr marL="914400" lvl="1" indent="-457200">
              <a:buFont typeface="Arial" panose="020B0604020202020204" pitchFamily="34" charset="0"/>
              <a:buChar char="•"/>
            </a:pPr>
            <a:endParaRPr lang="en-US" sz="2800" b="1" i="1" dirty="0">
              <a:solidFill>
                <a:srgbClr val="FFC000"/>
              </a:solidFill>
            </a:endParaRPr>
          </a:p>
        </p:txBody>
      </p:sp>
      <p:pic>
        <p:nvPicPr>
          <p:cNvPr id="4098" name="Picture 2" descr="http://www.condalab.com/fileadmin/user_upload/_temp_/_E5A90175B0BDF52DE755901281CEBD1C90AB14C1ADC076779B_pimgpsh_fullsize_distr.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228600" y="533400"/>
            <a:ext cx="8731247" cy="586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866908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34" y="990600"/>
            <a:ext cx="9361714" cy="2215991"/>
          </a:xfrm>
          <a:prstGeom prst="rect">
            <a:avLst/>
          </a:prstGeom>
          <a:noFill/>
        </p:spPr>
        <p:txBody>
          <a:bodyPr wrap="square" rtlCol="0">
            <a:spAutoFit/>
          </a:bodyPr>
          <a:lstStyle/>
          <a:p>
            <a:r>
              <a:rPr lang="en-US" sz="13800" b="1" dirty="0" smtClean="0">
                <a:solidFill>
                  <a:schemeClr val="bg1">
                    <a:lumMod val="75000"/>
                    <a:lumOff val="25000"/>
                  </a:schemeClr>
                </a:solidFill>
                <a:latin typeface="Arial Black" panose="020B0A04020102020204" pitchFamily="34" charset="0"/>
              </a:rPr>
              <a:t>Illustrate</a:t>
            </a:r>
            <a:endParaRPr lang="en-US" sz="138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Let’s Explore</a:t>
            </a:r>
            <a:r>
              <a:rPr lang="en-US" dirty="0" smtClean="0"/>
              <a:t/>
            </a:r>
            <a:br>
              <a:rPr lang="en-US" dirty="0" smtClean="0"/>
            </a:br>
            <a:r>
              <a:rPr lang="en-US" sz="7200" dirty="0" smtClean="0">
                <a:solidFill>
                  <a:schemeClr val="tx1"/>
                </a:solidFill>
              </a:rPr>
              <a:t>DNA Replication</a:t>
            </a:r>
            <a:endParaRPr lang="en-US" sz="7200" i="1" dirty="0">
              <a:solidFill>
                <a:schemeClr val="tx1"/>
              </a:solidFill>
            </a:endParaRPr>
          </a:p>
        </p:txBody>
      </p:sp>
    </p:spTree>
    <p:extLst>
      <p:ext uri="{BB962C8B-B14F-4D97-AF65-F5344CB8AC3E}">
        <p14:creationId xmlns:p14="http://schemas.microsoft.com/office/powerpoint/2010/main" xmlns="" val="2335140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Protein Synthesis</a:t>
            </a:r>
            <a:endParaRPr lang="en-US" sz="4000" b="1" i="1" dirty="0">
              <a:solidFill>
                <a:srgbClr val="FFC000"/>
              </a:solidFill>
            </a:endParaRPr>
          </a:p>
        </p:txBody>
      </p:sp>
      <p:sp>
        <p:nvSpPr>
          <p:cNvPr id="4" name="TextBox 3"/>
          <p:cNvSpPr txBox="1"/>
          <p:nvPr/>
        </p:nvSpPr>
        <p:spPr>
          <a:xfrm>
            <a:off x="609600" y="2990563"/>
            <a:ext cx="4267199" cy="4093428"/>
          </a:xfrm>
          <a:prstGeom prst="rect">
            <a:avLst/>
          </a:prstGeom>
          <a:noFill/>
        </p:spPr>
        <p:txBody>
          <a:bodyPr wrap="square" rtlCol="0">
            <a:spAutoFit/>
          </a:bodyPr>
          <a:lstStyle/>
          <a:p>
            <a:r>
              <a:rPr lang="en-US" sz="3600" b="1" u="sng" dirty="0" smtClean="0"/>
              <a:t>Protein Synthesis</a:t>
            </a:r>
          </a:p>
          <a:p>
            <a:r>
              <a:rPr lang="en-US" sz="2800" b="1" i="1" dirty="0" smtClean="0">
                <a:solidFill>
                  <a:srgbClr val="FFC000"/>
                </a:solidFill>
              </a:rPr>
              <a:t>1. Transcription to mRNA</a:t>
            </a:r>
          </a:p>
          <a:p>
            <a:r>
              <a:rPr lang="en-US" sz="2800" b="1" i="1" dirty="0" smtClean="0">
                <a:solidFill>
                  <a:srgbClr val="FFC000"/>
                </a:solidFill>
              </a:rPr>
              <a:t>2. Translation to Proteins</a:t>
            </a:r>
          </a:p>
          <a:p>
            <a:endParaRPr lang="en-US" sz="2800" b="1" i="1" dirty="0">
              <a:solidFill>
                <a:srgbClr val="FFC000"/>
              </a:solidFill>
            </a:endParaRPr>
          </a:p>
          <a:p>
            <a:r>
              <a:rPr lang="en-US" sz="2800" b="1" dirty="0" smtClean="0"/>
              <a:t>mRNA </a:t>
            </a:r>
            <a:r>
              <a:rPr lang="en-US" sz="2800" b="1" dirty="0"/>
              <a:t>= Messenger RNA</a:t>
            </a:r>
          </a:p>
          <a:p>
            <a:r>
              <a:rPr lang="en-US" sz="2800" b="1" dirty="0"/>
              <a:t>RNA = Ribonucleic Acid</a:t>
            </a:r>
            <a:endParaRPr lang="en-US" sz="3600" b="1" dirty="0"/>
          </a:p>
          <a:p>
            <a:endParaRPr lang="en-US" sz="2800" b="1" i="1" dirty="0" smtClean="0">
              <a:solidFill>
                <a:srgbClr val="FFC000"/>
              </a:solidFill>
            </a:endParaRPr>
          </a:p>
          <a:p>
            <a:pPr marL="914400" lvl="1" indent="-457200">
              <a:buFont typeface="Arial" panose="020B0604020202020204" pitchFamily="34" charset="0"/>
              <a:buChar char="•"/>
            </a:pPr>
            <a:endParaRPr lang="en-US" sz="2800" b="1" i="1" dirty="0" smtClean="0">
              <a:solidFill>
                <a:srgbClr val="FFC000"/>
              </a:solidFill>
            </a:endParaRPr>
          </a:p>
          <a:p>
            <a:pPr marL="914400" lvl="1" indent="-457200">
              <a:buFont typeface="Arial" panose="020B0604020202020204" pitchFamily="34" charset="0"/>
              <a:buChar char="•"/>
            </a:pPr>
            <a:endParaRPr lang="en-US" sz="2800" b="1" i="1" dirty="0">
              <a:solidFill>
                <a:srgbClr val="FFC000"/>
              </a:solidFill>
            </a:endParaRPr>
          </a:p>
        </p:txBody>
      </p:sp>
      <p:pic>
        <p:nvPicPr>
          <p:cNvPr id="5124" name="Picture 4" descr="http://www.austincc.edu/mlt/mdfund/central_dogma_dna%20to%20trait.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410200" y="1905000"/>
            <a:ext cx="2724150" cy="4351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607508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Protein Synthesis</a:t>
            </a:r>
            <a:endParaRPr lang="en-US" sz="4000" b="1" i="1" dirty="0">
              <a:solidFill>
                <a:srgbClr val="FFC000"/>
              </a:solidFill>
            </a:endParaRPr>
          </a:p>
        </p:txBody>
      </p:sp>
      <p:sp>
        <p:nvSpPr>
          <p:cNvPr id="4" name="TextBox 3"/>
          <p:cNvSpPr txBox="1"/>
          <p:nvPr/>
        </p:nvSpPr>
        <p:spPr>
          <a:xfrm>
            <a:off x="609600" y="2990563"/>
            <a:ext cx="4267199" cy="4093428"/>
          </a:xfrm>
          <a:prstGeom prst="rect">
            <a:avLst/>
          </a:prstGeom>
          <a:noFill/>
        </p:spPr>
        <p:txBody>
          <a:bodyPr wrap="square" rtlCol="0">
            <a:spAutoFit/>
          </a:bodyPr>
          <a:lstStyle/>
          <a:p>
            <a:r>
              <a:rPr lang="en-US" sz="3600" b="1" u="sng" dirty="0" smtClean="0"/>
              <a:t>Protein Synthesis</a:t>
            </a:r>
          </a:p>
          <a:p>
            <a:r>
              <a:rPr lang="en-US" sz="2800" b="1" i="1" dirty="0" smtClean="0">
                <a:solidFill>
                  <a:srgbClr val="FFC000"/>
                </a:solidFill>
              </a:rPr>
              <a:t>1. Transcription to mRNA</a:t>
            </a:r>
          </a:p>
          <a:p>
            <a:r>
              <a:rPr lang="en-US" sz="2800" b="1" i="1" dirty="0" smtClean="0">
                <a:solidFill>
                  <a:srgbClr val="FFC000"/>
                </a:solidFill>
              </a:rPr>
              <a:t>2. Translation to Proteins</a:t>
            </a:r>
          </a:p>
          <a:p>
            <a:endParaRPr lang="en-US" sz="2800" b="1" i="1" dirty="0">
              <a:solidFill>
                <a:srgbClr val="FFC000"/>
              </a:solidFill>
            </a:endParaRPr>
          </a:p>
          <a:p>
            <a:r>
              <a:rPr lang="en-US" sz="2800" b="1" dirty="0" smtClean="0"/>
              <a:t>mRNA </a:t>
            </a:r>
            <a:r>
              <a:rPr lang="en-US" sz="2800" b="1" dirty="0"/>
              <a:t>= Messenger RNA</a:t>
            </a:r>
          </a:p>
          <a:p>
            <a:r>
              <a:rPr lang="en-US" sz="2800" b="1" dirty="0"/>
              <a:t>RNA = Ribonucleic Acid</a:t>
            </a:r>
            <a:endParaRPr lang="en-US" sz="3600" b="1" dirty="0"/>
          </a:p>
          <a:p>
            <a:endParaRPr lang="en-US" sz="2800" b="1" i="1" dirty="0" smtClean="0">
              <a:solidFill>
                <a:srgbClr val="FFC000"/>
              </a:solidFill>
            </a:endParaRPr>
          </a:p>
          <a:p>
            <a:pPr marL="914400" lvl="1" indent="-457200">
              <a:buFont typeface="Arial" panose="020B0604020202020204" pitchFamily="34" charset="0"/>
              <a:buChar char="•"/>
            </a:pPr>
            <a:endParaRPr lang="en-US" sz="2800" b="1" i="1" dirty="0" smtClean="0">
              <a:solidFill>
                <a:srgbClr val="FFC000"/>
              </a:solidFill>
            </a:endParaRPr>
          </a:p>
          <a:p>
            <a:pPr marL="914400" lvl="1" indent="-457200">
              <a:buFont typeface="Arial" panose="020B0604020202020204" pitchFamily="34" charset="0"/>
              <a:buChar char="•"/>
            </a:pPr>
            <a:endParaRPr lang="en-US" sz="2800" b="1" i="1" dirty="0">
              <a:solidFill>
                <a:srgbClr val="FFC000"/>
              </a:solidFill>
            </a:endParaRPr>
          </a:p>
        </p:txBody>
      </p:sp>
      <p:pic>
        <p:nvPicPr>
          <p:cNvPr id="5124" name="Picture 4" descr="http://www.austincc.edu/mlt/mdfund/central_dogma_dna%20to%20trait.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962400" y="200721"/>
            <a:ext cx="4171950" cy="6664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607508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DNA to Proteins</a:t>
            </a:r>
            <a:endParaRPr lang="en-US" sz="4000" b="1" i="1" dirty="0">
              <a:solidFill>
                <a:srgbClr val="FFC000"/>
              </a:solidFill>
            </a:endParaRPr>
          </a:p>
        </p:txBody>
      </p:sp>
      <p:sp>
        <p:nvSpPr>
          <p:cNvPr id="4" name="TextBox 3"/>
          <p:cNvSpPr txBox="1"/>
          <p:nvPr/>
        </p:nvSpPr>
        <p:spPr>
          <a:xfrm>
            <a:off x="152401" y="2894266"/>
            <a:ext cx="3886200" cy="4524315"/>
          </a:xfrm>
          <a:prstGeom prst="rect">
            <a:avLst/>
          </a:prstGeom>
          <a:noFill/>
        </p:spPr>
        <p:txBody>
          <a:bodyPr wrap="square" rtlCol="0">
            <a:spAutoFit/>
          </a:bodyPr>
          <a:lstStyle/>
          <a:p>
            <a:r>
              <a:rPr lang="en-US" sz="3600" b="1" u="sng" dirty="0" smtClean="0"/>
              <a:t>RNA Structure</a:t>
            </a:r>
          </a:p>
          <a:p>
            <a:pPr marL="457200" indent="-457200">
              <a:buFont typeface="Arial" panose="020B0604020202020204" pitchFamily="34" charset="0"/>
              <a:buChar char="•"/>
            </a:pPr>
            <a:r>
              <a:rPr lang="en-US" sz="2800" b="1" i="1" u="sng" dirty="0" smtClean="0">
                <a:solidFill>
                  <a:srgbClr val="FFC000"/>
                </a:solidFill>
              </a:rPr>
              <a:t>Helix</a:t>
            </a:r>
            <a:r>
              <a:rPr lang="en-US" sz="2800" b="1" i="1" dirty="0" smtClean="0">
                <a:solidFill>
                  <a:srgbClr val="FFC000"/>
                </a:solidFill>
              </a:rPr>
              <a:t> instead of double helix</a:t>
            </a:r>
          </a:p>
          <a:p>
            <a:pPr marL="457200" indent="-457200">
              <a:buFont typeface="Arial" panose="020B0604020202020204" pitchFamily="34" charset="0"/>
              <a:buChar char="•"/>
            </a:pPr>
            <a:r>
              <a:rPr lang="en-US" sz="2800" b="1" i="1" u="sng" dirty="0" smtClean="0">
                <a:solidFill>
                  <a:srgbClr val="FFC000"/>
                </a:solidFill>
              </a:rPr>
              <a:t>Uracil</a:t>
            </a:r>
            <a:r>
              <a:rPr lang="en-US" sz="2800" b="1" i="1" dirty="0" smtClean="0">
                <a:solidFill>
                  <a:srgbClr val="FFC000"/>
                </a:solidFill>
              </a:rPr>
              <a:t> instead of thymine</a:t>
            </a:r>
          </a:p>
          <a:p>
            <a:pPr marL="457200" indent="-457200">
              <a:buFont typeface="Arial" panose="020B0604020202020204" pitchFamily="34" charset="0"/>
              <a:buChar char="•"/>
            </a:pPr>
            <a:r>
              <a:rPr lang="en-US" sz="2800" b="1" i="1" dirty="0" smtClean="0">
                <a:solidFill>
                  <a:srgbClr val="FFC000"/>
                </a:solidFill>
              </a:rPr>
              <a:t>The sugar is </a:t>
            </a:r>
            <a:r>
              <a:rPr lang="en-US" sz="2800" b="1" i="1" u="sng" dirty="0" smtClean="0">
                <a:solidFill>
                  <a:srgbClr val="FFC000"/>
                </a:solidFill>
              </a:rPr>
              <a:t>ribose</a:t>
            </a:r>
            <a:r>
              <a:rPr lang="en-US" sz="2800" b="1" i="1" dirty="0" smtClean="0">
                <a:solidFill>
                  <a:srgbClr val="FFC000"/>
                </a:solidFill>
              </a:rPr>
              <a:t> instead of deoxyribose</a:t>
            </a:r>
          </a:p>
          <a:p>
            <a:pPr marL="914400" lvl="1" indent="-457200">
              <a:buFont typeface="Arial" panose="020B0604020202020204" pitchFamily="34" charset="0"/>
              <a:buChar char="•"/>
            </a:pPr>
            <a:endParaRPr lang="en-US" sz="2800" b="1" i="1" dirty="0" smtClean="0">
              <a:solidFill>
                <a:srgbClr val="FFC000"/>
              </a:solidFill>
            </a:endParaRPr>
          </a:p>
          <a:p>
            <a:pPr marL="914400" lvl="1" indent="-457200">
              <a:buFont typeface="Arial" panose="020B0604020202020204" pitchFamily="34" charset="0"/>
              <a:buChar char="•"/>
            </a:pPr>
            <a:endParaRPr lang="en-US" sz="2800" b="1" i="1" dirty="0">
              <a:solidFill>
                <a:srgbClr val="FFC000"/>
              </a:solidFill>
            </a:endParaRPr>
          </a:p>
        </p:txBody>
      </p:sp>
      <p:pic>
        <p:nvPicPr>
          <p:cNvPr id="6" name="Picture 2" descr="https://cm.jefferson.edu/wordpress/wp-content/uploads/2014/01/pasted-graphic-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38600" y="2980053"/>
            <a:ext cx="4876800" cy="3706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7061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m.jefferson.edu/wordpress/wp-content/uploads/2014/01/pasted-graphic-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0418" y="1"/>
            <a:ext cx="9023582"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8159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mRNA &amp; Transcription</a:t>
            </a:r>
            <a:endParaRPr lang="en-US" sz="4000" b="1" i="1" dirty="0">
              <a:solidFill>
                <a:srgbClr val="FFC000"/>
              </a:solidFill>
            </a:endParaRPr>
          </a:p>
        </p:txBody>
      </p:sp>
      <p:sp>
        <p:nvSpPr>
          <p:cNvPr id="4" name="TextBox 3"/>
          <p:cNvSpPr txBox="1"/>
          <p:nvPr/>
        </p:nvSpPr>
        <p:spPr>
          <a:xfrm>
            <a:off x="362195" y="2667000"/>
            <a:ext cx="4971803" cy="4093428"/>
          </a:xfrm>
          <a:prstGeom prst="rect">
            <a:avLst/>
          </a:prstGeom>
          <a:noFill/>
        </p:spPr>
        <p:txBody>
          <a:bodyPr wrap="square" rtlCol="0">
            <a:spAutoFit/>
          </a:bodyPr>
          <a:lstStyle/>
          <a:p>
            <a:r>
              <a:rPr lang="en-US" sz="3600" b="1" u="sng" dirty="0" smtClean="0"/>
              <a:t>Transcription to mRNA</a:t>
            </a:r>
          </a:p>
          <a:p>
            <a:pPr marL="457200" indent="-457200">
              <a:buFont typeface="Arial" panose="020B0604020202020204" pitchFamily="34" charset="0"/>
              <a:buChar char="•"/>
            </a:pPr>
            <a:r>
              <a:rPr lang="en-US" sz="2800" b="1" i="1" dirty="0" smtClean="0">
                <a:solidFill>
                  <a:srgbClr val="FFC000"/>
                </a:solidFill>
              </a:rPr>
              <a:t>Takes place during </a:t>
            </a:r>
            <a:r>
              <a:rPr lang="en-US" sz="2800" b="1" i="1" u="sng" dirty="0" smtClean="0">
                <a:solidFill>
                  <a:srgbClr val="FFC000"/>
                </a:solidFill>
              </a:rPr>
              <a:t>Interphase</a:t>
            </a:r>
            <a:r>
              <a:rPr lang="en-US" sz="2800" b="1" i="1" dirty="0" smtClean="0">
                <a:solidFill>
                  <a:srgbClr val="FFC000"/>
                </a:solidFill>
              </a:rPr>
              <a:t> of the cell cycle.</a:t>
            </a:r>
          </a:p>
          <a:p>
            <a:pPr marL="457200" indent="-457200">
              <a:buFont typeface="Arial" panose="020B0604020202020204" pitchFamily="34" charset="0"/>
              <a:buChar char="•"/>
            </a:pPr>
            <a:r>
              <a:rPr lang="en-US" sz="2800" b="1" i="1" dirty="0" smtClean="0">
                <a:solidFill>
                  <a:srgbClr val="FFC000"/>
                </a:solidFill>
              </a:rPr>
              <a:t>Purpose: Transcribe DNA into a </a:t>
            </a:r>
            <a:r>
              <a:rPr lang="en-US" sz="2800" b="1" i="1" u="sng" dirty="0" smtClean="0">
                <a:solidFill>
                  <a:srgbClr val="FFC000"/>
                </a:solidFill>
              </a:rPr>
              <a:t>message</a:t>
            </a:r>
            <a:r>
              <a:rPr lang="en-US" sz="2800" b="1" i="1" dirty="0" smtClean="0">
                <a:solidFill>
                  <a:srgbClr val="FFC000"/>
                </a:solidFill>
              </a:rPr>
              <a:t> the </a:t>
            </a:r>
            <a:r>
              <a:rPr lang="en-US" sz="2800" b="1" i="1" u="sng" dirty="0" smtClean="0">
                <a:solidFill>
                  <a:srgbClr val="FFC000"/>
                </a:solidFill>
              </a:rPr>
              <a:t>ribosome</a:t>
            </a:r>
            <a:r>
              <a:rPr lang="en-US" sz="2800" b="1" i="1" dirty="0" smtClean="0">
                <a:solidFill>
                  <a:srgbClr val="FFC000"/>
                </a:solidFill>
              </a:rPr>
              <a:t> can read &amp; </a:t>
            </a:r>
            <a:r>
              <a:rPr lang="en-US" sz="2800" b="1" i="1" u="sng" dirty="0" smtClean="0">
                <a:solidFill>
                  <a:srgbClr val="FFC000"/>
                </a:solidFill>
              </a:rPr>
              <a:t>deliver</a:t>
            </a:r>
            <a:r>
              <a:rPr lang="en-US" sz="2800" b="1" i="1" dirty="0" smtClean="0">
                <a:solidFill>
                  <a:srgbClr val="FFC000"/>
                </a:solidFill>
              </a:rPr>
              <a:t> the message to the ribosome.</a:t>
            </a:r>
          </a:p>
          <a:p>
            <a:r>
              <a:rPr lang="en-US" sz="2800" b="1" i="1" dirty="0" smtClean="0">
                <a:solidFill>
                  <a:srgbClr val="FFC000"/>
                </a:solidFill>
              </a:rPr>
              <a:t>Think: Genes are going to the factory to be assembled into us.</a:t>
            </a:r>
            <a:endParaRPr lang="en-US" sz="2800" b="1" i="1" dirty="0">
              <a:solidFill>
                <a:srgbClr val="FFC000"/>
              </a:solidFill>
            </a:endParaRPr>
          </a:p>
        </p:txBody>
      </p:sp>
      <p:pic>
        <p:nvPicPr>
          <p:cNvPr id="1026" name="Picture 2" descr="http://images.tutorvista.com/cms/images/123/cell-cycle-2.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334000" y="2967216"/>
            <a:ext cx="3625119" cy="3416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4214557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mRNA &amp; Transcription</a:t>
            </a:r>
            <a:endParaRPr lang="en-US" sz="4000" b="1" i="1" dirty="0">
              <a:solidFill>
                <a:srgbClr val="FFC000"/>
              </a:solidFill>
            </a:endParaRPr>
          </a:p>
        </p:txBody>
      </p:sp>
      <p:sp>
        <p:nvSpPr>
          <p:cNvPr id="4" name="TextBox 3"/>
          <p:cNvSpPr txBox="1"/>
          <p:nvPr/>
        </p:nvSpPr>
        <p:spPr>
          <a:xfrm>
            <a:off x="263236" y="2743200"/>
            <a:ext cx="5638800" cy="4955203"/>
          </a:xfrm>
          <a:prstGeom prst="rect">
            <a:avLst/>
          </a:prstGeom>
          <a:noFill/>
        </p:spPr>
        <p:txBody>
          <a:bodyPr wrap="square" rtlCol="0">
            <a:spAutoFit/>
          </a:bodyPr>
          <a:lstStyle/>
          <a:p>
            <a:r>
              <a:rPr lang="en-US" sz="3600" b="1" u="sng" dirty="0" smtClean="0"/>
              <a:t>Transcription to mRNA</a:t>
            </a:r>
          </a:p>
          <a:p>
            <a:pPr marL="457200" indent="-457200">
              <a:buFont typeface="Arial" panose="020B0604020202020204" pitchFamily="34" charset="0"/>
              <a:buChar char="•"/>
            </a:pPr>
            <a:r>
              <a:rPr lang="en-US" sz="2800" b="1" i="1" dirty="0" smtClean="0">
                <a:solidFill>
                  <a:srgbClr val="FFC000"/>
                </a:solidFill>
              </a:rPr>
              <a:t>Occurs inside the </a:t>
            </a:r>
            <a:r>
              <a:rPr lang="en-US" sz="2800" b="1" i="1" u="sng" dirty="0" smtClean="0">
                <a:solidFill>
                  <a:srgbClr val="FFC000"/>
                </a:solidFill>
              </a:rPr>
              <a:t>nucleus</a:t>
            </a:r>
          </a:p>
          <a:p>
            <a:pPr marL="457200" indent="-457200">
              <a:buFont typeface="Arial" panose="020B0604020202020204" pitchFamily="34" charset="0"/>
              <a:buChar char="•"/>
            </a:pPr>
            <a:r>
              <a:rPr lang="en-US" sz="2800" b="1" i="1" dirty="0" smtClean="0">
                <a:solidFill>
                  <a:srgbClr val="FFC000"/>
                </a:solidFill>
              </a:rPr>
              <a:t>Similar to </a:t>
            </a:r>
            <a:r>
              <a:rPr lang="en-US" sz="2800" b="1" i="1" u="sng" dirty="0" smtClean="0">
                <a:solidFill>
                  <a:srgbClr val="FFC000"/>
                </a:solidFill>
              </a:rPr>
              <a:t>DNA replication</a:t>
            </a:r>
          </a:p>
          <a:p>
            <a:pPr marL="457200" indent="-457200">
              <a:buFont typeface="Arial" panose="020B0604020202020204" pitchFamily="34" charset="0"/>
              <a:buChar char="•"/>
            </a:pPr>
            <a:r>
              <a:rPr lang="en-US" sz="2800" b="1" i="1" dirty="0" smtClean="0">
                <a:solidFill>
                  <a:srgbClr val="FFC000"/>
                </a:solidFill>
              </a:rPr>
              <a:t>Thymine is replaced with </a:t>
            </a:r>
            <a:r>
              <a:rPr lang="en-US" sz="2800" b="1" i="1" u="sng" dirty="0" smtClean="0">
                <a:solidFill>
                  <a:srgbClr val="FFC000"/>
                </a:solidFill>
              </a:rPr>
              <a:t>Uracil</a:t>
            </a:r>
          </a:p>
          <a:p>
            <a:pPr marL="457200" indent="-457200">
              <a:buFont typeface="Arial" panose="020B0604020202020204" pitchFamily="34" charset="0"/>
              <a:buChar char="•"/>
            </a:pPr>
            <a:r>
              <a:rPr lang="en-US" sz="2800" b="1" i="1" dirty="0" smtClean="0">
                <a:solidFill>
                  <a:srgbClr val="FFC000"/>
                </a:solidFill>
              </a:rPr>
              <a:t>Base pairing rules: </a:t>
            </a:r>
          </a:p>
          <a:p>
            <a:pPr marL="914400" lvl="1" indent="-457200">
              <a:buFont typeface="Arial" panose="020B0604020202020204" pitchFamily="34" charset="0"/>
              <a:buChar char="•"/>
            </a:pPr>
            <a:r>
              <a:rPr lang="en-US" sz="2800" b="1" i="1" dirty="0" smtClean="0">
                <a:solidFill>
                  <a:srgbClr val="FFC000"/>
                </a:solidFill>
              </a:rPr>
              <a:t>G &amp; C pair; A &amp; U pair</a:t>
            </a:r>
          </a:p>
          <a:p>
            <a:pPr marL="457200" indent="-457200">
              <a:buFont typeface="Arial" panose="020B0604020202020204" pitchFamily="34" charset="0"/>
              <a:buChar char="•"/>
            </a:pPr>
            <a:r>
              <a:rPr lang="en-US" sz="2800" b="1" i="1" u="sng" dirty="0" smtClean="0">
                <a:solidFill>
                  <a:srgbClr val="FFC000"/>
                </a:solidFill>
              </a:rPr>
              <a:t>RNA polymerase</a:t>
            </a:r>
            <a:r>
              <a:rPr lang="en-US" sz="2800" b="1" i="1" dirty="0" smtClean="0">
                <a:solidFill>
                  <a:srgbClr val="FFC000"/>
                </a:solidFill>
              </a:rPr>
              <a:t> is the synthesizing enzyme</a:t>
            </a:r>
            <a:endParaRPr lang="en-US" sz="2800" b="1" i="1" dirty="0">
              <a:solidFill>
                <a:srgbClr val="FFC000"/>
              </a:solidFill>
            </a:endParaRPr>
          </a:p>
          <a:p>
            <a:endParaRPr lang="en-US" sz="2800" b="1" i="1" dirty="0" smtClean="0">
              <a:solidFill>
                <a:srgbClr val="FFC000"/>
              </a:solidFill>
            </a:endParaRPr>
          </a:p>
          <a:p>
            <a:pPr marL="914400" lvl="1" indent="-457200">
              <a:buFont typeface="Arial" panose="020B0604020202020204" pitchFamily="34" charset="0"/>
              <a:buChar char="•"/>
            </a:pPr>
            <a:endParaRPr lang="en-US" sz="2800" b="1" i="1" dirty="0" smtClean="0">
              <a:solidFill>
                <a:srgbClr val="FFC000"/>
              </a:solidFill>
            </a:endParaRPr>
          </a:p>
          <a:p>
            <a:pPr marL="914400" lvl="1" indent="-457200">
              <a:buFont typeface="Arial" panose="020B0604020202020204" pitchFamily="34" charset="0"/>
              <a:buChar char="•"/>
            </a:pPr>
            <a:endParaRPr lang="en-US" sz="2800" b="1" i="1" dirty="0">
              <a:solidFill>
                <a:srgbClr val="FFC000"/>
              </a:solidFill>
            </a:endParaRPr>
          </a:p>
        </p:txBody>
      </p:sp>
      <p:pic>
        <p:nvPicPr>
          <p:cNvPr id="5124" name="Picture 4" descr="http://www.austincc.edu/mlt/mdfund/central_dogma_dna%20to%20trait.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867400" y="1905000"/>
            <a:ext cx="2724150" cy="4351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4234629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mhhe.com/biosci/ap/ap_prep/cem1s9_3.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5106602" y="3352800"/>
            <a:ext cx="3845576"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DNA =Deoxyribonucleic Acid</a:t>
            </a:r>
            <a:endParaRPr lang="en-US" sz="4000" b="1" i="1" dirty="0">
              <a:solidFill>
                <a:srgbClr val="FFC000"/>
              </a:solidFill>
            </a:endParaRPr>
          </a:p>
        </p:txBody>
      </p:sp>
      <p:sp>
        <p:nvSpPr>
          <p:cNvPr id="4" name="TextBox 3"/>
          <p:cNvSpPr txBox="1"/>
          <p:nvPr/>
        </p:nvSpPr>
        <p:spPr>
          <a:xfrm>
            <a:off x="152400" y="2743200"/>
            <a:ext cx="5257800" cy="4093428"/>
          </a:xfrm>
          <a:prstGeom prst="rect">
            <a:avLst/>
          </a:prstGeom>
          <a:noFill/>
        </p:spPr>
        <p:txBody>
          <a:bodyPr wrap="square" rtlCol="0">
            <a:spAutoFit/>
          </a:bodyPr>
          <a:lstStyle/>
          <a:p>
            <a:r>
              <a:rPr lang="en-US" sz="3600" b="1" u="sng" dirty="0" smtClean="0"/>
              <a:t>DNA Structure</a:t>
            </a:r>
          </a:p>
          <a:p>
            <a:r>
              <a:rPr lang="en-US" sz="2800" b="1" i="1" dirty="0" smtClean="0">
                <a:solidFill>
                  <a:srgbClr val="FFC000"/>
                </a:solidFill>
              </a:rPr>
              <a:t>Made up of  </a:t>
            </a:r>
            <a:r>
              <a:rPr lang="en-US" sz="2800" b="1" i="1" u="sng" dirty="0" smtClean="0">
                <a:solidFill>
                  <a:srgbClr val="FFC000"/>
                </a:solidFill>
              </a:rPr>
              <a:t>3</a:t>
            </a:r>
            <a:r>
              <a:rPr lang="en-US" sz="2800" b="1" i="1" dirty="0" smtClean="0">
                <a:solidFill>
                  <a:srgbClr val="FFC000"/>
                </a:solidFill>
              </a:rPr>
              <a:t> part </a:t>
            </a:r>
            <a:r>
              <a:rPr lang="en-US" sz="2800" b="1" i="1" u="sng" dirty="0" smtClean="0">
                <a:solidFill>
                  <a:srgbClr val="FFC000"/>
                </a:solidFill>
              </a:rPr>
              <a:t>nucleotides</a:t>
            </a:r>
            <a:r>
              <a:rPr lang="en-US" sz="2800" b="1" i="1" dirty="0" smtClean="0">
                <a:solidFill>
                  <a:srgbClr val="FFC000"/>
                </a:solidFill>
              </a:rPr>
              <a:t>:</a:t>
            </a:r>
          </a:p>
          <a:p>
            <a:pPr marL="914400" lvl="1" indent="-457200">
              <a:buFont typeface="Arial" panose="020B0604020202020204" pitchFamily="34" charset="0"/>
              <a:buChar char="•"/>
            </a:pPr>
            <a:r>
              <a:rPr lang="en-US" sz="2400" b="1" i="1" u="sng" dirty="0" smtClean="0">
                <a:solidFill>
                  <a:srgbClr val="FFC000"/>
                </a:solidFill>
              </a:rPr>
              <a:t>A Sugar </a:t>
            </a:r>
          </a:p>
          <a:p>
            <a:pPr marL="914400" lvl="1" indent="-457200">
              <a:buFont typeface="Arial" panose="020B0604020202020204" pitchFamily="34" charset="0"/>
              <a:buChar char="•"/>
            </a:pPr>
            <a:r>
              <a:rPr lang="en-US" sz="2400" b="1" i="1" u="sng" dirty="0" smtClean="0">
                <a:solidFill>
                  <a:srgbClr val="FFC000"/>
                </a:solidFill>
              </a:rPr>
              <a:t>A Phosphate </a:t>
            </a:r>
          </a:p>
          <a:p>
            <a:pPr marL="914400" lvl="1" indent="-457200">
              <a:buFont typeface="Arial" panose="020B0604020202020204" pitchFamily="34" charset="0"/>
              <a:buChar char="•"/>
            </a:pPr>
            <a:r>
              <a:rPr lang="en-US" sz="2400" b="1" i="1" dirty="0" smtClean="0">
                <a:solidFill>
                  <a:srgbClr val="FFC000"/>
                </a:solidFill>
              </a:rPr>
              <a:t>One of theses </a:t>
            </a:r>
            <a:r>
              <a:rPr lang="en-US" sz="2400" b="1" i="1" u="sng" dirty="0" smtClean="0">
                <a:solidFill>
                  <a:srgbClr val="FFC000"/>
                </a:solidFill>
              </a:rPr>
              <a:t>Nitrogen</a:t>
            </a:r>
            <a:r>
              <a:rPr lang="en-US" sz="2400" b="1" i="1" dirty="0" smtClean="0">
                <a:solidFill>
                  <a:srgbClr val="FFC000"/>
                </a:solidFill>
              </a:rPr>
              <a:t> Bases:</a:t>
            </a:r>
          </a:p>
          <a:p>
            <a:pPr marL="1371600" lvl="2" indent="-457200">
              <a:buFont typeface="Arial" panose="020B0604020202020204" pitchFamily="34" charset="0"/>
              <a:buChar char="•"/>
            </a:pPr>
            <a:r>
              <a:rPr lang="en-US" sz="2400" b="1" i="1" u="sng" dirty="0" smtClean="0">
                <a:solidFill>
                  <a:srgbClr val="FFC000"/>
                </a:solidFill>
              </a:rPr>
              <a:t>Adenine </a:t>
            </a:r>
          </a:p>
          <a:p>
            <a:pPr marL="1371600" lvl="2" indent="-457200">
              <a:buFont typeface="Arial" panose="020B0604020202020204" pitchFamily="34" charset="0"/>
              <a:buChar char="•"/>
            </a:pPr>
            <a:r>
              <a:rPr lang="en-US" sz="2400" b="1" i="1" u="sng" dirty="0" smtClean="0">
                <a:solidFill>
                  <a:srgbClr val="FFC000"/>
                </a:solidFill>
              </a:rPr>
              <a:t>Thymine</a:t>
            </a:r>
          </a:p>
          <a:p>
            <a:pPr marL="1371600" lvl="2" indent="-457200">
              <a:buFont typeface="Arial" panose="020B0604020202020204" pitchFamily="34" charset="0"/>
              <a:buChar char="•"/>
            </a:pPr>
            <a:r>
              <a:rPr lang="en-US" sz="2400" b="1" i="1" u="sng" dirty="0" smtClean="0">
                <a:solidFill>
                  <a:srgbClr val="FFC000"/>
                </a:solidFill>
              </a:rPr>
              <a:t>Cytosine </a:t>
            </a:r>
          </a:p>
          <a:p>
            <a:pPr marL="1371600" lvl="2" indent="-457200">
              <a:buFont typeface="Arial" panose="020B0604020202020204" pitchFamily="34" charset="0"/>
              <a:buChar char="•"/>
            </a:pPr>
            <a:r>
              <a:rPr lang="en-US" sz="2400" b="1" i="1" u="sng" dirty="0" smtClean="0">
                <a:solidFill>
                  <a:srgbClr val="FFC000"/>
                </a:solidFill>
              </a:rPr>
              <a:t>Guanine</a:t>
            </a:r>
          </a:p>
          <a:p>
            <a:pPr lvl="1"/>
            <a:endParaRPr lang="en-US" sz="2800" b="1" i="1" dirty="0">
              <a:solidFill>
                <a:srgbClr val="FFC000"/>
              </a:solidFill>
            </a:endParaRPr>
          </a:p>
        </p:txBody>
      </p:sp>
    </p:spTree>
    <p:extLst>
      <p:ext uri="{BB962C8B-B14F-4D97-AF65-F5344CB8AC3E}">
        <p14:creationId xmlns:p14="http://schemas.microsoft.com/office/powerpoint/2010/main" xmlns="" val="1661332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mRNA &amp; Transcription</a:t>
            </a:r>
            <a:endParaRPr lang="en-US" sz="4000" b="1" i="1" dirty="0">
              <a:solidFill>
                <a:srgbClr val="FFC000"/>
              </a:solidFill>
            </a:endParaRPr>
          </a:p>
        </p:txBody>
      </p:sp>
      <p:sp>
        <p:nvSpPr>
          <p:cNvPr id="4" name="TextBox 3"/>
          <p:cNvSpPr txBox="1"/>
          <p:nvPr/>
        </p:nvSpPr>
        <p:spPr>
          <a:xfrm>
            <a:off x="263236" y="2743200"/>
            <a:ext cx="5604164" cy="3662541"/>
          </a:xfrm>
          <a:prstGeom prst="rect">
            <a:avLst/>
          </a:prstGeom>
          <a:noFill/>
        </p:spPr>
        <p:txBody>
          <a:bodyPr wrap="square" rtlCol="0">
            <a:spAutoFit/>
          </a:bodyPr>
          <a:lstStyle/>
          <a:p>
            <a:r>
              <a:rPr lang="en-US" sz="3600" b="1" u="sng" dirty="0" smtClean="0"/>
              <a:t>Transcription to mRNA</a:t>
            </a:r>
          </a:p>
          <a:p>
            <a:r>
              <a:rPr lang="en-US" sz="2800" b="1" i="1" dirty="0" smtClean="0">
                <a:solidFill>
                  <a:srgbClr val="FFC000"/>
                </a:solidFill>
              </a:rPr>
              <a:t>Summary: Ribosomes read the genetic code in DNA, however ribosomes can’t read the “Thymine” </a:t>
            </a:r>
            <a:r>
              <a:rPr lang="en-US" sz="2800" b="1" i="1" dirty="0">
                <a:solidFill>
                  <a:srgbClr val="FFC000"/>
                </a:solidFill>
              </a:rPr>
              <a:t>base, so Thymine is replaced with “Uracil” </a:t>
            </a:r>
            <a:r>
              <a:rPr lang="en-US" sz="2800" b="1" i="1" dirty="0" smtClean="0">
                <a:solidFill>
                  <a:srgbClr val="FFC000"/>
                </a:solidFill>
              </a:rPr>
              <a:t> in a strand of mRNA. Then </a:t>
            </a:r>
            <a:r>
              <a:rPr lang="en-US" sz="2800" b="1" i="1" dirty="0">
                <a:solidFill>
                  <a:srgbClr val="FFC000"/>
                </a:solidFill>
              </a:rPr>
              <a:t>the message is taken from the </a:t>
            </a:r>
            <a:r>
              <a:rPr lang="en-US" sz="2800" b="1" i="1" dirty="0" smtClean="0">
                <a:solidFill>
                  <a:srgbClr val="FFC000"/>
                </a:solidFill>
              </a:rPr>
              <a:t>nucleus </a:t>
            </a:r>
            <a:r>
              <a:rPr lang="en-US" sz="2800" b="1" i="1" dirty="0">
                <a:solidFill>
                  <a:srgbClr val="FFC000"/>
                </a:solidFill>
              </a:rPr>
              <a:t>to the ribosome by </a:t>
            </a:r>
            <a:r>
              <a:rPr lang="en-US" sz="2800" b="1" i="1" dirty="0" smtClean="0">
                <a:solidFill>
                  <a:srgbClr val="FFC000"/>
                </a:solidFill>
              </a:rPr>
              <a:t>mRNA.</a:t>
            </a:r>
            <a:endParaRPr lang="en-US" sz="2800" b="1" i="1" dirty="0">
              <a:solidFill>
                <a:srgbClr val="FFC000"/>
              </a:solidFill>
            </a:endParaRPr>
          </a:p>
        </p:txBody>
      </p:sp>
      <p:pic>
        <p:nvPicPr>
          <p:cNvPr id="5124" name="Picture 4" descr="http://www.austincc.edu/mlt/mdfund/central_dogma_dna%20to%20trait.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867400" y="1905000"/>
            <a:ext cx="2724150" cy="4351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267935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990600"/>
            <a:ext cx="9361714" cy="2215991"/>
          </a:xfrm>
          <a:prstGeom prst="rect">
            <a:avLst/>
          </a:prstGeom>
          <a:noFill/>
        </p:spPr>
        <p:txBody>
          <a:bodyPr wrap="square" rtlCol="0">
            <a:spAutoFit/>
          </a:bodyPr>
          <a:lstStyle/>
          <a:p>
            <a:r>
              <a:rPr lang="en-US" sz="13800" b="1" dirty="0" smtClean="0">
                <a:solidFill>
                  <a:schemeClr val="bg1">
                    <a:lumMod val="75000"/>
                    <a:lumOff val="25000"/>
                  </a:schemeClr>
                </a:solidFill>
                <a:latin typeface="Arial Black" panose="020B0A04020102020204" pitchFamily="34" charset="0"/>
              </a:rPr>
              <a:t>Illustrate</a:t>
            </a:r>
            <a:endParaRPr lang="en-US" sz="138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Let’s Explore</a:t>
            </a:r>
            <a:r>
              <a:rPr lang="en-US" dirty="0" smtClean="0"/>
              <a:t/>
            </a:r>
            <a:br>
              <a:rPr lang="en-US" dirty="0" smtClean="0"/>
            </a:br>
            <a:r>
              <a:rPr lang="en-US" sz="7200" dirty="0" smtClean="0">
                <a:solidFill>
                  <a:schemeClr val="tx1"/>
                </a:solidFill>
              </a:rPr>
              <a:t>mRNA Transcription</a:t>
            </a:r>
            <a:endParaRPr lang="en-US" sz="7200" i="1" dirty="0">
              <a:solidFill>
                <a:schemeClr val="tx1"/>
              </a:solidFill>
            </a:endParaRPr>
          </a:p>
        </p:txBody>
      </p:sp>
    </p:spTree>
    <p:extLst>
      <p:ext uri="{BB962C8B-B14F-4D97-AF65-F5344CB8AC3E}">
        <p14:creationId xmlns:p14="http://schemas.microsoft.com/office/powerpoint/2010/main" xmlns="" val="2068599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239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2" name="Picture 1" descr="http://www.austincc.edu/mlt/mdfund/central_dogma_dna%20to%20trait.jp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247900" y="228600"/>
            <a:ext cx="4648200" cy="662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Practice Transcription</a:t>
            </a:r>
            <a:endParaRPr lang="en-US" dirty="0"/>
          </a:p>
        </p:txBody>
      </p:sp>
      <p:pic>
        <p:nvPicPr>
          <p:cNvPr id="1026" name="Picture 2">
            <a:hlinkClick r:id="rId3"/>
          </p:cNvPr>
          <p:cNvPicPr>
            <a:picLocks noGrp="1" noChangeAspect="1" noChangeArrowheads="1"/>
          </p:cNvPicPr>
          <p:nvPr>
            <p:ph idx="1"/>
          </p:nvPr>
        </p:nvPicPr>
        <p:blipFill rotWithShape="1">
          <a:blip r:embed="rId4" cstate="email">
            <a:extLst>
              <a:ext uri="{28A0092B-C50C-407E-A947-70E740481C1C}">
                <a14:useLocalDpi xmlns:a14="http://schemas.microsoft.com/office/drawing/2010/main" xmlns=""/>
              </a:ext>
            </a:extLst>
          </a:blip>
          <a:srcRect/>
          <a:stretch/>
        </p:blipFill>
        <p:spPr bwMode="auto">
          <a:xfrm>
            <a:off x="762000" y="1600200"/>
            <a:ext cx="7696200" cy="50919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67201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Translation</a:t>
            </a:r>
            <a:endParaRPr lang="en-US" sz="4000" b="1" i="1" dirty="0">
              <a:solidFill>
                <a:srgbClr val="FFC000"/>
              </a:solidFill>
            </a:endParaRPr>
          </a:p>
        </p:txBody>
      </p:sp>
      <p:sp>
        <p:nvSpPr>
          <p:cNvPr id="4" name="TextBox 3"/>
          <p:cNvSpPr txBox="1"/>
          <p:nvPr/>
        </p:nvSpPr>
        <p:spPr>
          <a:xfrm>
            <a:off x="362197" y="2764572"/>
            <a:ext cx="4971803" cy="4093428"/>
          </a:xfrm>
          <a:prstGeom prst="rect">
            <a:avLst/>
          </a:prstGeom>
          <a:noFill/>
        </p:spPr>
        <p:txBody>
          <a:bodyPr wrap="square" rtlCol="0">
            <a:spAutoFit/>
          </a:bodyPr>
          <a:lstStyle/>
          <a:p>
            <a:r>
              <a:rPr lang="en-US" sz="3600" b="1" u="sng" dirty="0" smtClean="0"/>
              <a:t>Translation to Protein</a:t>
            </a:r>
          </a:p>
          <a:p>
            <a:pPr marL="457200" indent="-457200">
              <a:buFont typeface="Arial" panose="020B0604020202020204" pitchFamily="34" charset="0"/>
              <a:buChar char="•"/>
            </a:pPr>
            <a:r>
              <a:rPr lang="en-US" sz="2800" b="1" i="1" dirty="0" smtClean="0">
                <a:solidFill>
                  <a:srgbClr val="FFC000"/>
                </a:solidFill>
              </a:rPr>
              <a:t>Takes place during the </a:t>
            </a:r>
            <a:r>
              <a:rPr lang="en-US" sz="2800" b="1" i="1" u="sng" dirty="0" smtClean="0">
                <a:solidFill>
                  <a:srgbClr val="FFC000"/>
                </a:solidFill>
              </a:rPr>
              <a:t>G2</a:t>
            </a:r>
            <a:r>
              <a:rPr lang="en-US" sz="2800" b="1" i="1" dirty="0" smtClean="0">
                <a:solidFill>
                  <a:srgbClr val="FFC000"/>
                </a:solidFill>
              </a:rPr>
              <a:t> phase of Interphase.</a:t>
            </a:r>
          </a:p>
          <a:p>
            <a:pPr marL="457200" indent="-457200">
              <a:buFont typeface="Arial" panose="020B0604020202020204" pitchFamily="34" charset="0"/>
              <a:buChar char="•"/>
            </a:pPr>
            <a:r>
              <a:rPr lang="en-US" sz="2800" b="1" i="1" dirty="0" smtClean="0">
                <a:solidFill>
                  <a:srgbClr val="FFC000"/>
                </a:solidFill>
              </a:rPr>
              <a:t>Purpose: </a:t>
            </a:r>
            <a:r>
              <a:rPr lang="en-US" sz="2800" b="1" i="1" u="sng" dirty="0" smtClean="0">
                <a:solidFill>
                  <a:srgbClr val="FFC000"/>
                </a:solidFill>
              </a:rPr>
              <a:t>Decode </a:t>
            </a:r>
            <a:r>
              <a:rPr lang="en-US" sz="2800" b="1" i="1" dirty="0" smtClean="0">
                <a:solidFill>
                  <a:srgbClr val="FFC000"/>
                </a:solidFill>
              </a:rPr>
              <a:t>the message delivered by the mRNA strand to make a </a:t>
            </a:r>
            <a:r>
              <a:rPr lang="en-US" sz="2800" b="1" i="1" u="sng" dirty="0" smtClean="0">
                <a:solidFill>
                  <a:srgbClr val="FFC000"/>
                </a:solidFill>
              </a:rPr>
              <a:t>protein</a:t>
            </a:r>
            <a:r>
              <a:rPr lang="en-US" sz="2800" b="1" i="1" dirty="0" smtClean="0">
                <a:solidFill>
                  <a:srgbClr val="FFC000"/>
                </a:solidFill>
              </a:rPr>
              <a:t> from </a:t>
            </a:r>
            <a:r>
              <a:rPr lang="en-US" sz="2800" b="1" i="1" u="sng" dirty="0" smtClean="0">
                <a:solidFill>
                  <a:srgbClr val="FFC000"/>
                </a:solidFill>
              </a:rPr>
              <a:t>amino acids</a:t>
            </a:r>
            <a:r>
              <a:rPr lang="en-US" sz="2800" b="1" i="1" dirty="0" smtClean="0">
                <a:solidFill>
                  <a:srgbClr val="FFC000"/>
                </a:solidFill>
              </a:rPr>
              <a:t>.</a:t>
            </a:r>
          </a:p>
          <a:p>
            <a:r>
              <a:rPr lang="en-US" sz="2800" b="1" i="1" dirty="0" smtClean="0">
                <a:solidFill>
                  <a:srgbClr val="FFC000"/>
                </a:solidFill>
              </a:rPr>
              <a:t>Think: Factory is assembling us from instructions in our genes.</a:t>
            </a:r>
            <a:endParaRPr lang="en-US" sz="2800" b="1" i="1" dirty="0">
              <a:solidFill>
                <a:srgbClr val="FFC000"/>
              </a:solidFill>
            </a:endParaRPr>
          </a:p>
        </p:txBody>
      </p:sp>
      <p:pic>
        <p:nvPicPr>
          <p:cNvPr id="1026" name="Picture 2" descr="http://images.tutorvista.com/cms/images/123/cell-cycle-2.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334000" y="2967216"/>
            <a:ext cx="3625119" cy="3416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313226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Translation</a:t>
            </a:r>
            <a:endParaRPr lang="en-US" sz="4000" b="1" i="1" dirty="0">
              <a:solidFill>
                <a:srgbClr val="FFC000"/>
              </a:solidFill>
            </a:endParaRPr>
          </a:p>
        </p:txBody>
      </p:sp>
      <p:sp>
        <p:nvSpPr>
          <p:cNvPr id="4" name="TextBox 3"/>
          <p:cNvSpPr txBox="1"/>
          <p:nvPr/>
        </p:nvSpPr>
        <p:spPr>
          <a:xfrm>
            <a:off x="263236" y="2819400"/>
            <a:ext cx="5604164" cy="4093428"/>
          </a:xfrm>
          <a:prstGeom prst="rect">
            <a:avLst/>
          </a:prstGeom>
          <a:noFill/>
        </p:spPr>
        <p:txBody>
          <a:bodyPr wrap="square" rtlCol="0">
            <a:spAutoFit/>
          </a:bodyPr>
          <a:lstStyle/>
          <a:p>
            <a:r>
              <a:rPr lang="en-US" sz="3600" b="1" u="sng" dirty="0" smtClean="0"/>
              <a:t>Translation</a:t>
            </a:r>
          </a:p>
          <a:p>
            <a:pPr marL="457200" indent="-457200">
              <a:buFont typeface="Arial" panose="020B0604020202020204" pitchFamily="34" charset="0"/>
              <a:buChar char="•"/>
            </a:pPr>
            <a:r>
              <a:rPr lang="en-US" sz="2800" b="1" i="1" dirty="0" smtClean="0">
                <a:solidFill>
                  <a:srgbClr val="FFC000"/>
                </a:solidFill>
              </a:rPr>
              <a:t>mRNA travels from </a:t>
            </a:r>
            <a:r>
              <a:rPr lang="en-US" sz="2800" b="1" i="1" u="sng" dirty="0" smtClean="0">
                <a:solidFill>
                  <a:srgbClr val="FFC000"/>
                </a:solidFill>
              </a:rPr>
              <a:t>nucleus </a:t>
            </a:r>
            <a:r>
              <a:rPr lang="en-US" sz="2800" b="1" i="1" dirty="0" smtClean="0">
                <a:solidFill>
                  <a:srgbClr val="FFC000"/>
                </a:solidFill>
              </a:rPr>
              <a:t>to </a:t>
            </a:r>
            <a:r>
              <a:rPr lang="en-US" sz="2800" b="1" i="1" u="sng" dirty="0" smtClean="0">
                <a:solidFill>
                  <a:srgbClr val="FFC000"/>
                </a:solidFill>
              </a:rPr>
              <a:t>Ribosome</a:t>
            </a:r>
            <a:r>
              <a:rPr lang="en-US" sz="2800" b="1" i="1" dirty="0" smtClean="0">
                <a:solidFill>
                  <a:srgbClr val="FFC000"/>
                </a:solidFill>
              </a:rPr>
              <a:t> subunits</a:t>
            </a:r>
          </a:p>
          <a:p>
            <a:pPr marL="457200" indent="-457200">
              <a:buFont typeface="Arial" panose="020B0604020202020204" pitchFamily="34" charset="0"/>
              <a:buChar char="•"/>
            </a:pPr>
            <a:r>
              <a:rPr lang="en-US" sz="2800" b="1" i="1" dirty="0" smtClean="0">
                <a:solidFill>
                  <a:srgbClr val="FFC000"/>
                </a:solidFill>
              </a:rPr>
              <a:t>Translation occurs at the </a:t>
            </a:r>
            <a:r>
              <a:rPr lang="en-US" sz="2800" b="1" i="1" u="sng" dirty="0" smtClean="0">
                <a:solidFill>
                  <a:srgbClr val="FFC000"/>
                </a:solidFill>
              </a:rPr>
              <a:t>site of the ribosome</a:t>
            </a:r>
            <a:r>
              <a:rPr lang="en-US" sz="2800" b="1" i="1" dirty="0" smtClean="0">
                <a:solidFill>
                  <a:srgbClr val="FFC000"/>
                </a:solidFill>
              </a:rPr>
              <a:t>.</a:t>
            </a:r>
          </a:p>
          <a:p>
            <a:pPr marL="457200" indent="-457200">
              <a:buFont typeface="Arial" panose="020B0604020202020204" pitchFamily="34" charset="0"/>
              <a:buChar char="•"/>
            </a:pPr>
            <a:r>
              <a:rPr lang="en-US" sz="2800" b="1" i="1" dirty="0" smtClean="0">
                <a:solidFill>
                  <a:srgbClr val="FFC000"/>
                </a:solidFill>
              </a:rPr>
              <a:t>Ribosome  subunits read mRNA and signal </a:t>
            </a:r>
            <a:r>
              <a:rPr lang="en-US" sz="2800" b="1" i="1" u="sng" dirty="0" err="1" smtClean="0">
                <a:solidFill>
                  <a:srgbClr val="FFC000"/>
                </a:solidFill>
              </a:rPr>
              <a:t>tRNA</a:t>
            </a:r>
            <a:r>
              <a:rPr lang="en-US" sz="2800" b="1" i="1" dirty="0" smtClean="0">
                <a:solidFill>
                  <a:srgbClr val="FFC000"/>
                </a:solidFill>
              </a:rPr>
              <a:t> to transfer </a:t>
            </a:r>
            <a:r>
              <a:rPr lang="en-US" sz="2800" b="1" i="1" u="sng" dirty="0" smtClean="0">
                <a:solidFill>
                  <a:srgbClr val="FFC000"/>
                </a:solidFill>
              </a:rPr>
              <a:t>amino</a:t>
            </a:r>
            <a:r>
              <a:rPr lang="en-US" sz="2800" b="1" i="1" dirty="0" smtClean="0">
                <a:solidFill>
                  <a:srgbClr val="FFC000"/>
                </a:solidFill>
              </a:rPr>
              <a:t> </a:t>
            </a:r>
            <a:r>
              <a:rPr lang="en-US" sz="2800" b="1" i="1" u="sng" dirty="0" smtClean="0">
                <a:solidFill>
                  <a:srgbClr val="FFC000"/>
                </a:solidFill>
              </a:rPr>
              <a:t>acids</a:t>
            </a:r>
            <a:r>
              <a:rPr lang="en-US" sz="2800" b="1" i="1" dirty="0" smtClean="0">
                <a:solidFill>
                  <a:srgbClr val="FFC000"/>
                </a:solidFill>
              </a:rPr>
              <a:t> to the active site. </a:t>
            </a:r>
          </a:p>
          <a:p>
            <a:r>
              <a:rPr lang="en-US" sz="2800" b="1" dirty="0" err="1" smtClean="0"/>
              <a:t>tRNA</a:t>
            </a:r>
            <a:r>
              <a:rPr lang="en-US" sz="2800" b="1" dirty="0" smtClean="0"/>
              <a:t> = </a:t>
            </a:r>
            <a:r>
              <a:rPr lang="en-US" sz="2800" b="1" u="sng" dirty="0" smtClean="0"/>
              <a:t>Transfer RNA</a:t>
            </a:r>
          </a:p>
        </p:txBody>
      </p:sp>
      <p:pic>
        <p:nvPicPr>
          <p:cNvPr id="5124" name="Picture 4" descr="http://www.austincc.edu/mlt/mdfund/central_dogma_dna%20to%20trait.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867400" y="1783266"/>
            <a:ext cx="3028950" cy="4838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753761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Translation</a:t>
            </a:r>
            <a:endParaRPr lang="en-US" sz="4000" b="1" i="1" dirty="0">
              <a:solidFill>
                <a:srgbClr val="FFC000"/>
              </a:solidFill>
            </a:endParaRPr>
          </a:p>
        </p:txBody>
      </p:sp>
      <p:sp>
        <p:nvSpPr>
          <p:cNvPr id="4" name="TextBox 3"/>
          <p:cNvSpPr txBox="1"/>
          <p:nvPr/>
        </p:nvSpPr>
        <p:spPr>
          <a:xfrm>
            <a:off x="263236" y="2743200"/>
            <a:ext cx="4080164" cy="4093428"/>
          </a:xfrm>
          <a:prstGeom prst="rect">
            <a:avLst/>
          </a:prstGeom>
          <a:noFill/>
        </p:spPr>
        <p:txBody>
          <a:bodyPr wrap="square" rtlCol="0">
            <a:spAutoFit/>
          </a:bodyPr>
          <a:lstStyle/>
          <a:p>
            <a:r>
              <a:rPr lang="en-US" sz="3600" b="1" u="sng" dirty="0" smtClean="0"/>
              <a:t>Translation</a:t>
            </a:r>
          </a:p>
          <a:p>
            <a:pPr marL="457200" indent="-457200">
              <a:buFont typeface="Arial" panose="020B0604020202020204" pitchFamily="34" charset="0"/>
              <a:buChar char="•"/>
            </a:pPr>
            <a:r>
              <a:rPr lang="en-US" sz="2800" b="1" i="1" dirty="0" smtClean="0">
                <a:solidFill>
                  <a:srgbClr val="FFC000"/>
                </a:solidFill>
              </a:rPr>
              <a:t>Triplicates in the mRNA strand, </a:t>
            </a:r>
            <a:r>
              <a:rPr lang="en-US" sz="2800" b="1" i="1" dirty="0">
                <a:solidFill>
                  <a:srgbClr val="FFC000"/>
                </a:solidFill>
              </a:rPr>
              <a:t>called </a:t>
            </a:r>
            <a:r>
              <a:rPr lang="en-US" sz="2800" b="1" i="1" dirty="0"/>
              <a:t>“</a:t>
            </a:r>
            <a:r>
              <a:rPr lang="en-US" sz="2800" b="1" i="1" u="sng" dirty="0"/>
              <a:t>codons</a:t>
            </a:r>
            <a:r>
              <a:rPr lang="en-US" sz="2800" b="1" i="1" dirty="0"/>
              <a:t>” </a:t>
            </a:r>
            <a:r>
              <a:rPr lang="en-US" sz="2800" b="1" i="1" dirty="0">
                <a:solidFill>
                  <a:srgbClr val="FFC000"/>
                </a:solidFill>
              </a:rPr>
              <a:t>code for specific </a:t>
            </a:r>
            <a:r>
              <a:rPr lang="en-US" sz="2800" b="1" i="1" u="sng" dirty="0">
                <a:solidFill>
                  <a:srgbClr val="FFC000"/>
                </a:solidFill>
              </a:rPr>
              <a:t>amino </a:t>
            </a:r>
            <a:r>
              <a:rPr lang="en-US" sz="2800" b="1" i="1" u="sng" dirty="0" smtClean="0">
                <a:solidFill>
                  <a:srgbClr val="FFC000"/>
                </a:solidFill>
              </a:rPr>
              <a:t>acids</a:t>
            </a:r>
            <a:r>
              <a:rPr lang="en-US" sz="2800" b="1" i="1" dirty="0" smtClean="0">
                <a:solidFill>
                  <a:srgbClr val="FFC000"/>
                </a:solidFill>
              </a:rPr>
              <a:t>.</a:t>
            </a:r>
            <a:endParaRPr lang="en-US" sz="2800" b="1" i="1" dirty="0">
              <a:solidFill>
                <a:srgbClr val="FFC000"/>
              </a:solidFill>
            </a:endParaRPr>
          </a:p>
          <a:p>
            <a:pPr marL="457200" indent="-457200">
              <a:buFont typeface="Arial" panose="020B0604020202020204" pitchFamily="34" charset="0"/>
              <a:buChar char="•"/>
            </a:pPr>
            <a:r>
              <a:rPr lang="en-US" sz="2800" b="1" i="1" dirty="0" err="1" smtClean="0">
                <a:solidFill>
                  <a:srgbClr val="FFC000"/>
                </a:solidFill>
              </a:rPr>
              <a:t>tRNA</a:t>
            </a:r>
            <a:r>
              <a:rPr lang="en-US" sz="2800" b="1" i="1" dirty="0" smtClean="0">
                <a:solidFill>
                  <a:srgbClr val="FFC000"/>
                </a:solidFill>
              </a:rPr>
              <a:t> </a:t>
            </a:r>
            <a:r>
              <a:rPr lang="en-US" sz="2800" b="1" i="1" dirty="0" smtClean="0"/>
              <a:t>“</a:t>
            </a:r>
            <a:r>
              <a:rPr lang="en-US" sz="2800" b="1" i="1" u="sng" dirty="0" smtClean="0"/>
              <a:t>anti-codons</a:t>
            </a:r>
            <a:r>
              <a:rPr lang="en-US" sz="2800" b="1" i="1" dirty="0" smtClean="0"/>
              <a:t>” </a:t>
            </a:r>
            <a:r>
              <a:rPr lang="en-US" sz="2800" b="1" i="1" dirty="0" smtClean="0">
                <a:solidFill>
                  <a:srgbClr val="FFC000"/>
                </a:solidFill>
              </a:rPr>
              <a:t>pair with the codons .</a:t>
            </a:r>
          </a:p>
          <a:p>
            <a:pPr marL="457200" indent="-457200">
              <a:buFont typeface="Arial" panose="020B0604020202020204" pitchFamily="34" charset="0"/>
              <a:buChar char="•"/>
            </a:pPr>
            <a:r>
              <a:rPr lang="en-US" sz="2800" b="1" i="1" dirty="0" smtClean="0">
                <a:solidFill>
                  <a:srgbClr val="FFC000"/>
                </a:solidFill>
              </a:rPr>
              <a:t>tRNA base pairing rules: </a:t>
            </a:r>
            <a:r>
              <a:rPr lang="en-US" sz="2800" b="1" i="1" u="sng" dirty="0" smtClean="0">
                <a:solidFill>
                  <a:srgbClr val="FFC000"/>
                </a:solidFill>
              </a:rPr>
              <a:t>A&amp;U; C&amp;G </a:t>
            </a:r>
            <a:r>
              <a:rPr lang="en-US" sz="2800" b="1" i="1" dirty="0" smtClean="0">
                <a:solidFill>
                  <a:srgbClr val="FFC000"/>
                </a:solidFill>
              </a:rPr>
              <a:t>pair.</a:t>
            </a:r>
            <a:endParaRPr lang="en-US" sz="2800" b="1" i="1" dirty="0">
              <a:solidFill>
                <a:srgbClr val="FFC000"/>
              </a:solidFill>
            </a:endParaRPr>
          </a:p>
        </p:txBody>
      </p:sp>
      <p:pic>
        <p:nvPicPr>
          <p:cNvPr id="2050" name="Picture 2" descr="http://www.sir-ray.com/Cell%20R7.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177901" y="2895600"/>
            <a:ext cx="4555416" cy="349456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rot="21016984">
            <a:off x="5423851" y="5160542"/>
            <a:ext cx="685800" cy="381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p:nvPr/>
        </p:nvSpPr>
        <p:spPr>
          <a:xfrm rot="21016984">
            <a:off x="5423850" y="4779542"/>
            <a:ext cx="685800" cy="381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p:cNvSpPr txBox="1"/>
          <p:nvPr/>
        </p:nvSpPr>
        <p:spPr>
          <a:xfrm>
            <a:off x="5040178" y="5562600"/>
            <a:ext cx="1066800" cy="276999"/>
          </a:xfrm>
          <a:prstGeom prst="rect">
            <a:avLst/>
          </a:prstGeom>
          <a:noFill/>
        </p:spPr>
        <p:txBody>
          <a:bodyPr wrap="square" rtlCol="0">
            <a:spAutoFit/>
          </a:bodyPr>
          <a:lstStyle/>
          <a:p>
            <a:pPr algn="ctr"/>
            <a:r>
              <a:rPr lang="en-US" sz="1200" b="1" dirty="0" smtClean="0">
                <a:solidFill>
                  <a:schemeClr val="bg1"/>
                </a:solidFill>
              </a:rPr>
              <a:t>Codon</a:t>
            </a:r>
            <a:endParaRPr lang="en-US" sz="1200" b="1" dirty="0">
              <a:solidFill>
                <a:schemeClr val="bg1"/>
              </a:solidFill>
            </a:endParaRPr>
          </a:p>
        </p:txBody>
      </p:sp>
      <p:sp>
        <p:nvSpPr>
          <p:cNvPr id="9" name="TextBox 8"/>
          <p:cNvSpPr txBox="1"/>
          <p:nvPr/>
        </p:nvSpPr>
        <p:spPr>
          <a:xfrm>
            <a:off x="4365073" y="4828401"/>
            <a:ext cx="1066800" cy="276999"/>
          </a:xfrm>
          <a:prstGeom prst="rect">
            <a:avLst/>
          </a:prstGeom>
          <a:noFill/>
        </p:spPr>
        <p:txBody>
          <a:bodyPr wrap="square" rtlCol="0">
            <a:spAutoFit/>
          </a:bodyPr>
          <a:lstStyle/>
          <a:p>
            <a:pPr algn="r"/>
            <a:r>
              <a:rPr lang="en-US" sz="1200" b="1" dirty="0" smtClean="0">
                <a:solidFill>
                  <a:schemeClr val="bg1"/>
                </a:solidFill>
              </a:rPr>
              <a:t>Anti-codon</a:t>
            </a:r>
            <a:endParaRPr lang="en-US" sz="1200" b="1" dirty="0">
              <a:solidFill>
                <a:schemeClr val="bg1"/>
              </a:solidFill>
            </a:endParaRPr>
          </a:p>
        </p:txBody>
      </p:sp>
      <p:sp>
        <p:nvSpPr>
          <p:cNvPr id="8" name="Right Arrow 7"/>
          <p:cNvSpPr/>
          <p:nvPr/>
        </p:nvSpPr>
        <p:spPr>
          <a:xfrm rot="20849374">
            <a:off x="4953000" y="5105400"/>
            <a:ext cx="478873"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9921362">
            <a:off x="4993915" y="5573824"/>
            <a:ext cx="478873"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51062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Translation</a:t>
            </a:r>
            <a:endParaRPr lang="en-US" sz="4000" b="1" i="1" dirty="0">
              <a:solidFill>
                <a:srgbClr val="FFC000"/>
              </a:solidFill>
            </a:endParaRPr>
          </a:p>
        </p:txBody>
      </p:sp>
      <p:sp>
        <p:nvSpPr>
          <p:cNvPr id="4" name="TextBox 3"/>
          <p:cNvSpPr txBox="1"/>
          <p:nvPr/>
        </p:nvSpPr>
        <p:spPr>
          <a:xfrm>
            <a:off x="263236" y="2743200"/>
            <a:ext cx="4080164" cy="3662541"/>
          </a:xfrm>
          <a:prstGeom prst="rect">
            <a:avLst/>
          </a:prstGeom>
          <a:noFill/>
        </p:spPr>
        <p:txBody>
          <a:bodyPr wrap="square" rtlCol="0">
            <a:spAutoFit/>
          </a:bodyPr>
          <a:lstStyle/>
          <a:p>
            <a:r>
              <a:rPr lang="en-US" sz="3600" b="1" u="sng" dirty="0" smtClean="0"/>
              <a:t>Translation</a:t>
            </a:r>
          </a:p>
          <a:p>
            <a:pPr marL="457200" indent="-457200">
              <a:buFont typeface="Arial" panose="020B0604020202020204" pitchFamily="34" charset="0"/>
              <a:buChar char="•"/>
            </a:pPr>
            <a:r>
              <a:rPr lang="en-US" sz="2800" b="1" i="1" u="sng" dirty="0" smtClean="0">
                <a:solidFill>
                  <a:srgbClr val="FFC000"/>
                </a:solidFill>
              </a:rPr>
              <a:t>Amino acids </a:t>
            </a:r>
            <a:r>
              <a:rPr lang="en-US" sz="2800" b="1" i="1" dirty="0" smtClean="0">
                <a:solidFill>
                  <a:srgbClr val="FFC000"/>
                </a:solidFill>
              </a:rPr>
              <a:t>transferred by </a:t>
            </a:r>
            <a:r>
              <a:rPr lang="en-US" sz="2800" b="1" i="1" dirty="0" err="1" smtClean="0">
                <a:solidFill>
                  <a:srgbClr val="FFC000"/>
                </a:solidFill>
              </a:rPr>
              <a:t>tRNA</a:t>
            </a:r>
            <a:r>
              <a:rPr lang="en-US" sz="2800" b="1" i="1" dirty="0" smtClean="0">
                <a:solidFill>
                  <a:srgbClr val="FFC000"/>
                </a:solidFill>
              </a:rPr>
              <a:t> bond forming a protein.</a:t>
            </a:r>
          </a:p>
          <a:p>
            <a:pPr marL="457200" indent="-457200">
              <a:buFont typeface="Arial" panose="020B0604020202020204" pitchFamily="34" charset="0"/>
              <a:buChar char="•"/>
            </a:pPr>
            <a:endParaRPr lang="en-US" sz="2800" b="1" i="1" dirty="0" smtClean="0">
              <a:solidFill>
                <a:srgbClr val="FFC000"/>
              </a:solidFill>
            </a:endParaRPr>
          </a:p>
          <a:p>
            <a:pPr marL="457200" indent="-457200">
              <a:buFont typeface="Arial" panose="020B0604020202020204" pitchFamily="34" charset="0"/>
              <a:buChar char="•"/>
            </a:pPr>
            <a:endParaRPr lang="en-US" sz="2800" b="1" i="1" dirty="0">
              <a:solidFill>
                <a:srgbClr val="FFC000"/>
              </a:solidFill>
            </a:endParaRPr>
          </a:p>
          <a:p>
            <a:r>
              <a:rPr lang="en-US" sz="2800" b="1" i="1" dirty="0" smtClean="0">
                <a:solidFill>
                  <a:srgbClr val="FFC000"/>
                </a:solidFill>
              </a:rPr>
              <a:t>Reflect: amino acids</a:t>
            </a:r>
            <a:endParaRPr lang="en-US" sz="2800" b="1" i="1" dirty="0">
              <a:solidFill>
                <a:srgbClr val="FFC000"/>
              </a:solidFill>
            </a:endParaRPr>
          </a:p>
        </p:txBody>
      </p:sp>
      <p:pic>
        <p:nvPicPr>
          <p:cNvPr id="2050" name="Picture 2" descr="http://www.sir-ray.com/Cell%20R7.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177901" y="2895600"/>
            <a:ext cx="4555416" cy="34945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2630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Translation</a:t>
            </a:r>
            <a:endParaRPr lang="en-US" sz="4000" b="1" i="1" dirty="0">
              <a:solidFill>
                <a:srgbClr val="FFC000"/>
              </a:solidFill>
            </a:endParaRPr>
          </a:p>
        </p:txBody>
      </p:sp>
      <p:sp>
        <p:nvSpPr>
          <p:cNvPr id="4" name="TextBox 3"/>
          <p:cNvSpPr txBox="1"/>
          <p:nvPr/>
        </p:nvSpPr>
        <p:spPr>
          <a:xfrm>
            <a:off x="263236" y="2743200"/>
            <a:ext cx="3699164" cy="2800767"/>
          </a:xfrm>
          <a:prstGeom prst="rect">
            <a:avLst/>
          </a:prstGeom>
          <a:noFill/>
        </p:spPr>
        <p:txBody>
          <a:bodyPr wrap="square" rtlCol="0">
            <a:spAutoFit/>
          </a:bodyPr>
          <a:lstStyle/>
          <a:p>
            <a:r>
              <a:rPr lang="en-US" sz="3600" b="1" u="sng" dirty="0" smtClean="0"/>
              <a:t>Translation</a:t>
            </a:r>
          </a:p>
          <a:p>
            <a:pPr marL="457200" indent="-457200">
              <a:buFont typeface="Arial" panose="020B0604020202020204" pitchFamily="34" charset="0"/>
              <a:buChar char="•"/>
            </a:pPr>
            <a:r>
              <a:rPr lang="en-US" sz="2800" b="1" i="1" dirty="0" smtClean="0"/>
              <a:t>“</a:t>
            </a:r>
            <a:r>
              <a:rPr lang="en-US" sz="2800" b="1" i="1" u="sng" dirty="0" smtClean="0"/>
              <a:t>Start</a:t>
            </a:r>
            <a:r>
              <a:rPr lang="en-US" sz="2800" b="1" i="1" dirty="0" smtClean="0"/>
              <a:t>” </a:t>
            </a:r>
            <a:r>
              <a:rPr lang="en-US" sz="2800" b="1" i="1" dirty="0" smtClean="0">
                <a:solidFill>
                  <a:srgbClr val="FFC000"/>
                </a:solidFill>
              </a:rPr>
              <a:t>and </a:t>
            </a:r>
            <a:r>
              <a:rPr lang="en-US" sz="2800" b="1" i="1" dirty="0" smtClean="0"/>
              <a:t>“</a:t>
            </a:r>
            <a:r>
              <a:rPr lang="en-US" sz="2800" b="1" i="1" u="sng" dirty="0" smtClean="0"/>
              <a:t>stop</a:t>
            </a:r>
            <a:r>
              <a:rPr lang="en-US" sz="2800" b="1" i="1" dirty="0" smtClean="0"/>
              <a:t>” </a:t>
            </a:r>
            <a:r>
              <a:rPr lang="en-US" sz="2800" b="1" i="1" dirty="0" smtClean="0">
                <a:solidFill>
                  <a:srgbClr val="FFC000"/>
                </a:solidFill>
              </a:rPr>
              <a:t>codons mark the beginning and end of each gene.</a:t>
            </a:r>
          </a:p>
          <a:p>
            <a:pPr marL="457200" indent="-457200">
              <a:buFont typeface="Arial" panose="020B0604020202020204" pitchFamily="34" charset="0"/>
              <a:buChar char="•"/>
            </a:pPr>
            <a:endParaRPr lang="en-US" sz="2800" b="1" i="1" dirty="0">
              <a:solidFill>
                <a:srgbClr val="FFC000"/>
              </a:solidFill>
            </a:endParaRPr>
          </a:p>
        </p:txBody>
      </p:sp>
      <p:pic>
        <p:nvPicPr>
          <p:cNvPr id="8" name="Picture 2" descr="http://www.sir-ray.com/Cell%20R7.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177901" y="2895600"/>
            <a:ext cx="4555416" cy="34945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1658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Translation</a:t>
            </a:r>
            <a:endParaRPr lang="en-US" sz="4000" b="1" i="1" dirty="0">
              <a:solidFill>
                <a:srgbClr val="FFC000"/>
              </a:solidFill>
            </a:endParaRPr>
          </a:p>
        </p:txBody>
      </p:sp>
      <p:sp>
        <p:nvSpPr>
          <p:cNvPr id="4" name="TextBox 3"/>
          <p:cNvSpPr txBox="1"/>
          <p:nvPr/>
        </p:nvSpPr>
        <p:spPr>
          <a:xfrm>
            <a:off x="263236" y="2743200"/>
            <a:ext cx="3699164" cy="2800767"/>
          </a:xfrm>
          <a:prstGeom prst="rect">
            <a:avLst/>
          </a:prstGeom>
          <a:noFill/>
        </p:spPr>
        <p:txBody>
          <a:bodyPr wrap="square" rtlCol="0">
            <a:spAutoFit/>
          </a:bodyPr>
          <a:lstStyle/>
          <a:p>
            <a:r>
              <a:rPr lang="en-US" sz="3600" b="1" u="sng" dirty="0" smtClean="0"/>
              <a:t>Translation</a:t>
            </a:r>
          </a:p>
          <a:p>
            <a:pPr marL="457200" indent="-457200">
              <a:buFont typeface="Arial" panose="020B0604020202020204" pitchFamily="34" charset="0"/>
              <a:buChar char="•"/>
            </a:pPr>
            <a:r>
              <a:rPr lang="en-US" sz="2800" b="1" i="1" dirty="0" smtClean="0"/>
              <a:t>“Start” </a:t>
            </a:r>
            <a:r>
              <a:rPr lang="en-US" sz="2800" b="1" i="1" dirty="0" smtClean="0">
                <a:solidFill>
                  <a:srgbClr val="FFC000"/>
                </a:solidFill>
              </a:rPr>
              <a:t>and </a:t>
            </a:r>
            <a:r>
              <a:rPr lang="en-US" sz="2800" b="1" i="1" dirty="0" smtClean="0"/>
              <a:t>“stop” </a:t>
            </a:r>
            <a:r>
              <a:rPr lang="en-US" sz="2800" b="1" i="1" dirty="0" smtClean="0">
                <a:solidFill>
                  <a:srgbClr val="FFC000"/>
                </a:solidFill>
              </a:rPr>
              <a:t>codons mark the beginning and end of each gene.</a:t>
            </a:r>
          </a:p>
          <a:p>
            <a:pPr marL="457200" indent="-457200">
              <a:buFont typeface="Arial" panose="020B0604020202020204" pitchFamily="34" charset="0"/>
              <a:buChar char="•"/>
            </a:pPr>
            <a:endParaRPr lang="en-US" sz="2800" b="1" i="1" dirty="0">
              <a:solidFill>
                <a:srgbClr val="FFC000"/>
              </a:solidFill>
            </a:endParaRPr>
          </a:p>
        </p:txBody>
      </p:sp>
      <p:pic>
        <p:nvPicPr>
          <p:cNvPr id="8" name="Picture 2" descr="http://www.sir-ray.com/Cell%20R7.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381000" y="76200"/>
            <a:ext cx="8352317" cy="64072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1658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mhhe.com/biosci/ap/ap_prep/cem1s9_3.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668982" y="2895600"/>
            <a:ext cx="4149174"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DNA =Deoxyribonucleic Acid</a:t>
            </a:r>
            <a:endParaRPr lang="en-US" sz="4000" b="1" i="1" dirty="0">
              <a:solidFill>
                <a:srgbClr val="FFC000"/>
              </a:solidFill>
            </a:endParaRPr>
          </a:p>
        </p:txBody>
      </p:sp>
      <p:sp>
        <p:nvSpPr>
          <p:cNvPr id="4" name="TextBox 3"/>
          <p:cNvSpPr txBox="1"/>
          <p:nvPr/>
        </p:nvSpPr>
        <p:spPr>
          <a:xfrm>
            <a:off x="362368" y="2873164"/>
            <a:ext cx="2533232" cy="3785652"/>
          </a:xfrm>
          <a:prstGeom prst="rect">
            <a:avLst/>
          </a:prstGeom>
          <a:noFill/>
        </p:spPr>
        <p:txBody>
          <a:bodyPr wrap="square" rtlCol="0">
            <a:spAutoFit/>
          </a:bodyPr>
          <a:lstStyle/>
          <a:p>
            <a:r>
              <a:rPr lang="en-US" sz="3600" b="1" u="sng" dirty="0" smtClean="0"/>
              <a:t>DNA Structure</a:t>
            </a:r>
          </a:p>
          <a:p>
            <a:r>
              <a:rPr lang="en-US" sz="2800" b="1" i="1" dirty="0" smtClean="0">
                <a:solidFill>
                  <a:srgbClr val="FFC000"/>
                </a:solidFill>
              </a:rPr>
              <a:t>Nucleotides assemble forming a </a:t>
            </a:r>
            <a:r>
              <a:rPr lang="en-US" sz="2800" b="1" i="1" u="sng" dirty="0" smtClean="0">
                <a:solidFill>
                  <a:srgbClr val="FFC000"/>
                </a:solidFill>
              </a:rPr>
              <a:t>double helix</a:t>
            </a:r>
            <a:r>
              <a:rPr lang="en-US" sz="2800" i="1" u="sng" dirty="0" smtClean="0">
                <a:solidFill>
                  <a:srgbClr val="FFC000"/>
                </a:solidFill>
              </a:rPr>
              <a:t> </a:t>
            </a:r>
            <a:r>
              <a:rPr lang="en-US" sz="2800" b="1" i="1" dirty="0" smtClean="0">
                <a:solidFill>
                  <a:srgbClr val="FFC000"/>
                </a:solidFill>
              </a:rPr>
              <a:t>structure.</a:t>
            </a:r>
            <a:endParaRPr lang="en-US" sz="2400" b="1" i="1" dirty="0" smtClean="0">
              <a:solidFill>
                <a:srgbClr val="FFC000"/>
              </a:solidFill>
            </a:endParaRPr>
          </a:p>
          <a:p>
            <a:pPr lvl="1"/>
            <a:endParaRPr lang="en-US" sz="2800" b="1" i="1" dirty="0">
              <a:solidFill>
                <a:srgbClr val="FFC000"/>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70278" t="14655" r="2579" b="14008"/>
          <a:stretch/>
        </p:blipFill>
        <p:spPr bwMode="auto">
          <a:xfrm>
            <a:off x="2694935" y="3162299"/>
            <a:ext cx="1753291" cy="2590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92881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DNA to Protein Video</a:t>
            </a:r>
            <a:endParaRPr lang="en-US" dirty="0"/>
          </a:p>
        </p:txBody>
      </p:sp>
      <p:pic>
        <p:nvPicPr>
          <p:cNvPr id="1026" name="Picture 2">
            <a:hlinkClick r:id="rId3"/>
          </p:cNvPr>
          <p:cNvPicPr>
            <a:picLocks noGrp="1" noChangeAspect="1" noChangeArrowheads="1"/>
          </p:cNvPicPr>
          <p:nvPr>
            <p:ph idx="1"/>
          </p:nvPr>
        </p:nvPicPr>
        <p:blipFill rotWithShape="1">
          <a:blip r:embed="rId4" cstate="email">
            <a:extLst>
              <a:ext uri="{28A0092B-C50C-407E-A947-70E740481C1C}">
                <a14:useLocalDpi xmlns:a14="http://schemas.microsoft.com/office/drawing/2010/main" xmlns=""/>
              </a:ext>
            </a:extLst>
          </a:blip>
          <a:srcRect/>
          <a:stretch/>
        </p:blipFill>
        <p:spPr bwMode="auto">
          <a:xfrm>
            <a:off x="304800" y="1676399"/>
            <a:ext cx="8839200" cy="49541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13930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3" y="544781"/>
            <a:ext cx="9361714" cy="4648200"/>
          </a:xfrm>
          <a:prstGeom prst="rect">
            <a:avLst/>
          </a:prstGeom>
          <a:noFill/>
        </p:spPr>
        <p:txBody>
          <a:bodyPr wrap="square" rtlCol="0">
            <a:spAutoFit/>
          </a:bodyPr>
          <a:lstStyle/>
          <a:p>
            <a:r>
              <a:rPr lang="en-US" sz="28700" b="1" dirty="0" smtClean="0">
                <a:solidFill>
                  <a:schemeClr val="bg1">
                    <a:lumMod val="75000"/>
                    <a:lumOff val="25000"/>
                  </a:schemeClr>
                </a:solidFill>
                <a:latin typeface="Arial Black" panose="020B0A04020102020204" pitchFamily="34" charset="0"/>
              </a:rPr>
              <a:t>LAB</a:t>
            </a:r>
            <a:endParaRPr lang="en-US" sz="287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Let’s Explore</a:t>
            </a:r>
            <a:r>
              <a:rPr lang="en-US" dirty="0" smtClean="0"/>
              <a:t/>
            </a:r>
            <a:br>
              <a:rPr lang="en-US" dirty="0" smtClean="0"/>
            </a:br>
            <a:r>
              <a:rPr lang="en-US" sz="7200" dirty="0" smtClean="0">
                <a:solidFill>
                  <a:schemeClr val="tx1"/>
                </a:solidFill>
              </a:rPr>
              <a:t>Translation</a:t>
            </a:r>
            <a:endParaRPr lang="en-US" sz="7200" i="1" dirty="0">
              <a:solidFill>
                <a:schemeClr val="tx1"/>
              </a:solidFill>
            </a:endParaRPr>
          </a:p>
        </p:txBody>
      </p:sp>
    </p:spTree>
    <p:extLst>
      <p:ext uri="{BB962C8B-B14F-4D97-AF65-F5344CB8AC3E}">
        <p14:creationId xmlns:p14="http://schemas.microsoft.com/office/powerpoint/2010/main" xmlns="" val="3275608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don_wheel.jpg"/>
          <p:cNvPicPr/>
          <p:nvPr/>
        </p:nvPicPr>
        <p:blipFill>
          <a:blip r:embed="rId3">
            <a:extLst>
              <a:ext uri="{28A0092B-C50C-407E-A947-70E740481C1C}">
                <a14:useLocalDpi xmlns:a14="http://schemas.microsoft.com/office/drawing/2010/main" xmlns=""/>
              </a:ext>
            </a:extLst>
          </a:blip>
          <a:srcRect/>
          <a:stretch>
            <a:fillRect/>
          </a:stretch>
        </p:blipFill>
        <p:spPr bwMode="auto">
          <a:xfrm>
            <a:off x="1662747" y="519747"/>
            <a:ext cx="5818505" cy="5818505"/>
          </a:xfrm>
          <a:prstGeom prst="rect">
            <a:avLst/>
          </a:prstGeom>
          <a:noFill/>
          <a:ln>
            <a:noFill/>
          </a:ln>
        </p:spPr>
      </p:pic>
    </p:spTree>
    <p:extLst>
      <p:ext uri="{BB962C8B-B14F-4D97-AF65-F5344CB8AC3E}">
        <p14:creationId xmlns:p14="http://schemas.microsoft.com/office/powerpoint/2010/main" xmlns="" val="1732166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Practice Translation</a:t>
            </a:r>
            <a:endParaRPr lang="en-US" dirty="0"/>
          </a:p>
        </p:txBody>
      </p:sp>
      <p:pic>
        <p:nvPicPr>
          <p:cNvPr id="2050" name="Picture 2">
            <a:hlinkClick r:id="rId3"/>
          </p:cNvPr>
          <p:cNvPicPr>
            <a:picLocks noGrp="1" noChangeAspect="1" noChangeArrowheads="1"/>
          </p:cNvPicPr>
          <p:nvPr>
            <p:ph idx="1"/>
          </p:nvPr>
        </p:nvPicPr>
        <p:blipFill rotWithShape="1">
          <a:blip r:embed="rId4" cstate="email">
            <a:extLst>
              <a:ext uri="{28A0092B-C50C-407E-A947-70E740481C1C}">
                <a14:useLocalDpi xmlns:a14="http://schemas.microsoft.com/office/drawing/2010/main" xmlns=""/>
              </a:ext>
            </a:extLst>
          </a:blip>
          <a:srcRect/>
          <a:stretch/>
        </p:blipFill>
        <p:spPr bwMode="auto">
          <a:xfrm>
            <a:off x="762000" y="1600200"/>
            <a:ext cx="7620000" cy="49642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21870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Mutations</a:t>
            </a:r>
            <a:endParaRPr lang="en-US" sz="4000" b="1" i="1" dirty="0">
              <a:solidFill>
                <a:srgbClr val="FFC000"/>
              </a:solidFill>
            </a:endParaRPr>
          </a:p>
        </p:txBody>
      </p:sp>
      <p:sp>
        <p:nvSpPr>
          <p:cNvPr id="4" name="TextBox 3"/>
          <p:cNvSpPr txBox="1"/>
          <p:nvPr/>
        </p:nvSpPr>
        <p:spPr>
          <a:xfrm>
            <a:off x="304800" y="2743200"/>
            <a:ext cx="3851564" cy="3046988"/>
          </a:xfrm>
          <a:prstGeom prst="rect">
            <a:avLst/>
          </a:prstGeom>
          <a:noFill/>
        </p:spPr>
        <p:txBody>
          <a:bodyPr wrap="square" rtlCol="0">
            <a:spAutoFit/>
          </a:bodyPr>
          <a:lstStyle/>
          <a:p>
            <a:r>
              <a:rPr lang="en-US" sz="3600" b="1" u="sng" dirty="0" smtClean="0"/>
              <a:t>Genetic Mutations</a:t>
            </a:r>
          </a:p>
          <a:p>
            <a:r>
              <a:rPr lang="en-US" sz="3200" b="1" i="1" u="sng" dirty="0" smtClean="0">
                <a:solidFill>
                  <a:srgbClr val="FFC000"/>
                </a:solidFill>
              </a:rPr>
              <a:t>Changes</a:t>
            </a:r>
            <a:r>
              <a:rPr lang="en-US" sz="3200" b="1" i="1" dirty="0" smtClean="0">
                <a:solidFill>
                  <a:srgbClr val="FFC000"/>
                </a:solidFill>
              </a:rPr>
              <a:t> in organism’s DNA</a:t>
            </a:r>
          </a:p>
          <a:p>
            <a:pPr>
              <a:buFont typeface="Arial" pitchFamily="34" charset="0"/>
              <a:buChar char="•"/>
            </a:pPr>
            <a:r>
              <a:rPr lang="en-US" sz="3200" b="1" i="1" dirty="0" smtClean="0">
                <a:solidFill>
                  <a:srgbClr val="FFC000"/>
                </a:solidFill>
              </a:rPr>
              <a:t>Sometimes </a:t>
            </a:r>
            <a:r>
              <a:rPr lang="en-US" sz="3200" b="1" i="1" u="sng" dirty="0" smtClean="0">
                <a:solidFill>
                  <a:srgbClr val="FFC000"/>
                </a:solidFill>
              </a:rPr>
              <a:t>harmful</a:t>
            </a:r>
          </a:p>
          <a:p>
            <a:pPr>
              <a:buFont typeface="Arial" pitchFamily="34" charset="0"/>
              <a:buChar char="•"/>
            </a:pPr>
            <a:r>
              <a:rPr lang="en-US" sz="3200" b="1" i="1" dirty="0" smtClean="0">
                <a:solidFill>
                  <a:srgbClr val="FFC000"/>
                </a:solidFill>
              </a:rPr>
              <a:t>Sometimes </a:t>
            </a:r>
            <a:r>
              <a:rPr lang="en-US" sz="3200" b="1" i="1" u="sng" dirty="0" smtClean="0">
                <a:solidFill>
                  <a:srgbClr val="FFC000"/>
                </a:solidFill>
              </a:rPr>
              <a:t>helpful </a:t>
            </a:r>
          </a:p>
          <a:p>
            <a:pPr marL="457200" indent="-457200">
              <a:buFont typeface="Arial" panose="020B0604020202020204" pitchFamily="34" charset="0"/>
              <a:buChar char="•"/>
            </a:pPr>
            <a:endParaRPr lang="en-US" sz="2800" b="1" i="1" dirty="0">
              <a:solidFill>
                <a:srgbClr val="FFC000"/>
              </a:solidFill>
            </a:endParaRPr>
          </a:p>
        </p:txBody>
      </p:sp>
      <p:pic>
        <p:nvPicPr>
          <p:cNvPr id="1026" name="Picture 2" descr="https://classconnection.s3.amazonaws.com/826/flashcards/512826/png/picture11323327410672.pn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114800" y="2971800"/>
            <a:ext cx="4629150" cy="3524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248617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8 Amazing Genetic Mutations</a:t>
            </a:r>
            <a:endParaRPr lang="en-US" dirty="0"/>
          </a:p>
        </p:txBody>
      </p:sp>
      <p:pic>
        <p:nvPicPr>
          <p:cNvPr id="3" name="Content Placeholder 2"/>
          <p:cNvPicPr>
            <a:picLocks noGrp="1" noChangeAspect="1" noChangeArrowheads="1"/>
          </p:cNvPicPr>
          <p:nvPr>
            <p:ph idx="1"/>
          </p:nvPr>
        </p:nvPicPr>
        <p:blipFill>
          <a:blip r:embed="rId3"/>
          <a:srcRect t="19286" r="31469" b="34592"/>
          <a:stretch>
            <a:fillRect/>
          </a:stretch>
        </p:blipFill>
        <p:spPr bwMode="auto">
          <a:xfrm>
            <a:off x="457200" y="1828799"/>
            <a:ext cx="8077200" cy="4077024"/>
          </a:xfrm>
          <a:prstGeom prst="rect">
            <a:avLst/>
          </a:prstGeom>
          <a:noFill/>
          <a:ln w="9525">
            <a:noFill/>
            <a:miter lim="800000"/>
            <a:headEnd/>
            <a:tailEnd/>
          </a:ln>
          <a:effectLst/>
        </p:spPr>
      </p:pic>
    </p:spTree>
    <p:extLst>
      <p:ext uri="{BB962C8B-B14F-4D97-AF65-F5344CB8AC3E}">
        <p14:creationId xmlns:p14="http://schemas.microsoft.com/office/powerpoint/2010/main" xmlns="" val="2513930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Mutations</a:t>
            </a:r>
            <a:endParaRPr lang="en-US" sz="4000" b="1" i="1" dirty="0">
              <a:solidFill>
                <a:srgbClr val="FFC000"/>
              </a:solidFill>
            </a:endParaRPr>
          </a:p>
        </p:txBody>
      </p:sp>
      <p:sp>
        <p:nvSpPr>
          <p:cNvPr id="4" name="TextBox 3"/>
          <p:cNvSpPr txBox="1"/>
          <p:nvPr/>
        </p:nvSpPr>
        <p:spPr>
          <a:xfrm>
            <a:off x="263236" y="2895600"/>
            <a:ext cx="4384964" cy="3662541"/>
          </a:xfrm>
          <a:prstGeom prst="rect">
            <a:avLst/>
          </a:prstGeom>
          <a:noFill/>
        </p:spPr>
        <p:txBody>
          <a:bodyPr wrap="square" rtlCol="0">
            <a:spAutoFit/>
          </a:bodyPr>
          <a:lstStyle/>
          <a:p>
            <a:r>
              <a:rPr lang="en-US" sz="3600" b="1" u="sng" dirty="0" smtClean="0"/>
              <a:t>Causes of Mutations:</a:t>
            </a:r>
          </a:p>
          <a:p>
            <a:pPr marL="571500" indent="-571500">
              <a:buFont typeface="Arial" panose="020B0604020202020204" pitchFamily="34" charset="0"/>
              <a:buChar char="•"/>
            </a:pPr>
            <a:r>
              <a:rPr lang="en-US" sz="2800" b="1" i="1" dirty="0" smtClean="0">
                <a:solidFill>
                  <a:srgbClr val="FFC000"/>
                </a:solidFill>
              </a:rPr>
              <a:t>Errors in </a:t>
            </a:r>
            <a:r>
              <a:rPr lang="en-US" sz="2800" b="1" i="1" u="sng" dirty="0" smtClean="0">
                <a:solidFill>
                  <a:srgbClr val="FFC000"/>
                </a:solidFill>
              </a:rPr>
              <a:t>DNA replication</a:t>
            </a:r>
          </a:p>
          <a:p>
            <a:pPr marL="571500" indent="-571500">
              <a:buFont typeface="Arial" panose="020B0604020202020204" pitchFamily="34" charset="0"/>
              <a:buChar char="•"/>
            </a:pPr>
            <a:r>
              <a:rPr lang="en-US" sz="2800" b="1" i="1" dirty="0" smtClean="0">
                <a:solidFill>
                  <a:srgbClr val="FFC000"/>
                </a:solidFill>
              </a:rPr>
              <a:t>Errors during </a:t>
            </a:r>
            <a:r>
              <a:rPr lang="en-US" sz="2800" b="1" i="1" u="sng" dirty="0" smtClean="0">
                <a:solidFill>
                  <a:srgbClr val="FFC000"/>
                </a:solidFill>
              </a:rPr>
              <a:t>crossing over</a:t>
            </a:r>
            <a:r>
              <a:rPr lang="en-US" sz="2800" b="1" i="1" dirty="0" smtClean="0">
                <a:solidFill>
                  <a:srgbClr val="FFC000"/>
                </a:solidFill>
              </a:rPr>
              <a:t> in meiosis</a:t>
            </a:r>
          </a:p>
          <a:p>
            <a:pPr marL="571500" indent="-571500">
              <a:buFont typeface="Arial" panose="020B0604020202020204" pitchFamily="34" charset="0"/>
              <a:buChar char="•"/>
            </a:pPr>
            <a:r>
              <a:rPr lang="en-US" sz="2800" b="1" i="1" u="sng" dirty="0" smtClean="0">
                <a:solidFill>
                  <a:srgbClr val="FFC000"/>
                </a:solidFill>
              </a:rPr>
              <a:t>Environmental </a:t>
            </a:r>
            <a:r>
              <a:rPr lang="en-US" sz="2800" b="1" i="1" dirty="0" smtClean="0">
                <a:solidFill>
                  <a:srgbClr val="FFC000"/>
                </a:solidFill>
              </a:rPr>
              <a:t>factors, these are called “</a:t>
            </a:r>
            <a:r>
              <a:rPr lang="en-US" sz="2800" b="1" i="1" u="sng" dirty="0" smtClean="0">
                <a:solidFill>
                  <a:srgbClr val="FFC000"/>
                </a:solidFill>
              </a:rPr>
              <a:t>mutagens</a:t>
            </a:r>
            <a:r>
              <a:rPr lang="en-US" sz="2800" b="1" i="1" dirty="0" smtClean="0">
                <a:solidFill>
                  <a:srgbClr val="FFC000"/>
                </a:solidFill>
              </a:rPr>
              <a:t>”</a:t>
            </a:r>
            <a:endParaRPr lang="en-US" sz="2800" b="1" i="1" dirty="0">
              <a:solidFill>
                <a:srgbClr val="FFC000"/>
              </a:solidFill>
            </a:endParaRPr>
          </a:p>
        </p:txBody>
      </p:sp>
      <p:pic>
        <p:nvPicPr>
          <p:cNvPr id="1026" name="Picture 2" descr="https://classconnection.s3.amazonaws.com/826/flashcards/512826/png/picture11323327410672.pn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648200" y="2971800"/>
            <a:ext cx="4248150" cy="3234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7988410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healyourselfathome.com/HOW/NEWSTARTS/4_SUNLIGHT/SUNLIGHT_images/direct_damage.jpg"/>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925244" y="0"/>
            <a:ext cx="7237682"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Mutations</a:t>
            </a:r>
            <a:endParaRPr lang="en-US" sz="4000" b="1" i="1" dirty="0">
              <a:solidFill>
                <a:srgbClr val="FFC000"/>
              </a:solidFill>
            </a:endParaRPr>
          </a:p>
        </p:txBody>
      </p:sp>
      <p:sp>
        <p:nvSpPr>
          <p:cNvPr id="4" name="TextBox 3"/>
          <p:cNvSpPr txBox="1"/>
          <p:nvPr/>
        </p:nvSpPr>
        <p:spPr>
          <a:xfrm>
            <a:off x="263236" y="2895600"/>
            <a:ext cx="4384964" cy="2369880"/>
          </a:xfrm>
          <a:prstGeom prst="rect">
            <a:avLst/>
          </a:prstGeom>
          <a:noFill/>
        </p:spPr>
        <p:txBody>
          <a:bodyPr wrap="square" rtlCol="0">
            <a:spAutoFit/>
          </a:bodyPr>
          <a:lstStyle/>
          <a:p>
            <a:r>
              <a:rPr lang="en-US" sz="3600" b="1" u="sng" dirty="0" smtClean="0"/>
              <a:t>Heritable Mutations:</a:t>
            </a:r>
          </a:p>
          <a:p>
            <a:pPr marL="571500" indent="-571500">
              <a:buFont typeface="Arial" panose="020B0604020202020204" pitchFamily="34" charset="0"/>
              <a:buChar char="•"/>
            </a:pPr>
            <a:r>
              <a:rPr lang="en-US" sz="2800" b="1" i="1" dirty="0" smtClean="0">
                <a:solidFill>
                  <a:srgbClr val="FFC000"/>
                </a:solidFill>
              </a:rPr>
              <a:t>Mutations to </a:t>
            </a:r>
            <a:r>
              <a:rPr lang="en-US" sz="2800" b="1" i="1" u="sng" dirty="0" smtClean="0">
                <a:solidFill>
                  <a:srgbClr val="FFC000"/>
                </a:solidFill>
              </a:rPr>
              <a:t>gametes</a:t>
            </a:r>
            <a:r>
              <a:rPr lang="en-US" sz="2800" b="1" i="1" dirty="0" smtClean="0">
                <a:solidFill>
                  <a:srgbClr val="FFC000"/>
                </a:solidFill>
              </a:rPr>
              <a:t> can be inherited</a:t>
            </a:r>
          </a:p>
          <a:p>
            <a:pPr marL="571500" indent="-571500">
              <a:buFont typeface="Arial" panose="020B0604020202020204" pitchFamily="34" charset="0"/>
              <a:buChar char="•"/>
            </a:pPr>
            <a:r>
              <a:rPr lang="en-US" sz="2800" b="1" i="1" dirty="0" smtClean="0">
                <a:solidFill>
                  <a:srgbClr val="FFC000"/>
                </a:solidFill>
              </a:rPr>
              <a:t>Mutations to </a:t>
            </a:r>
            <a:r>
              <a:rPr lang="en-US" sz="2800" b="1" i="1" u="sng" dirty="0" smtClean="0">
                <a:solidFill>
                  <a:srgbClr val="FFC000"/>
                </a:solidFill>
              </a:rPr>
              <a:t>somatic</a:t>
            </a:r>
            <a:r>
              <a:rPr lang="en-US" sz="2800" b="1" i="1" dirty="0" smtClean="0">
                <a:solidFill>
                  <a:srgbClr val="FFC000"/>
                </a:solidFill>
              </a:rPr>
              <a:t> cells can </a:t>
            </a:r>
            <a:r>
              <a:rPr lang="en-US" sz="2800" b="1" i="1" u="sng" dirty="0" smtClean="0">
                <a:solidFill>
                  <a:srgbClr val="FFC000"/>
                </a:solidFill>
              </a:rPr>
              <a:t>not</a:t>
            </a:r>
            <a:r>
              <a:rPr lang="en-US" sz="2800" b="1" i="1" dirty="0" smtClean="0">
                <a:solidFill>
                  <a:srgbClr val="FFC000"/>
                </a:solidFill>
              </a:rPr>
              <a:t> inherited</a:t>
            </a:r>
            <a:endParaRPr lang="en-US" sz="2800" b="1" i="1" dirty="0">
              <a:solidFill>
                <a:srgbClr val="FFC000"/>
              </a:solidFill>
            </a:endParaRPr>
          </a:p>
        </p:txBody>
      </p:sp>
      <p:pic>
        <p:nvPicPr>
          <p:cNvPr id="1026" name="Picture 2" descr="https://classconnection.s3.amazonaws.com/826/flashcards/512826/png/picture11323327410672.pn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648200" y="2971800"/>
            <a:ext cx="4248150" cy="3234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7988410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Mutations</a:t>
            </a:r>
            <a:endParaRPr lang="en-US" sz="4000" b="1" i="1" dirty="0">
              <a:solidFill>
                <a:srgbClr val="FFC000"/>
              </a:solidFill>
            </a:endParaRPr>
          </a:p>
        </p:txBody>
      </p:sp>
      <p:sp>
        <p:nvSpPr>
          <p:cNvPr id="4" name="TextBox 3"/>
          <p:cNvSpPr txBox="1"/>
          <p:nvPr/>
        </p:nvSpPr>
        <p:spPr>
          <a:xfrm>
            <a:off x="228600" y="2743200"/>
            <a:ext cx="4080164" cy="4955203"/>
          </a:xfrm>
          <a:prstGeom prst="rect">
            <a:avLst/>
          </a:prstGeom>
          <a:noFill/>
        </p:spPr>
        <p:txBody>
          <a:bodyPr wrap="square" rtlCol="0">
            <a:spAutoFit/>
          </a:bodyPr>
          <a:lstStyle/>
          <a:p>
            <a:r>
              <a:rPr lang="en-US" sz="3600" b="1" u="sng" dirty="0" smtClean="0"/>
              <a:t>Point Mutation</a:t>
            </a:r>
            <a:r>
              <a:rPr lang="en-US" sz="3600" b="1" dirty="0" smtClean="0"/>
              <a:t>:</a:t>
            </a:r>
          </a:p>
          <a:p>
            <a:pPr marL="457200" indent="-457200">
              <a:buFont typeface="Arial" panose="020B0604020202020204" pitchFamily="34" charset="0"/>
              <a:buChar char="•"/>
            </a:pPr>
            <a:r>
              <a:rPr lang="en-US" sz="2800" b="1" i="1" dirty="0" smtClean="0">
                <a:solidFill>
                  <a:srgbClr val="FFC000"/>
                </a:solidFill>
              </a:rPr>
              <a:t>One base changes</a:t>
            </a:r>
            <a:endParaRPr lang="en-US" sz="2800" b="1" i="1" dirty="0">
              <a:solidFill>
                <a:srgbClr val="FFC000"/>
              </a:solidFill>
            </a:endParaRPr>
          </a:p>
          <a:p>
            <a:pPr marL="457200" indent="-457200">
              <a:buFont typeface="Arial" panose="020B0604020202020204" pitchFamily="34" charset="0"/>
              <a:buChar char="•"/>
            </a:pPr>
            <a:r>
              <a:rPr lang="en-US" sz="2800" b="1" i="1" dirty="0" smtClean="0">
                <a:solidFill>
                  <a:srgbClr val="FFC000"/>
                </a:solidFill>
              </a:rPr>
              <a:t>Usually occurs during DNA replication</a:t>
            </a:r>
            <a:endParaRPr lang="en-US" sz="2800" b="1" i="1" dirty="0">
              <a:solidFill>
                <a:srgbClr val="FFC000"/>
              </a:solidFill>
            </a:endParaRPr>
          </a:p>
          <a:p>
            <a:pPr marL="457200" indent="-457200">
              <a:buFont typeface="Arial" panose="020B0604020202020204" pitchFamily="34" charset="0"/>
              <a:buChar char="•"/>
            </a:pPr>
            <a:r>
              <a:rPr lang="en-US" sz="2800" b="1" i="1" dirty="0" smtClean="0">
                <a:solidFill>
                  <a:srgbClr val="FFC000"/>
                </a:solidFill>
              </a:rPr>
              <a:t>Usually corrected by DNA polymerase</a:t>
            </a:r>
          </a:p>
          <a:p>
            <a:pPr marL="457200" indent="-457200">
              <a:buFont typeface="Arial" panose="020B0604020202020204" pitchFamily="34" charset="0"/>
              <a:buChar char="•"/>
            </a:pPr>
            <a:r>
              <a:rPr lang="en-US" sz="2800" b="1" i="1" dirty="0" smtClean="0">
                <a:solidFill>
                  <a:srgbClr val="FFC000"/>
                </a:solidFill>
              </a:rPr>
              <a:t>Might code for same amino acid and go unnoticed</a:t>
            </a:r>
          </a:p>
          <a:p>
            <a:pPr marL="571500" indent="-571500">
              <a:buFont typeface="Arial" panose="020B0604020202020204" pitchFamily="34" charset="0"/>
              <a:buChar char="•"/>
            </a:pPr>
            <a:endParaRPr lang="en-US" sz="2800" b="1" i="1" dirty="0" smtClean="0"/>
          </a:p>
          <a:p>
            <a:pPr marL="457200" indent="-457200">
              <a:buFont typeface="Arial" panose="020B0604020202020204" pitchFamily="34" charset="0"/>
              <a:buChar char="•"/>
            </a:pPr>
            <a:endParaRPr lang="en-US" sz="2800" b="1" i="1" dirty="0">
              <a:solidFill>
                <a:srgbClr val="FFC000"/>
              </a:solidFill>
            </a:endParaRPr>
          </a:p>
        </p:txBody>
      </p:sp>
      <p:pic>
        <p:nvPicPr>
          <p:cNvPr id="2050" name="Picture 2" descr="Chain of letters showing the various stages that comprise gene mutation: substitution, then insertion and finally deletion."/>
          <p:cNvPicPr>
            <a:picLocks noChangeAspect="1" noChangeArrowheads="1"/>
          </p:cNvPicPr>
          <p:nvPr/>
        </p:nvPicPr>
        <p:blipFill rotWithShape="1">
          <a:blip r:embed="rId3"/>
          <a:srcRect/>
          <a:stretch/>
        </p:blipFill>
        <p:spPr bwMode="auto">
          <a:xfrm>
            <a:off x="4372303" y="3028605"/>
            <a:ext cx="4619058" cy="1101961"/>
          </a:xfrm>
          <a:prstGeom prst="rect">
            <a:avLst/>
          </a:prstGeom>
          <a:noFill/>
          <a:extLst>
            <a:ext uri="{909E8E84-426E-40DD-AFC4-6F175D3DCCD1}">
              <a14:hiddenFill xmlns:a14="http://schemas.microsoft.com/office/drawing/2010/main" xmlns="">
                <a:solidFill>
                  <a:srgbClr val="FFFFFF"/>
                </a:solidFill>
              </a14:hiddenFill>
            </a:ext>
          </a:extLst>
        </p:spPr>
      </p:pic>
      <p:pic>
        <p:nvPicPr>
          <p:cNvPr id="18434" name="Picture 2" descr="Mutation"/>
          <p:cNvPicPr>
            <a:picLocks noChangeAspect="1" noChangeArrowheads="1"/>
          </p:cNvPicPr>
          <p:nvPr/>
        </p:nvPicPr>
        <p:blipFill>
          <a:blip r:embed="rId4"/>
          <a:srcRect/>
          <a:stretch>
            <a:fillRect/>
          </a:stretch>
        </p:blipFill>
        <p:spPr bwMode="auto">
          <a:xfrm>
            <a:off x="3352800" y="2819400"/>
            <a:ext cx="6836636" cy="3657600"/>
          </a:xfrm>
          <a:prstGeom prst="rect">
            <a:avLst/>
          </a:prstGeom>
          <a:noFill/>
        </p:spPr>
      </p:pic>
    </p:spTree>
    <p:extLst>
      <p:ext uri="{BB962C8B-B14F-4D97-AF65-F5344CB8AC3E}">
        <p14:creationId xmlns:p14="http://schemas.microsoft.com/office/powerpoint/2010/main" xmlns="" val="992989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DNA</a:t>
            </a:r>
            <a:endParaRPr lang="en-US" sz="4000" b="1" i="1" dirty="0">
              <a:solidFill>
                <a:srgbClr val="FFC000"/>
              </a:solidFill>
            </a:endParaRPr>
          </a:p>
        </p:txBody>
      </p:sp>
      <p:sp>
        <p:nvSpPr>
          <p:cNvPr id="4" name="TextBox 3"/>
          <p:cNvSpPr txBox="1"/>
          <p:nvPr/>
        </p:nvSpPr>
        <p:spPr>
          <a:xfrm>
            <a:off x="152400" y="2895600"/>
            <a:ext cx="4514603" cy="3662541"/>
          </a:xfrm>
          <a:prstGeom prst="rect">
            <a:avLst/>
          </a:prstGeom>
          <a:noFill/>
        </p:spPr>
        <p:txBody>
          <a:bodyPr wrap="square" rtlCol="0">
            <a:spAutoFit/>
          </a:bodyPr>
          <a:lstStyle/>
          <a:p>
            <a:r>
              <a:rPr lang="en-US" sz="3600" b="1" u="sng" dirty="0" smtClean="0"/>
              <a:t>DNA Structure</a:t>
            </a:r>
          </a:p>
          <a:p>
            <a:r>
              <a:rPr lang="en-US" sz="2800" b="1" i="1" dirty="0" smtClean="0">
                <a:solidFill>
                  <a:srgbClr val="FFC000"/>
                </a:solidFill>
              </a:rPr>
              <a:t>Base Pairing Rules:</a:t>
            </a:r>
          </a:p>
          <a:p>
            <a:pPr marL="914400" lvl="1" indent="-457200">
              <a:buFont typeface="Arial" panose="020B0604020202020204" pitchFamily="34" charset="0"/>
              <a:buChar char="•"/>
            </a:pPr>
            <a:r>
              <a:rPr lang="en-US" sz="2800" b="1" i="1" u="sng" dirty="0" smtClean="0">
                <a:solidFill>
                  <a:srgbClr val="FFC000"/>
                </a:solidFill>
              </a:rPr>
              <a:t>Adenine </a:t>
            </a:r>
            <a:r>
              <a:rPr lang="en-US" sz="2800" b="1" i="1" dirty="0" smtClean="0">
                <a:solidFill>
                  <a:srgbClr val="FFC000"/>
                </a:solidFill>
              </a:rPr>
              <a:t>and </a:t>
            </a:r>
            <a:r>
              <a:rPr lang="en-US" sz="2800" b="1" i="1" u="sng" dirty="0" smtClean="0">
                <a:solidFill>
                  <a:srgbClr val="FFC000"/>
                </a:solidFill>
              </a:rPr>
              <a:t>Thymine</a:t>
            </a:r>
            <a:r>
              <a:rPr lang="en-US" sz="2800" b="1" i="1" dirty="0" smtClean="0">
                <a:solidFill>
                  <a:srgbClr val="FFC000"/>
                </a:solidFill>
              </a:rPr>
              <a:t> always pair  (</a:t>
            </a:r>
            <a:r>
              <a:rPr lang="en-US" sz="2800" b="1" i="1" dirty="0" err="1" smtClean="0">
                <a:solidFill>
                  <a:srgbClr val="FFC000"/>
                </a:solidFill>
              </a:rPr>
              <a:t>A&amp;T</a:t>
            </a:r>
            <a:r>
              <a:rPr lang="en-US" sz="2800" b="1" i="1" dirty="0" smtClean="0">
                <a:solidFill>
                  <a:srgbClr val="FFC000"/>
                </a:solidFill>
              </a:rPr>
              <a:t>)</a:t>
            </a:r>
          </a:p>
          <a:p>
            <a:pPr marL="914400" lvl="1" indent="-457200">
              <a:buFont typeface="Arial" panose="020B0604020202020204" pitchFamily="34" charset="0"/>
              <a:buChar char="•"/>
            </a:pPr>
            <a:r>
              <a:rPr lang="en-US" sz="2800" b="1" i="1" u="sng" dirty="0" smtClean="0">
                <a:solidFill>
                  <a:srgbClr val="FFC000"/>
                </a:solidFill>
              </a:rPr>
              <a:t>Guanine</a:t>
            </a:r>
            <a:r>
              <a:rPr lang="en-US" sz="2800" b="1" i="1" dirty="0" smtClean="0">
                <a:solidFill>
                  <a:srgbClr val="FFC000"/>
                </a:solidFill>
              </a:rPr>
              <a:t> and </a:t>
            </a:r>
            <a:r>
              <a:rPr lang="en-US" sz="2800" b="1" i="1" u="sng" dirty="0" smtClean="0">
                <a:solidFill>
                  <a:srgbClr val="FFC000"/>
                </a:solidFill>
              </a:rPr>
              <a:t>Cytosine </a:t>
            </a:r>
            <a:r>
              <a:rPr lang="en-US" sz="2800" b="1" i="1" dirty="0" smtClean="0">
                <a:solidFill>
                  <a:srgbClr val="FFC000"/>
                </a:solidFill>
              </a:rPr>
              <a:t>always pair (</a:t>
            </a:r>
            <a:r>
              <a:rPr lang="en-US" sz="2800" b="1" i="1" dirty="0" err="1" smtClean="0">
                <a:solidFill>
                  <a:srgbClr val="FFC000"/>
                </a:solidFill>
              </a:rPr>
              <a:t>C&amp;G</a:t>
            </a:r>
            <a:r>
              <a:rPr lang="en-US" sz="2800" b="1" i="1" dirty="0" smtClean="0">
                <a:solidFill>
                  <a:srgbClr val="FFC000"/>
                </a:solidFill>
              </a:rPr>
              <a:t>)</a:t>
            </a:r>
          </a:p>
          <a:p>
            <a:pPr marL="914400" lvl="1" indent="-457200">
              <a:buFont typeface="Arial" panose="020B0604020202020204" pitchFamily="34" charset="0"/>
              <a:buChar char="•"/>
            </a:pPr>
            <a:endParaRPr lang="en-US" sz="2800" b="1" i="1" dirty="0" smtClean="0">
              <a:solidFill>
                <a:srgbClr val="FFC000"/>
              </a:solidFill>
            </a:endParaRPr>
          </a:p>
          <a:p>
            <a:pPr marL="914400" lvl="1" indent="-457200">
              <a:buFont typeface="Arial" panose="020B0604020202020204" pitchFamily="34" charset="0"/>
              <a:buChar char="•"/>
            </a:pPr>
            <a:endParaRPr lang="en-US" sz="2800" b="1" i="1" dirty="0">
              <a:solidFill>
                <a:srgbClr val="FFC000"/>
              </a:solidFill>
            </a:endParaRPr>
          </a:p>
        </p:txBody>
      </p:sp>
      <p:pic>
        <p:nvPicPr>
          <p:cNvPr id="5" name="Picture 2" descr="http://www.mhhe.com/biosci/ap/ap_prep/cem1s9_3.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668982" y="2895600"/>
            <a:ext cx="4149174"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71934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Mutations</a:t>
            </a:r>
            <a:endParaRPr lang="en-US" sz="4000" b="1" i="1" dirty="0">
              <a:solidFill>
                <a:srgbClr val="FFC000"/>
              </a:solidFill>
            </a:endParaRPr>
          </a:p>
        </p:txBody>
      </p:sp>
      <p:sp>
        <p:nvSpPr>
          <p:cNvPr id="4" name="TextBox 3"/>
          <p:cNvSpPr txBox="1"/>
          <p:nvPr/>
        </p:nvSpPr>
        <p:spPr>
          <a:xfrm>
            <a:off x="228600" y="2743200"/>
            <a:ext cx="4080164" cy="2800767"/>
          </a:xfrm>
          <a:prstGeom prst="rect">
            <a:avLst/>
          </a:prstGeom>
          <a:noFill/>
        </p:spPr>
        <p:txBody>
          <a:bodyPr wrap="square" rtlCol="0">
            <a:spAutoFit/>
          </a:bodyPr>
          <a:lstStyle/>
          <a:p>
            <a:r>
              <a:rPr lang="en-US" sz="3600" b="1" u="sng" dirty="0" smtClean="0"/>
              <a:t>Substitution</a:t>
            </a:r>
            <a:r>
              <a:rPr lang="en-US" sz="3600" b="1" dirty="0" smtClean="0"/>
              <a:t>:</a:t>
            </a:r>
          </a:p>
          <a:p>
            <a:pPr marL="457200" indent="-457200">
              <a:buFont typeface="Arial" panose="020B0604020202020204" pitchFamily="34" charset="0"/>
              <a:buChar char="•"/>
            </a:pPr>
            <a:r>
              <a:rPr lang="en-US" sz="2800" b="1" i="1" dirty="0" smtClean="0">
                <a:solidFill>
                  <a:srgbClr val="FFC000"/>
                </a:solidFill>
              </a:rPr>
              <a:t>Similar to point mutation affecting more than one base</a:t>
            </a:r>
          </a:p>
          <a:p>
            <a:pPr marL="571500" indent="-571500">
              <a:buFont typeface="Arial" panose="020B0604020202020204" pitchFamily="34" charset="0"/>
              <a:buChar char="•"/>
            </a:pPr>
            <a:endParaRPr lang="en-US" sz="2800" b="1" i="1" dirty="0" smtClean="0"/>
          </a:p>
          <a:p>
            <a:pPr marL="457200" indent="-457200">
              <a:buFont typeface="Arial" panose="020B0604020202020204" pitchFamily="34" charset="0"/>
              <a:buChar char="•"/>
            </a:pPr>
            <a:endParaRPr lang="en-US" sz="2800" b="1" i="1" dirty="0">
              <a:solidFill>
                <a:srgbClr val="FFC000"/>
              </a:solidFill>
            </a:endParaRPr>
          </a:p>
        </p:txBody>
      </p:sp>
      <p:pic>
        <p:nvPicPr>
          <p:cNvPr id="2050" name="Picture 2" descr="Chain of letters showing the various stages that comprise gene mutation: substitution, then insertion and finally deletion."/>
          <p:cNvPicPr>
            <a:picLocks noChangeAspect="1" noChangeArrowheads="1"/>
          </p:cNvPicPr>
          <p:nvPr/>
        </p:nvPicPr>
        <p:blipFill rotWithShape="1">
          <a:blip r:embed="rId3"/>
          <a:srcRect/>
          <a:stretch/>
        </p:blipFill>
        <p:spPr bwMode="auto">
          <a:xfrm>
            <a:off x="4372303" y="3028605"/>
            <a:ext cx="4619058" cy="110196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substitution"/>
          <p:cNvPicPr>
            <a:picLocks noChangeAspect="1" noChangeArrowheads="1"/>
          </p:cNvPicPr>
          <p:nvPr/>
        </p:nvPicPr>
        <p:blipFill>
          <a:blip r:embed="rId4"/>
          <a:srcRect/>
          <a:stretch>
            <a:fillRect/>
          </a:stretch>
        </p:blipFill>
        <p:spPr bwMode="auto">
          <a:xfrm>
            <a:off x="3505201" y="2819400"/>
            <a:ext cx="5638800" cy="4022344"/>
          </a:xfrm>
          <a:prstGeom prst="rect">
            <a:avLst/>
          </a:prstGeom>
          <a:noFill/>
        </p:spPr>
      </p:pic>
    </p:spTree>
    <p:extLst>
      <p:ext uri="{BB962C8B-B14F-4D97-AF65-F5344CB8AC3E}">
        <p14:creationId xmlns:p14="http://schemas.microsoft.com/office/powerpoint/2010/main" xmlns="" val="9929893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Mutations</a:t>
            </a:r>
            <a:endParaRPr lang="en-US" sz="4000" b="1" i="1" dirty="0">
              <a:solidFill>
                <a:srgbClr val="FFC000"/>
              </a:solidFill>
            </a:endParaRPr>
          </a:p>
        </p:txBody>
      </p:sp>
      <p:sp>
        <p:nvSpPr>
          <p:cNvPr id="4" name="TextBox 3"/>
          <p:cNvSpPr txBox="1"/>
          <p:nvPr/>
        </p:nvSpPr>
        <p:spPr>
          <a:xfrm>
            <a:off x="242694" y="3028605"/>
            <a:ext cx="3165764" cy="4093428"/>
          </a:xfrm>
          <a:prstGeom prst="rect">
            <a:avLst/>
          </a:prstGeom>
          <a:noFill/>
        </p:spPr>
        <p:txBody>
          <a:bodyPr wrap="square" rtlCol="0">
            <a:spAutoFit/>
          </a:bodyPr>
          <a:lstStyle/>
          <a:p>
            <a:r>
              <a:rPr lang="en-US" sz="3600" b="1" u="sng" dirty="0" smtClean="0"/>
              <a:t>Frame Shift</a:t>
            </a:r>
            <a:r>
              <a:rPr lang="en-US" sz="3600" b="1" dirty="0" smtClean="0"/>
              <a:t>:</a:t>
            </a:r>
          </a:p>
          <a:p>
            <a:pPr marL="457200" indent="-457200">
              <a:buFont typeface="Arial" panose="020B0604020202020204" pitchFamily="34" charset="0"/>
              <a:buChar char="•"/>
            </a:pPr>
            <a:r>
              <a:rPr lang="en-US" sz="2800" b="1" i="1" dirty="0" smtClean="0">
                <a:solidFill>
                  <a:srgbClr val="FFC000"/>
                </a:solidFill>
              </a:rPr>
              <a:t>Base is </a:t>
            </a:r>
            <a:r>
              <a:rPr lang="en-US" sz="2800" b="1" i="1" dirty="0">
                <a:solidFill>
                  <a:srgbClr val="FFC000"/>
                </a:solidFill>
              </a:rPr>
              <a:t>inserted or deleted causing a shift in </a:t>
            </a:r>
            <a:r>
              <a:rPr lang="en-US" sz="2800" b="1" i="1" dirty="0" smtClean="0">
                <a:solidFill>
                  <a:srgbClr val="FFC000"/>
                </a:solidFill>
              </a:rPr>
              <a:t>strand of DNA.</a:t>
            </a:r>
          </a:p>
          <a:p>
            <a:endParaRPr lang="en-US" sz="2800" b="1" i="1" dirty="0">
              <a:solidFill>
                <a:srgbClr val="FFC000"/>
              </a:solidFill>
            </a:endParaRPr>
          </a:p>
          <a:p>
            <a:pPr marL="571500" indent="-571500">
              <a:buFont typeface="Arial" panose="020B0604020202020204" pitchFamily="34" charset="0"/>
              <a:buChar char="•"/>
            </a:pPr>
            <a:endParaRPr lang="en-US" sz="2800" b="1" i="1" dirty="0" smtClean="0"/>
          </a:p>
          <a:p>
            <a:pPr marL="457200" indent="-457200">
              <a:buFont typeface="Arial" panose="020B0604020202020204" pitchFamily="34" charset="0"/>
              <a:buChar char="•"/>
            </a:pPr>
            <a:endParaRPr lang="en-US" sz="2800" b="1" i="1" dirty="0">
              <a:solidFill>
                <a:srgbClr val="FFC000"/>
              </a:solidFill>
            </a:endParaRPr>
          </a:p>
        </p:txBody>
      </p:sp>
      <p:pic>
        <p:nvPicPr>
          <p:cNvPr id="16386" name="Picture 2" descr="insertion"/>
          <p:cNvPicPr>
            <a:picLocks noChangeAspect="1" noChangeArrowheads="1"/>
          </p:cNvPicPr>
          <p:nvPr/>
        </p:nvPicPr>
        <p:blipFill>
          <a:blip r:embed="rId3"/>
          <a:srcRect/>
          <a:stretch>
            <a:fillRect/>
          </a:stretch>
        </p:blipFill>
        <p:spPr bwMode="auto">
          <a:xfrm>
            <a:off x="2371493" y="2571749"/>
            <a:ext cx="7341219" cy="4514851"/>
          </a:xfrm>
          <a:prstGeom prst="rect">
            <a:avLst/>
          </a:prstGeom>
          <a:noFill/>
        </p:spPr>
      </p:pic>
    </p:spTree>
    <p:extLst>
      <p:ext uri="{BB962C8B-B14F-4D97-AF65-F5344CB8AC3E}">
        <p14:creationId xmlns:p14="http://schemas.microsoft.com/office/powerpoint/2010/main" xmlns="" val="39149178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Mutations</a:t>
            </a:r>
            <a:endParaRPr lang="en-US" sz="4000" b="1" i="1" dirty="0">
              <a:solidFill>
                <a:srgbClr val="FFC000"/>
              </a:solidFill>
            </a:endParaRPr>
          </a:p>
        </p:txBody>
      </p:sp>
      <p:sp>
        <p:nvSpPr>
          <p:cNvPr id="8" name="TextBox 7"/>
          <p:cNvSpPr txBox="1"/>
          <p:nvPr/>
        </p:nvSpPr>
        <p:spPr>
          <a:xfrm>
            <a:off x="228600" y="2895600"/>
            <a:ext cx="3165764" cy="3662541"/>
          </a:xfrm>
          <a:prstGeom prst="rect">
            <a:avLst/>
          </a:prstGeom>
          <a:noFill/>
        </p:spPr>
        <p:txBody>
          <a:bodyPr wrap="square" rtlCol="0">
            <a:spAutoFit/>
          </a:bodyPr>
          <a:lstStyle/>
          <a:p>
            <a:r>
              <a:rPr lang="en-US" sz="3600" b="1" u="sng" dirty="0" smtClean="0"/>
              <a:t>Frame Shift</a:t>
            </a:r>
            <a:r>
              <a:rPr lang="en-US" sz="3600" b="1" dirty="0" smtClean="0"/>
              <a:t>:</a:t>
            </a:r>
          </a:p>
          <a:p>
            <a:pPr marL="457200" indent="-457200">
              <a:buFont typeface="Arial" panose="020B0604020202020204" pitchFamily="34" charset="0"/>
              <a:buChar char="•"/>
            </a:pPr>
            <a:r>
              <a:rPr lang="en-US" sz="2800" b="1" i="1" dirty="0" smtClean="0">
                <a:solidFill>
                  <a:srgbClr val="FFC000"/>
                </a:solidFill>
              </a:rPr>
              <a:t>Serious mutation that changes the resulting protein</a:t>
            </a:r>
          </a:p>
          <a:p>
            <a:endParaRPr lang="en-US" sz="2800" b="1" i="1" dirty="0">
              <a:solidFill>
                <a:srgbClr val="FFC000"/>
              </a:solidFill>
            </a:endParaRPr>
          </a:p>
          <a:p>
            <a:pPr marL="571500" indent="-571500">
              <a:buFont typeface="Arial" panose="020B0604020202020204" pitchFamily="34" charset="0"/>
              <a:buChar char="•"/>
            </a:pPr>
            <a:endParaRPr lang="en-US" sz="2800" b="1" i="1" dirty="0" smtClean="0"/>
          </a:p>
          <a:p>
            <a:pPr marL="457200" indent="-457200">
              <a:buFont typeface="Arial" panose="020B0604020202020204" pitchFamily="34" charset="0"/>
              <a:buChar char="•"/>
            </a:pPr>
            <a:endParaRPr lang="en-US" sz="2800" b="1" i="1" dirty="0">
              <a:solidFill>
                <a:srgbClr val="FFC000"/>
              </a:solidFill>
            </a:endParaRPr>
          </a:p>
        </p:txBody>
      </p:sp>
      <p:pic>
        <p:nvPicPr>
          <p:cNvPr id="14338" name="Picture 2" descr="deletion"/>
          <p:cNvPicPr>
            <a:picLocks noChangeAspect="1" noChangeArrowheads="1"/>
          </p:cNvPicPr>
          <p:nvPr/>
        </p:nvPicPr>
        <p:blipFill>
          <a:blip r:embed="rId3"/>
          <a:srcRect/>
          <a:stretch>
            <a:fillRect/>
          </a:stretch>
        </p:blipFill>
        <p:spPr bwMode="auto">
          <a:xfrm>
            <a:off x="2667000" y="2590800"/>
            <a:ext cx="6723528" cy="4572000"/>
          </a:xfrm>
          <a:prstGeom prst="rect">
            <a:avLst/>
          </a:prstGeom>
          <a:noFill/>
        </p:spPr>
      </p:pic>
    </p:spTree>
    <p:extLst>
      <p:ext uri="{BB962C8B-B14F-4D97-AF65-F5344CB8AC3E}">
        <p14:creationId xmlns:p14="http://schemas.microsoft.com/office/powerpoint/2010/main" xmlns="" val="4433081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Mutations</a:t>
            </a:r>
            <a:endParaRPr lang="en-US" sz="4000" b="1" i="1" dirty="0">
              <a:solidFill>
                <a:srgbClr val="FFC000"/>
              </a:solidFill>
            </a:endParaRPr>
          </a:p>
        </p:txBody>
      </p:sp>
      <p:sp>
        <p:nvSpPr>
          <p:cNvPr id="8" name="TextBox 7"/>
          <p:cNvSpPr txBox="1"/>
          <p:nvPr/>
        </p:nvSpPr>
        <p:spPr>
          <a:xfrm>
            <a:off x="228600" y="2895600"/>
            <a:ext cx="3165764" cy="3231654"/>
          </a:xfrm>
          <a:prstGeom prst="rect">
            <a:avLst/>
          </a:prstGeom>
          <a:noFill/>
        </p:spPr>
        <p:txBody>
          <a:bodyPr wrap="square" rtlCol="0">
            <a:spAutoFit/>
          </a:bodyPr>
          <a:lstStyle/>
          <a:p>
            <a:r>
              <a:rPr lang="en-US" sz="3600" b="1" u="sng" dirty="0" smtClean="0"/>
              <a:t>Inversion</a:t>
            </a:r>
            <a:r>
              <a:rPr lang="en-US" sz="3600" b="1" dirty="0" smtClean="0"/>
              <a:t>:</a:t>
            </a:r>
          </a:p>
          <a:p>
            <a:pPr marL="457200" indent="-457200">
              <a:buFont typeface="Arial" panose="020B0604020202020204" pitchFamily="34" charset="0"/>
              <a:buChar char="•"/>
            </a:pPr>
            <a:r>
              <a:rPr lang="en-US" sz="2800" b="1" i="1" dirty="0" smtClean="0">
                <a:solidFill>
                  <a:srgbClr val="FFC000"/>
                </a:solidFill>
              </a:rPr>
              <a:t>Segment of DNA inverts 180 degrees</a:t>
            </a:r>
          </a:p>
          <a:p>
            <a:endParaRPr lang="en-US" sz="2800" b="1" i="1" dirty="0">
              <a:solidFill>
                <a:srgbClr val="FFC000"/>
              </a:solidFill>
            </a:endParaRPr>
          </a:p>
          <a:p>
            <a:pPr marL="571500" indent="-571500">
              <a:buFont typeface="Arial" panose="020B0604020202020204" pitchFamily="34" charset="0"/>
              <a:buChar char="•"/>
            </a:pPr>
            <a:endParaRPr lang="en-US" sz="2800" b="1" i="1" dirty="0" smtClean="0"/>
          </a:p>
          <a:p>
            <a:pPr marL="457200" indent="-457200">
              <a:buFont typeface="Arial" panose="020B0604020202020204" pitchFamily="34" charset="0"/>
              <a:buChar char="•"/>
            </a:pPr>
            <a:endParaRPr lang="en-US" sz="2800" b="1" i="1" dirty="0">
              <a:solidFill>
                <a:srgbClr val="FFC000"/>
              </a:solidFill>
            </a:endParaRPr>
          </a:p>
        </p:txBody>
      </p:sp>
      <p:pic>
        <p:nvPicPr>
          <p:cNvPr id="6" name="Picture 5" descr="Image result for inversion genetic mutation"/>
          <p:cNvPicPr/>
          <p:nvPr/>
        </p:nvPicPr>
        <p:blipFill>
          <a:blip r:embed="rId3"/>
          <a:srcRect/>
          <a:stretch>
            <a:fillRect/>
          </a:stretch>
        </p:blipFill>
        <p:spPr bwMode="auto">
          <a:xfrm>
            <a:off x="3048000" y="2895600"/>
            <a:ext cx="6096000" cy="3429000"/>
          </a:xfrm>
          <a:prstGeom prst="rect">
            <a:avLst/>
          </a:prstGeom>
          <a:noFill/>
          <a:ln w="9525">
            <a:noFill/>
            <a:miter lim="800000"/>
            <a:headEnd/>
            <a:tailEnd/>
          </a:ln>
        </p:spPr>
      </p:pic>
    </p:spTree>
    <p:extLst>
      <p:ext uri="{BB962C8B-B14F-4D97-AF65-F5344CB8AC3E}">
        <p14:creationId xmlns:p14="http://schemas.microsoft.com/office/powerpoint/2010/main" xmlns="" val="443308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3"/>
              </a:rPr>
              <a:t>Mutations, Bozeman Science (7:02)</a:t>
            </a:r>
            <a:endParaRPr lang="en-US" dirty="0"/>
          </a:p>
        </p:txBody>
      </p:sp>
      <p:pic>
        <p:nvPicPr>
          <p:cNvPr id="1026" name="Picture 2">
            <a:hlinkClick r:id="rId3"/>
          </p:cNvPr>
          <p:cNvPicPr>
            <a:picLocks noGrp="1" noChangeAspect="1" noChangeArrowheads="1"/>
          </p:cNvPicPr>
          <p:nvPr>
            <p:ph idx="1"/>
          </p:nvPr>
        </p:nvPicPr>
        <p:blipFill rotWithShape="1">
          <a:blip r:embed="rId4" cstate="email">
            <a:extLst>
              <a:ext uri="{28A0092B-C50C-407E-A947-70E740481C1C}">
                <a14:useLocalDpi xmlns:a14="http://schemas.microsoft.com/office/drawing/2010/main" xmlns=""/>
              </a:ext>
            </a:extLst>
          </a:blip>
          <a:srcRect/>
          <a:stretch/>
        </p:blipFill>
        <p:spPr bwMode="auto">
          <a:xfrm>
            <a:off x="304800" y="1600200"/>
            <a:ext cx="8357060" cy="4876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08559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3" y="544781"/>
            <a:ext cx="9361714" cy="4648200"/>
          </a:xfrm>
          <a:prstGeom prst="rect">
            <a:avLst/>
          </a:prstGeom>
          <a:noFill/>
        </p:spPr>
        <p:txBody>
          <a:bodyPr wrap="square" rtlCol="0">
            <a:spAutoFit/>
          </a:bodyPr>
          <a:lstStyle/>
          <a:p>
            <a:r>
              <a:rPr lang="en-US" sz="28700" b="1" dirty="0" smtClean="0">
                <a:solidFill>
                  <a:schemeClr val="bg1">
                    <a:lumMod val="75000"/>
                    <a:lumOff val="25000"/>
                  </a:schemeClr>
                </a:solidFill>
                <a:latin typeface="Arial Black" panose="020B0A04020102020204" pitchFamily="34" charset="0"/>
              </a:rPr>
              <a:t>LAB</a:t>
            </a:r>
            <a:endParaRPr lang="en-US" sz="287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Let’s Explore</a:t>
            </a:r>
            <a:r>
              <a:rPr lang="en-US" dirty="0" smtClean="0"/>
              <a:t/>
            </a:r>
            <a:br>
              <a:rPr lang="en-US" dirty="0" smtClean="0"/>
            </a:br>
            <a:r>
              <a:rPr lang="en-US" sz="7200" dirty="0" smtClean="0">
                <a:solidFill>
                  <a:schemeClr val="tx1"/>
                </a:solidFill>
              </a:rPr>
              <a:t>Mutations</a:t>
            </a:r>
            <a:endParaRPr lang="en-US" sz="7200" i="1" dirty="0">
              <a:solidFill>
                <a:schemeClr val="tx1"/>
              </a:solidFill>
            </a:endParaRPr>
          </a:p>
        </p:txBody>
      </p:sp>
    </p:spTree>
    <p:extLst>
      <p:ext uri="{BB962C8B-B14F-4D97-AF65-F5344CB8AC3E}">
        <p14:creationId xmlns:p14="http://schemas.microsoft.com/office/powerpoint/2010/main" xmlns="" val="24089907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29432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DNA</a:t>
            </a:r>
            <a:endParaRPr lang="en-US" sz="4000" b="1" i="1" dirty="0">
              <a:solidFill>
                <a:srgbClr val="FFC000"/>
              </a:solidFill>
            </a:endParaRPr>
          </a:p>
        </p:txBody>
      </p:sp>
      <p:sp>
        <p:nvSpPr>
          <p:cNvPr id="4" name="TextBox 3"/>
          <p:cNvSpPr txBox="1"/>
          <p:nvPr/>
        </p:nvSpPr>
        <p:spPr>
          <a:xfrm>
            <a:off x="362197" y="2895600"/>
            <a:ext cx="4234129" cy="3231654"/>
          </a:xfrm>
          <a:prstGeom prst="rect">
            <a:avLst/>
          </a:prstGeom>
          <a:noFill/>
        </p:spPr>
        <p:txBody>
          <a:bodyPr wrap="square" rtlCol="0">
            <a:spAutoFit/>
          </a:bodyPr>
          <a:lstStyle/>
          <a:p>
            <a:r>
              <a:rPr lang="en-US" sz="3600" b="1" u="sng" dirty="0" smtClean="0"/>
              <a:t>DNA Function</a:t>
            </a:r>
          </a:p>
          <a:p>
            <a:r>
              <a:rPr lang="en-US" sz="2800" b="1" i="1" dirty="0" smtClean="0">
                <a:solidFill>
                  <a:srgbClr val="FFC000"/>
                </a:solidFill>
              </a:rPr>
              <a:t>Contains your blueprint</a:t>
            </a:r>
          </a:p>
          <a:p>
            <a:pPr marL="457200" indent="-457200">
              <a:buFont typeface="Arial" panose="020B0604020202020204" pitchFamily="34" charset="0"/>
              <a:buChar char="•"/>
            </a:pPr>
            <a:r>
              <a:rPr lang="en-US" sz="2800" b="1" i="1" dirty="0" smtClean="0"/>
              <a:t>“Genome” </a:t>
            </a:r>
            <a:r>
              <a:rPr lang="en-US" sz="2800" b="1" i="1" dirty="0" smtClean="0">
                <a:solidFill>
                  <a:srgbClr val="FFC000"/>
                </a:solidFill>
              </a:rPr>
              <a:t>= all of your DNA</a:t>
            </a:r>
          </a:p>
          <a:p>
            <a:pPr marL="457200" indent="-457200">
              <a:buFont typeface="Arial" panose="020B0604020202020204" pitchFamily="34" charset="0"/>
              <a:buChar char="•"/>
            </a:pPr>
            <a:r>
              <a:rPr lang="en-US" sz="2800" b="1" i="1" dirty="0" smtClean="0"/>
              <a:t>“Gene” </a:t>
            </a:r>
            <a:r>
              <a:rPr lang="en-US" sz="2800" b="1" i="1" dirty="0" smtClean="0">
                <a:solidFill>
                  <a:srgbClr val="FFC000"/>
                </a:solidFill>
              </a:rPr>
              <a:t>= one set of instructions within your DNA</a:t>
            </a:r>
            <a:endParaRPr lang="en-US" sz="2800" b="1" i="1" dirty="0">
              <a:solidFill>
                <a:srgbClr val="FFC000"/>
              </a:solidFill>
            </a:endParaRPr>
          </a:p>
        </p:txBody>
      </p:sp>
      <p:pic>
        <p:nvPicPr>
          <p:cNvPr id="6" name="Picture 4" descr="dna-structure_image.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596326" y="3324593"/>
            <a:ext cx="4366040" cy="2390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737114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The Animated Genome</a:t>
            </a:r>
            <a:endParaRPr lang="en-US" dirty="0"/>
          </a:p>
        </p:txBody>
      </p:sp>
      <p:pic>
        <p:nvPicPr>
          <p:cNvPr id="6146" name="Picture 2">
            <a:hlinkClick r:id="rId3"/>
          </p:cNvPr>
          <p:cNvPicPr>
            <a:picLocks noGrp="1" noChangeAspect="1" noChangeArrowheads="1"/>
          </p:cNvPicPr>
          <p:nvPr>
            <p:ph idx="1"/>
          </p:nvPr>
        </p:nvPicPr>
        <p:blipFill rotWithShape="1">
          <a:blip r:embed="rId4" cstate="email">
            <a:extLst>
              <a:ext uri="{28A0092B-C50C-407E-A947-70E740481C1C}">
                <a14:useLocalDpi xmlns:a14="http://schemas.microsoft.com/office/drawing/2010/main" xmlns=""/>
              </a:ext>
            </a:extLst>
          </a:blip>
          <a:srcRect/>
          <a:stretch/>
        </p:blipFill>
        <p:spPr bwMode="auto">
          <a:xfrm>
            <a:off x="304800" y="1676400"/>
            <a:ext cx="8686800" cy="53254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58888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Cell Cycle Review</a:t>
            </a:r>
            <a:endParaRPr lang="en-US" sz="4000" b="1" i="1" dirty="0">
              <a:solidFill>
                <a:srgbClr val="FFC000"/>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786" t="18319" r="35902" b="19180"/>
          <a:stretch/>
        </p:blipFill>
        <p:spPr bwMode="auto">
          <a:xfrm>
            <a:off x="1447799" y="2987566"/>
            <a:ext cx="5977759" cy="34259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84649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DNA</a:t>
            </a:r>
            <a:endParaRPr lang="en-US" sz="4000" b="1" i="1" dirty="0">
              <a:solidFill>
                <a:srgbClr val="FFC000"/>
              </a:solidFill>
            </a:endParaRPr>
          </a:p>
        </p:txBody>
      </p:sp>
      <p:sp>
        <p:nvSpPr>
          <p:cNvPr id="4" name="TextBox 3"/>
          <p:cNvSpPr txBox="1"/>
          <p:nvPr/>
        </p:nvSpPr>
        <p:spPr>
          <a:xfrm>
            <a:off x="362197" y="2895600"/>
            <a:ext cx="4267200" cy="3231654"/>
          </a:xfrm>
          <a:prstGeom prst="rect">
            <a:avLst/>
          </a:prstGeom>
          <a:noFill/>
        </p:spPr>
        <p:txBody>
          <a:bodyPr wrap="square" rtlCol="0">
            <a:spAutoFit/>
          </a:bodyPr>
          <a:lstStyle/>
          <a:p>
            <a:r>
              <a:rPr lang="en-US" sz="3600" b="1" u="sng" dirty="0" smtClean="0"/>
              <a:t>DNA Replication</a:t>
            </a:r>
          </a:p>
          <a:p>
            <a:pPr marL="457200" indent="-457200">
              <a:buFont typeface="Arial" panose="020B0604020202020204" pitchFamily="34" charset="0"/>
              <a:buChar char="•"/>
            </a:pPr>
            <a:r>
              <a:rPr lang="en-US" sz="2800" b="1" i="1" u="sng" dirty="0" smtClean="0">
                <a:solidFill>
                  <a:srgbClr val="FFC000"/>
                </a:solidFill>
              </a:rPr>
              <a:t>DNA Replication</a:t>
            </a:r>
            <a:r>
              <a:rPr lang="en-US" sz="2800" b="1" i="1" dirty="0" smtClean="0">
                <a:solidFill>
                  <a:srgbClr val="FFC000"/>
                </a:solidFill>
              </a:rPr>
              <a:t> takes place during interphase.</a:t>
            </a:r>
          </a:p>
          <a:p>
            <a:pPr marL="457200" indent="-457200">
              <a:buFont typeface="Arial" panose="020B0604020202020204" pitchFamily="34" charset="0"/>
              <a:buChar char="•"/>
            </a:pPr>
            <a:r>
              <a:rPr lang="en-US" sz="2800" b="1" i="1" dirty="0" smtClean="0">
                <a:solidFill>
                  <a:srgbClr val="FFC000"/>
                </a:solidFill>
              </a:rPr>
              <a:t>Purpose: </a:t>
            </a:r>
            <a:r>
              <a:rPr lang="en-US" sz="2800" b="1" i="1" u="sng" dirty="0" smtClean="0">
                <a:solidFill>
                  <a:srgbClr val="FFC000"/>
                </a:solidFill>
              </a:rPr>
              <a:t>replication</a:t>
            </a:r>
            <a:r>
              <a:rPr lang="en-US" sz="2800" b="1" i="1" dirty="0" smtClean="0">
                <a:solidFill>
                  <a:srgbClr val="FFC000"/>
                </a:solidFill>
              </a:rPr>
              <a:t> of the DNA that was divided during anaphase.</a:t>
            </a:r>
            <a:endParaRPr lang="en-US" sz="2800" b="1" i="1" dirty="0">
              <a:solidFill>
                <a:srgbClr val="FFC000"/>
              </a:solidFill>
            </a:endParaRPr>
          </a:p>
        </p:txBody>
      </p:sp>
      <p:pic>
        <p:nvPicPr>
          <p:cNvPr id="1026" name="Picture 2" descr="http://images.tutorvista.com/cms/images/123/cell-cycle-2.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48200" y="2721154"/>
            <a:ext cx="3971925"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055657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DNA</a:t>
            </a:r>
            <a:endParaRPr lang="en-US" sz="4000" b="1" i="1" dirty="0">
              <a:solidFill>
                <a:srgbClr val="FFC000"/>
              </a:solidFill>
            </a:endParaRPr>
          </a:p>
        </p:txBody>
      </p:sp>
      <p:sp>
        <p:nvSpPr>
          <p:cNvPr id="4" name="TextBox 3"/>
          <p:cNvSpPr txBox="1"/>
          <p:nvPr/>
        </p:nvSpPr>
        <p:spPr>
          <a:xfrm>
            <a:off x="152401" y="2895600"/>
            <a:ext cx="3581400" cy="2369880"/>
          </a:xfrm>
          <a:prstGeom prst="rect">
            <a:avLst/>
          </a:prstGeom>
          <a:noFill/>
        </p:spPr>
        <p:txBody>
          <a:bodyPr wrap="square" rtlCol="0">
            <a:spAutoFit/>
          </a:bodyPr>
          <a:lstStyle/>
          <a:p>
            <a:r>
              <a:rPr lang="en-US" sz="3600" b="1" u="sng" dirty="0" smtClean="0"/>
              <a:t>DNA Replication</a:t>
            </a:r>
          </a:p>
          <a:p>
            <a:pPr marL="457200" indent="-457200">
              <a:buFont typeface="Arial" panose="020B0604020202020204" pitchFamily="34" charset="0"/>
              <a:buChar char="•"/>
            </a:pPr>
            <a:r>
              <a:rPr lang="en-US" sz="2800" b="1" i="1" dirty="0" smtClean="0">
                <a:solidFill>
                  <a:srgbClr val="FFC000"/>
                </a:solidFill>
              </a:rPr>
              <a:t>Takes place in the </a:t>
            </a:r>
            <a:r>
              <a:rPr lang="en-US" sz="2800" b="1" i="1" u="sng" dirty="0" smtClean="0">
                <a:solidFill>
                  <a:srgbClr val="FFC000"/>
                </a:solidFill>
              </a:rPr>
              <a:t>nucleus</a:t>
            </a:r>
            <a:r>
              <a:rPr lang="en-US" sz="2800" b="1" i="1" dirty="0" smtClean="0">
                <a:solidFill>
                  <a:srgbClr val="FFC000"/>
                </a:solidFill>
              </a:rPr>
              <a:t> of the cell</a:t>
            </a:r>
          </a:p>
          <a:p>
            <a:pPr marL="914400" lvl="1" indent="-457200">
              <a:buFont typeface="Arial" panose="020B0604020202020204" pitchFamily="34" charset="0"/>
              <a:buChar char="•"/>
            </a:pPr>
            <a:endParaRPr lang="en-US" sz="2800" b="1" i="1" dirty="0" smtClean="0">
              <a:solidFill>
                <a:srgbClr val="FFC000"/>
              </a:solidFill>
            </a:endParaRPr>
          </a:p>
          <a:p>
            <a:pPr marL="914400" lvl="1" indent="-457200">
              <a:buFont typeface="Arial" panose="020B0604020202020204" pitchFamily="34" charset="0"/>
              <a:buChar char="•"/>
            </a:pPr>
            <a:endParaRPr lang="en-US" sz="2800" b="1" i="1" dirty="0">
              <a:solidFill>
                <a:srgbClr val="FFC000"/>
              </a:solidFill>
            </a:endParaRPr>
          </a:p>
        </p:txBody>
      </p:sp>
      <p:pic>
        <p:nvPicPr>
          <p:cNvPr id="2050" name="Picture 2" descr="http://www.lifelength.com/img/ilust01.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038600" y="2895600"/>
            <a:ext cx="4838700" cy="342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3907660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23365</TotalTime>
  <Words>1888</Words>
  <Application>Microsoft Office PowerPoint</Application>
  <PresentationFormat>On-screen Show (4:3)</PresentationFormat>
  <Paragraphs>459</Paragraphs>
  <Slides>46</Slides>
  <Notes>42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Module</vt:lpstr>
      <vt:lpstr> Molecular Basis of Heredity</vt:lpstr>
      <vt:lpstr>Molecular Basis of Heredity</vt:lpstr>
      <vt:lpstr>Molecular Basis of Heredity</vt:lpstr>
      <vt:lpstr>Molecular Basis of Heredity</vt:lpstr>
      <vt:lpstr>Molecular Basis of Heredity</vt:lpstr>
      <vt:lpstr>The Animated Genome</vt:lpstr>
      <vt:lpstr>Molecular Basis of Heredity</vt:lpstr>
      <vt:lpstr>Molecular Basis of Heredity</vt:lpstr>
      <vt:lpstr>Molecular Basis of Heredity</vt:lpstr>
      <vt:lpstr>Molecular Basis of Heredity</vt:lpstr>
      <vt:lpstr>Molecular Basis of Heredity</vt:lpstr>
      <vt:lpstr>Slide 12</vt:lpstr>
      <vt:lpstr>Let’s Explore DNA Replication</vt:lpstr>
      <vt:lpstr>Molecular Basis of Heredity</vt:lpstr>
      <vt:lpstr>Molecular Basis of Heredity</vt:lpstr>
      <vt:lpstr>Molecular Basis of Heredity</vt:lpstr>
      <vt:lpstr>Slide 17</vt:lpstr>
      <vt:lpstr>Molecular Basis of Heredity</vt:lpstr>
      <vt:lpstr>Molecular Basis of Heredity</vt:lpstr>
      <vt:lpstr>Molecular Basis of Heredity</vt:lpstr>
      <vt:lpstr>Let’s Explore mRNA Transcription</vt:lpstr>
      <vt:lpstr>Slide 22</vt:lpstr>
      <vt:lpstr>Practice Transcription</vt:lpstr>
      <vt:lpstr>Molecular Basis of Heredity</vt:lpstr>
      <vt:lpstr>Molecular Basis of Heredity</vt:lpstr>
      <vt:lpstr>Molecular Basis of Heredity</vt:lpstr>
      <vt:lpstr>Molecular Basis of Heredity</vt:lpstr>
      <vt:lpstr>Molecular Basis of Heredity</vt:lpstr>
      <vt:lpstr>Molecular Basis of Heredity</vt:lpstr>
      <vt:lpstr>DNA to Protein Video</vt:lpstr>
      <vt:lpstr>Let’s Explore Translation</vt:lpstr>
      <vt:lpstr>Slide 32</vt:lpstr>
      <vt:lpstr>Practice Translation</vt:lpstr>
      <vt:lpstr>Molecular Basis of Heredity</vt:lpstr>
      <vt:lpstr>Top 8 Amazing Genetic Mutations</vt:lpstr>
      <vt:lpstr>Molecular Basis of Heredity</vt:lpstr>
      <vt:lpstr>Slide 37</vt:lpstr>
      <vt:lpstr>Molecular Basis of Heredity</vt:lpstr>
      <vt:lpstr>Molecular Basis of Heredity</vt:lpstr>
      <vt:lpstr>Molecular Basis of Heredity</vt:lpstr>
      <vt:lpstr>Molecular Basis of Heredity</vt:lpstr>
      <vt:lpstr>Molecular Basis of Heredity</vt:lpstr>
      <vt:lpstr>Molecular Basis of Heredity</vt:lpstr>
      <vt:lpstr>Mutations, Bozeman Science (7:02)</vt:lpstr>
      <vt:lpstr>Let’s Explore Mutations</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 of Life</dc:title>
  <dc:creator>Owner</dc:creator>
  <cp:lastModifiedBy>lhuth</cp:lastModifiedBy>
  <cp:revision>1147</cp:revision>
  <dcterms:created xsi:type="dcterms:W3CDTF">2015-06-03T18:34:54Z</dcterms:created>
  <dcterms:modified xsi:type="dcterms:W3CDTF">2017-04-05T18:59:20Z</dcterms:modified>
</cp:coreProperties>
</file>