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1.xml" ContentType="application/vnd.openxmlformats-officedocument.presentationml.tags+xml"/>
  <Override PartName="/ppt/notesSlides/notesSlide12.xml" ContentType="application/vnd.openxmlformats-officedocument.presentationml.notesSlide+xml"/>
  <Override PartName="/ppt/tags/tag2.xml" ContentType="application/vnd.openxmlformats-officedocument.presentationml.tags+xml"/>
  <Override PartName="/ppt/notesSlides/notesSlide13.xml" ContentType="application/vnd.openxmlformats-officedocument.presentationml.notesSlide+xml"/>
  <Override PartName="/ppt/tags/tag3.xml" ContentType="application/vnd.openxmlformats-officedocument.presentationml.tags+xml"/>
  <Override PartName="/ppt/notesSlides/notesSlide14.xml" ContentType="application/vnd.openxmlformats-officedocument.presentationml.notesSlide+xml"/>
  <Override PartName="/ppt/tags/tag4.xml" ContentType="application/vnd.openxmlformats-officedocument.presentationml.tags+xml"/>
  <Override PartName="/ppt/notesSlides/notesSlide15.xml" ContentType="application/vnd.openxmlformats-officedocument.presentationml.notesSlide+xml"/>
  <Override PartName="/ppt/tags/tag5.xml" ContentType="application/vnd.openxmlformats-officedocument.presentationml.tags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tags/tag6.xml" ContentType="application/vnd.openxmlformats-officedocument.presentationml.tags+xml"/>
  <Override PartName="/ppt/notesSlides/notesSlide18.xml" ContentType="application/vnd.openxmlformats-officedocument.presentationml.notesSlide+xml"/>
  <Override PartName="/ppt/tags/tag7.xml" ContentType="application/vnd.openxmlformats-officedocument.presentationml.tags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tags/tag8.xml" ContentType="application/vnd.openxmlformats-officedocument.presentationml.tags+xml"/>
  <Override PartName="/ppt/notesSlides/notesSlide24.xml" ContentType="application/vnd.openxmlformats-officedocument.presentationml.notesSlide+xml"/>
  <Override PartName="/ppt/tags/tag9.xml" ContentType="application/vnd.openxmlformats-officedocument.presentationml.tags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handoutMasterIdLst>
    <p:handoutMasterId r:id="rId29"/>
  </p:handoutMasterIdLst>
  <p:sldIdLst>
    <p:sldId id="325" r:id="rId2"/>
    <p:sldId id="633" r:id="rId3"/>
    <p:sldId id="660" r:id="rId4"/>
    <p:sldId id="672" r:id="rId5"/>
    <p:sldId id="671" r:id="rId6"/>
    <p:sldId id="664" r:id="rId7"/>
    <p:sldId id="666" r:id="rId8"/>
    <p:sldId id="669" r:id="rId9"/>
    <p:sldId id="670" r:id="rId10"/>
    <p:sldId id="667" r:id="rId11"/>
    <p:sldId id="673" r:id="rId12"/>
    <p:sldId id="684" r:id="rId13"/>
    <p:sldId id="685" r:id="rId14"/>
    <p:sldId id="686" r:id="rId15"/>
    <p:sldId id="674" r:id="rId16"/>
    <p:sldId id="682" r:id="rId17"/>
    <p:sldId id="683" r:id="rId18"/>
    <p:sldId id="676" r:id="rId19"/>
    <p:sldId id="677" r:id="rId20"/>
    <p:sldId id="679" r:id="rId21"/>
    <p:sldId id="680" r:id="rId22"/>
    <p:sldId id="681" r:id="rId23"/>
    <p:sldId id="687" r:id="rId24"/>
    <p:sldId id="689" r:id="rId25"/>
    <p:sldId id="690" r:id="rId26"/>
    <p:sldId id="688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35" autoAdjust="0"/>
    <p:restoredTop sz="75986" autoAdjust="0"/>
  </p:normalViewPr>
  <p:slideViewPr>
    <p:cSldViewPr>
      <p:cViewPr>
        <p:scale>
          <a:sx n="60" d="100"/>
          <a:sy n="60" d="100"/>
        </p:scale>
        <p:origin x="-185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894"/>
    </p:cViewPr>
  </p:notesTextViewPr>
  <p:notesViewPr>
    <p:cSldViewPr>
      <p:cViewPr varScale="1">
        <p:scale>
          <a:sx n="55" d="100"/>
          <a:sy n="55" d="100"/>
        </p:scale>
        <p:origin x="-2856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8F6BD1-91E9-4941-BC99-B520E9E766CE}" type="datetimeFigureOut">
              <a:rPr lang="en-US" smtClean="0"/>
              <a:pPr/>
              <a:t>3/16/2017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87C8F6-813F-4E93-B17E-D83A331007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4456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C0C4E9-3929-40E4-9D24-38C86823CEB1}" type="datetimeFigureOut">
              <a:rPr lang="en-US" smtClean="0"/>
              <a:pPr/>
              <a:t>3/16/2017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B3E1E2-0D37-425D-BA4B-A5A1876361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655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1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_rels/notesSlide2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9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 dirty="0" smtClean="0"/>
              <a:t>Genetics</a:t>
            </a:r>
          </a:p>
          <a:p>
            <a:endParaRPr lang="en-US" dirty="0" smtClean="0"/>
          </a:p>
          <a:p>
            <a:r>
              <a:rPr lang="en-US" dirty="0" smtClean="0"/>
              <a:t>_______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3E1E2-0D37-425D-BA4B-A5A18763615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3202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u="sng" baseline="0" dirty="0" smtClean="0"/>
              <a:t>What are Traits?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baseline="0" dirty="0" smtClean="0"/>
              <a:t>http://learn.genetics.utah.edu/content/inheritance/traits/</a:t>
            </a:r>
          </a:p>
          <a:p>
            <a:endParaRPr lang="en-US" dirty="0" smtClean="0"/>
          </a:p>
          <a:p>
            <a:r>
              <a:rPr lang="en-US" dirty="0" smtClean="0"/>
              <a:t>Watch</a:t>
            </a:r>
            <a:r>
              <a:rPr lang="en-US" baseline="0" dirty="0" smtClean="0"/>
              <a:t> this short presentation and answer corresponding questions in work packet</a:t>
            </a:r>
          </a:p>
          <a:p>
            <a:r>
              <a:rPr lang="en-US" baseline="0" dirty="0" smtClean="0"/>
              <a:t>_____________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3E1E2-0D37-425D-BA4B-A5A18763615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6295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b="1" dirty="0" smtClean="0"/>
              <a:t>Punnett Square:</a:t>
            </a:r>
            <a:r>
              <a:rPr lang="en-US" b="1" baseline="0" dirty="0" smtClean="0"/>
              <a:t>  </a:t>
            </a:r>
            <a:r>
              <a:rPr lang="en-US" baseline="0" dirty="0" smtClean="0"/>
              <a:t>Grid system for predicting all possible genotypes resulting from a cross - Reginald Punnett, Early 1900’s</a:t>
            </a:r>
            <a:endParaRPr lang="en-US" dirty="0" smtClean="0"/>
          </a:p>
          <a:p>
            <a:r>
              <a:rPr lang="en-US" dirty="0" smtClean="0"/>
              <a:t>_____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3E1E2-0D37-425D-BA4B-A5A18763615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9717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b="1" dirty="0" smtClean="0"/>
              <a:t>Probability:</a:t>
            </a:r>
            <a:r>
              <a:rPr lang="en-US" b="1" baseline="0" dirty="0" smtClean="0"/>
              <a:t>  </a:t>
            </a:r>
            <a:r>
              <a:rPr lang="en-US" baseline="0" dirty="0" smtClean="0"/>
              <a:t>Likelihood, or chance that a particular event will happen.</a:t>
            </a:r>
            <a:endParaRPr lang="en-US" dirty="0" smtClean="0"/>
          </a:p>
          <a:p>
            <a:r>
              <a:rPr lang="en-US" dirty="0" smtClean="0"/>
              <a:t>_____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3E1E2-0D37-425D-BA4B-A5A18763615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9717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Probability</a:t>
            </a:r>
            <a:r>
              <a:rPr lang="en-US" baseline="0" dirty="0" smtClean="0"/>
              <a:t> = number of ways an event can occur / number of possible outcomes</a:t>
            </a:r>
            <a:endParaRPr lang="en-US" dirty="0" smtClean="0"/>
          </a:p>
          <a:p>
            <a:r>
              <a:rPr lang="en-US" dirty="0" smtClean="0"/>
              <a:t>_____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3E1E2-0D37-425D-BA4B-A5A18763615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9717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Question: What is the probability of an AA offspring from this cross?</a:t>
            </a:r>
          </a:p>
          <a:p>
            <a:r>
              <a:rPr lang="en-US" dirty="0" smtClean="0"/>
              <a:t>Answer;</a:t>
            </a:r>
            <a:r>
              <a:rPr lang="en-US" baseline="0" dirty="0" smtClean="0"/>
              <a:t> ¼ = 25%</a:t>
            </a:r>
            <a:endParaRPr lang="en-US" dirty="0" smtClean="0"/>
          </a:p>
          <a:p>
            <a:r>
              <a:rPr lang="en-US" dirty="0" smtClean="0"/>
              <a:t>_____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3E1E2-0D37-425D-BA4B-A5A18763615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9717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b="1" u="sng" dirty="0" smtClean="0"/>
              <a:t>Punnett</a:t>
            </a:r>
            <a:r>
              <a:rPr lang="en-US" b="1" u="sng" baseline="0" dirty="0" smtClean="0"/>
              <a:t> Squares </a:t>
            </a:r>
          </a:p>
          <a:p>
            <a:endParaRPr lang="en-US" baseline="0" dirty="0" smtClean="0"/>
          </a:p>
          <a:p>
            <a:r>
              <a:rPr lang="en-US" dirty="0" smtClean="0"/>
              <a:t>Video:</a:t>
            </a:r>
            <a:r>
              <a:rPr lang="en-US" baseline="0" dirty="0" smtClean="0"/>
              <a:t>  </a:t>
            </a:r>
            <a:r>
              <a:rPr lang="en-US" b="1" dirty="0" smtClean="0"/>
              <a:t>https://www.youtube.com/watch?v=V_pl5lcSUFg</a:t>
            </a:r>
          </a:p>
          <a:p>
            <a:r>
              <a:rPr lang="en-US" dirty="0" smtClean="0"/>
              <a:t>____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3E1E2-0D37-425D-BA4B-A5A18763615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3198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3E1E2-0D37-425D-BA4B-A5A18763615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48897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b="1" u="sng" dirty="0" smtClean="0"/>
              <a:t>Punnett</a:t>
            </a:r>
            <a:r>
              <a:rPr lang="en-US" b="1" u="sng" baseline="0" dirty="0" smtClean="0"/>
              <a:t> Squares </a:t>
            </a:r>
          </a:p>
          <a:p>
            <a:endParaRPr lang="en-US" baseline="0" dirty="0" smtClean="0"/>
          </a:p>
          <a:p>
            <a:r>
              <a:rPr lang="en-US" b="1" dirty="0" smtClean="0"/>
              <a:t>Digital Assignment in Google Classroom</a:t>
            </a:r>
          </a:p>
          <a:p>
            <a:endParaRPr lang="en-US" b="1" smtClean="0"/>
          </a:p>
          <a:p>
            <a:r>
              <a:rPr lang="en-US" b="1" smtClean="0"/>
              <a:t>Review</a:t>
            </a:r>
            <a:r>
              <a:rPr lang="en-US" dirty="0" smtClean="0"/>
              <a:t>:</a:t>
            </a:r>
            <a:r>
              <a:rPr lang="en-US" baseline="0" dirty="0" smtClean="0"/>
              <a:t>  Model on the whiteboard. Check for understanding for the following: phenotype, genotype, allele, dominant, recessive, homozygous and heterozygous.</a:t>
            </a:r>
          </a:p>
          <a:p>
            <a:endParaRPr lang="en-US" baseline="0" dirty="0" smtClean="0"/>
          </a:p>
          <a:p>
            <a:r>
              <a:rPr lang="en-US" dirty="0" smtClean="0"/>
              <a:t>Activity:  </a:t>
            </a:r>
            <a:r>
              <a:rPr lang="en-US" b="1" dirty="0" smtClean="0"/>
              <a:t>http://www.glencoe.com/sites/common_assets/science/virtual_labs/E09/E09.html</a:t>
            </a:r>
          </a:p>
          <a:p>
            <a:endParaRPr lang="en-US" dirty="0" smtClean="0"/>
          </a:p>
          <a:p>
            <a:r>
              <a:rPr lang="en-US" dirty="0" smtClean="0"/>
              <a:t>___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3E1E2-0D37-425D-BA4B-A5A18763615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3198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Probability of blue eyes?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3E1E2-0D37-425D-BA4B-A5A18763615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1830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Probability of brown</a:t>
            </a:r>
            <a:r>
              <a:rPr lang="en-US" baseline="0" dirty="0" smtClean="0"/>
              <a:t> eyes?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3E1E2-0D37-425D-BA4B-A5A187636159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1057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Genetics</a:t>
            </a:r>
            <a:r>
              <a:rPr lang="en-US" dirty="0" smtClean="0"/>
              <a:t>: study of passing</a:t>
            </a:r>
            <a:r>
              <a:rPr lang="en-US" baseline="0" dirty="0" smtClean="0"/>
              <a:t> traits to offspring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_____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3E1E2-0D37-425D-BA4B-A5A18763615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97175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Probability of homozygous</a:t>
            </a:r>
            <a:r>
              <a:rPr lang="en-US" baseline="0" dirty="0" smtClean="0"/>
              <a:t> dominant?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3E1E2-0D37-425D-BA4B-A5A187636159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40221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Probability of heterozygous dominant?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3E1E2-0D37-425D-BA4B-A5A187636159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4053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 baseline="0" dirty="0" smtClean="0"/>
              <a:t>Exit Ticket </a:t>
            </a:r>
          </a:p>
          <a:p>
            <a:endParaRPr lang="en-US" b="1" u="sng" baseline="0" dirty="0" smtClean="0"/>
          </a:p>
          <a:p>
            <a:r>
              <a:rPr lang="en-US" b="0" u="none" baseline="0" dirty="0" smtClean="0"/>
              <a:t>Complete the “Punnett Squares” Exit Ticket in Google Classroom.</a:t>
            </a:r>
          </a:p>
          <a:p>
            <a:endParaRPr lang="en-US" b="0" u="none" baseline="0" dirty="0" smtClean="0"/>
          </a:p>
          <a:p>
            <a:r>
              <a:rPr lang="en-US" b="0" u="none" baseline="0" dirty="0" smtClean="0"/>
              <a:t>___</a:t>
            </a:r>
            <a:endParaRPr lang="en-US" b="0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3E1E2-0D37-425D-BA4B-A5A187636159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71443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b="1" u="sng" dirty="0" smtClean="0"/>
              <a:t>Punnett</a:t>
            </a:r>
            <a:r>
              <a:rPr lang="en-US" b="1" u="sng" baseline="0" dirty="0" smtClean="0"/>
              <a:t> Squares </a:t>
            </a:r>
          </a:p>
          <a:p>
            <a:endParaRPr lang="en-US" baseline="0" dirty="0" smtClean="0"/>
          </a:p>
          <a:p>
            <a:r>
              <a:rPr lang="en-US" dirty="0" smtClean="0"/>
              <a:t>Video:</a:t>
            </a:r>
            <a:r>
              <a:rPr lang="en-US" baseline="0" dirty="0" smtClean="0"/>
              <a:t>  </a:t>
            </a:r>
            <a:r>
              <a:rPr lang="en-US" b="1" dirty="0" smtClean="0"/>
              <a:t>https://www.youtube.com/watch?v=V_pl5lcSUFg</a:t>
            </a:r>
          </a:p>
          <a:p>
            <a:r>
              <a:rPr lang="en-US" dirty="0" smtClean="0"/>
              <a:t>____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3E1E2-0D37-425D-BA4B-A5A187636159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31982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b="1" u="sng" dirty="0" smtClean="0"/>
              <a:t>Punnett</a:t>
            </a:r>
            <a:r>
              <a:rPr lang="en-US" b="1" u="sng" baseline="0" dirty="0" smtClean="0"/>
              <a:t> Squares </a:t>
            </a:r>
          </a:p>
          <a:p>
            <a:endParaRPr lang="en-US" baseline="0" dirty="0" smtClean="0"/>
          </a:p>
          <a:p>
            <a:r>
              <a:rPr lang="en-US" dirty="0" smtClean="0"/>
              <a:t>Video:</a:t>
            </a:r>
            <a:r>
              <a:rPr lang="en-US" baseline="0" dirty="0" smtClean="0"/>
              <a:t>  </a:t>
            </a:r>
            <a:r>
              <a:rPr lang="en-US" b="1" dirty="0" smtClean="0"/>
              <a:t>https://www.youtube.com/watch?v=Wuk0W10EveU&amp;t=18s</a:t>
            </a:r>
          </a:p>
          <a:p>
            <a:r>
              <a:rPr lang="en-US" dirty="0" smtClean="0"/>
              <a:t>____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3E1E2-0D37-425D-BA4B-A5A187636159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31982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Additional</a:t>
            </a:r>
            <a:r>
              <a:rPr lang="en-US" b="1" u="sng" baseline="0" dirty="0" smtClean="0"/>
              <a:t> Resources</a:t>
            </a:r>
            <a:r>
              <a:rPr lang="en-US" baseline="0" dirty="0" smtClean="0"/>
              <a:t>:</a:t>
            </a:r>
          </a:p>
          <a:p>
            <a:endParaRPr lang="en-US" baseline="0" dirty="0" smtClean="0"/>
          </a:p>
          <a:p>
            <a:r>
              <a:rPr lang="en-US" baseline="0" dirty="0" smtClean="0"/>
              <a:t>Many Punnett square activities: http://comelearnmore.com/websites-by-topic/genetics-games/</a:t>
            </a:r>
          </a:p>
          <a:p>
            <a:endParaRPr lang="en-US" baseline="0" dirty="0" smtClean="0"/>
          </a:p>
          <a:p>
            <a:r>
              <a:rPr lang="en-US" baseline="0" dirty="0" smtClean="0"/>
              <a:t>Alien Babies: http://www.genomebc.ca/education/teachers/activities/alien-babies/</a:t>
            </a:r>
          </a:p>
          <a:p>
            <a:endParaRPr lang="en-US" baseline="0" dirty="0" smtClean="0"/>
          </a:p>
          <a:p>
            <a:r>
              <a:rPr lang="en-US" baseline="0" dirty="0" smtClean="0"/>
              <a:t>Movie - Gattaca</a:t>
            </a:r>
          </a:p>
          <a:p>
            <a:endParaRPr lang="en-US" baseline="0" dirty="0" smtClean="0"/>
          </a:p>
          <a:p>
            <a:r>
              <a:rPr lang="en-US" dirty="0" smtClean="0"/>
              <a:t>Intro to</a:t>
            </a:r>
            <a:r>
              <a:rPr lang="en-US" baseline="0" dirty="0" smtClean="0"/>
              <a:t> Genetics Trailer</a:t>
            </a:r>
          </a:p>
          <a:p>
            <a:r>
              <a:rPr lang="en-US" dirty="0" smtClean="0"/>
              <a:t>https://www.youtube.com/watch?v=UEKS4w9bfJg&amp;list=PLISBHwlJXpn2bmLjfiShKcIHpBPcov24O&amp;index=9</a:t>
            </a:r>
          </a:p>
          <a:p>
            <a:endParaRPr lang="en-US" dirty="0" smtClean="0"/>
          </a:p>
          <a:p>
            <a:r>
              <a:rPr lang="en-US" dirty="0" smtClean="0"/>
              <a:t>Website with neat activities:</a:t>
            </a:r>
            <a:br>
              <a:rPr lang="en-US" dirty="0" smtClean="0"/>
            </a:br>
            <a:r>
              <a:rPr lang="en-US" dirty="0" smtClean="0"/>
              <a:t>http://www.genomebc.ca/education/teachers/activities/alien-babies/</a:t>
            </a:r>
          </a:p>
          <a:p>
            <a:r>
              <a:rPr lang="en-US" baseline="0" dirty="0" smtClean="0"/>
              <a:t>__________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3E1E2-0D37-425D-BA4B-A5A187636159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Traits:</a:t>
            </a:r>
            <a:r>
              <a:rPr lang="en-US" b="1" baseline="0" dirty="0" smtClean="0"/>
              <a:t> </a:t>
            </a:r>
            <a:r>
              <a:rPr lang="en-US" b="0" baseline="0" dirty="0" smtClean="0"/>
              <a:t>Characteristics that are inherited.</a:t>
            </a:r>
            <a:endParaRPr lang="en-US" b="0" dirty="0" smtClean="0"/>
          </a:p>
          <a:p>
            <a:endParaRPr lang="en-US" dirty="0" smtClean="0"/>
          </a:p>
          <a:p>
            <a:r>
              <a:rPr lang="en-US" dirty="0" smtClean="0"/>
              <a:t>_____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3E1E2-0D37-425D-BA4B-A5A18763615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9717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 dirty="0" smtClean="0"/>
              <a:t>Allele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Scientific description</a:t>
            </a:r>
            <a:r>
              <a:rPr lang="en-US" baseline="0" dirty="0" smtClean="0"/>
              <a:t> of a trait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1 inherited from each parent</a:t>
            </a:r>
            <a:endParaRPr lang="en-US" dirty="0" smtClean="0"/>
          </a:p>
          <a:p>
            <a:r>
              <a:rPr lang="en-US" dirty="0" smtClean="0"/>
              <a:t>_____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3E1E2-0D37-425D-BA4B-A5A18763615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9717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Genotype:  </a:t>
            </a:r>
            <a:r>
              <a:rPr lang="en-US" dirty="0" smtClean="0"/>
              <a:t>Allele combination for the trait</a:t>
            </a:r>
          </a:p>
          <a:p>
            <a:endParaRPr lang="en-US" dirty="0" smtClean="0"/>
          </a:p>
          <a:p>
            <a:r>
              <a:rPr lang="en-US" b="1" dirty="0" smtClean="0"/>
              <a:t>Phenotype:</a:t>
            </a:r>
            <a:r>
              <a:rPr lang="en-US" b="1" baseline="0" dirty="0" smtClean="0"/>
              <a:t>  </a:t>
            </a:r>
            <a:r>
              <a:rPr lang="en-US" baseline="0" dirty="0" smtClean="0"/>
              <a:t>Outward appearance of the allele combination</a:t>
            </a:r>
            <a:endParaRPr lang="en-US" dirty="0" smtClean="0"/>
          </a:p>
          <a:p>
            <a:r>
              <a:rPr lang="en-US" dirty="0" smtClean="0"/>
              <a:t>_____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3E1E2-0D37-425D-BA4B-A5A18763615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9717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Homozygous:  </a:t>
            </a:r>
            <a:r>
              <a:rPr lang="en-US" dirty="0" smtClean="0"/>
              <a:t>Two alleles of a gene</a:t>
            </a:r>
            <a:r>
              <a:rPr lang="en-US" baseline="0" dirty="0" smtClean="0"/>
              <a:t> are the same</a:t>
            </a:r>
          </a:p>
          <a:p>
            <a:endParaRPr lang="en-US" baseline="0" dirty="0" smtClean="0"/>
          </a:p>
          <a:p>
            <a:r>
              <a:rPr lang="en-US" b="1" baseline="0" dirty="0" smtClean="0"/>
              <a:t>Heterozygous:  </a:t>
            </a:r>
            <a:r>
              <a:rPr lang="en-US" baseline="0" dirty="0" smtClean="0"/>
              <a:t>Two alleles of a gene are different</a:t>
            </a:r>
            <a:endParaRPr lang="en-US" dirty="0" smtClean="0"/>
          </a:p>
          <a:p>
            <a:r>
              <a:rPr lang="en-US" dirty="0" smtClean="0"/>
              <a:t>_____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3E1E2-0D37-425D-BA4B-A5A18763615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9717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Dominant:  </a:t>
            </a:r>
            <a:r>
              <a:rPr lang="en-US" dirty="0" smtClean="0"/>
              <a:t>Trait is</a:t>
            </a:r>
            <a:r>
              <a:rPr lang="en-US" baseline="0" dirty="0" smtClean="0"/>
              <a:t> expressed if a dominant allele is present, it trumps the other allele</a:t>
            </a:r>
          </a:p>
          <a:p>
            <a:endParaRPr lang="en-US" baseline="0" dirty="0" smtClean="0"/>
          </a:p>
          <a:p>
            <a:r>
              <a:rPr lang="en-US" b="1" baseline="0" dirty="0" smtClean="0"/>
              <a:t>Recessive: </a:t>
            </a:r>
            <a:r>
              <a:rPr lang="en-US" baseline="0" dirty="0" smtClean="0"/>
              <a:t>Trait is expressed when there are two recessive alleles</a:t>
            </a:r>
            <a:endParaRPr lang="en-US" dirty="0" smtClean="0"/>
          </a:p>
          <a:p>
            <a:r>
              <a:rPr lang="en-US" dirty="0" smtClean="0"/>
              <a:t>_____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3E1E2-0D37-425D-BA4B-A5A18763615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9717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Co-dominance:</a:t>
            </a:r>
            <a:r>
              <a:rPr lang="en-US" b="1" baseline="0" dirty="0" smtClean="0"/>
              <a:t> </a:t>
            </a:r>
            <a:r>
              <a:rPr lang="en-US" baseline="0" dirty="0" smtClean="0"/>
              <a:t>Both traits are visible</a:t>
            </a:r>
          </a:p>
          <a:p>
            <a:endParaRPr lang="en-US" baseline="0" dirty="0" smtClean="0"/>
          </a:p>
          <a:p>
            <a:r>
              <a:rPr lang="en-US" b="1" baseline="0" dirty="0" smtClean="0"/>
              <a:t>Incomplete Dominance: </a:t>
            </a:r>
            <a:r>
              <a:rPr lang="en-US" baseline="0" dirty="0" smtClean="0"/>
              <a:t>Neither trait dominates the other</a:t>
            </a:r>
            <a:endParaRPr lang="en-US" dirty="0" smtClean="0"/>
          </a:p>
          <a:p>
            <a:r>
              <a:rPr lang="en-US" dirty="0" smtClean="0"/>
              <a:t>_____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3E1E2-0D37-425D-BA4B-A5A18763615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9717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err="1" smtClean="0"/>
              <a:t>Gregor</a:t>
            </a:r>
            <a:r>
              <a:rPr lang="en-US" b="1" dirty="0" smtClean="0"/>
              <a:t> Mendel</a:t>
            </a:r>
            <a:r>
              <a:rPr lang="en-US" dirty="0" smtClean="0"/>
              <a:t>:</a:t>
            </a:r>
            <a:r>
              <a:rPr lang="en-US" baseline="0" dirty="0" smtClean="0"/>
              <a:t> Father of Genetics</a:t>
            </a:r>
          </a:p>
          <a:p>
            <a:endParaRPr lang="en-US" baseline="0" dirty="0" smtClean="0"/>
          </a:p>
          <a:p>
            <a:r>
              <a:rPr lang="en-US" dirty="0" smtClean="0"/>
              <a:t>https://www.youtube.com/watch?v=cWt1RFnWNzk</a:t>
            </a:r>
          </a:p>
          <a:p>
            <a:r>
              <a:rPr lang="en-US" dirty="0" smtClean="0"/>
              <a:t>_____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3E1E2-0D37-425D-BA4B-A5A18763615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096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7AE4-5C67-4385-8C09-ED1BC1948249}" type="datetimeFigureOut">
              <a:rPr lang="en-US" smtClean="0"/>
              <a:pPr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FAB4C-39C9-4F2B-ABBE-EE70C94F27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7AE4-5C67-4385-8C09-ED1BC1948249}" type="datetimeFigureOut">
              <a:rPr lang="en-US" smtClean="0"/>
              <a:pPr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FAB4C-39C9-4F2B-ABBE-EE70C94F27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7AE4-5C67-4385-8C09-ED1BC1948249}" type="datetimeFigureOut">
              <a:rPr lang="en-US" smtClean="0"/>
              <a:pPr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FAB4C-39C9-4F2B-ABBE-EE70C94F27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7AE4-5C67-4385-8C09-ED1BC1948249}" type="datetimeFigureOut">
              <a:rPr lang="en-US" smtClean="0"/>
              <a:pPr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FAB4C-39C9-4F2B-ABBE-EE70C94F27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7AE4-5C67-4385-8C09-ED1BC1948249}" type="datetimeFigureOut">
              <a:rPr lang="en-US" smtClean="0"/>
              <a:pPr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FAB4C-39C9-4F2B-ABBE-EE70C94F27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7AE4-5C67-4385-8C09-ED1BC1948249}" type="datetimeFigureOut">
              <a:rPr lang="en-US" smtClean="0"/>
              <a:pPr/>
              <a:t>3/16/2017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FAB4C-39C9-4F2B-ABBE-EE70C94F27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7AE4-5C67-4385-8C09-ED1BC1948249}" type="datetimeFigureOut">
              <a:rPr lang="en-US" smtClean="0"/>
              <a:pPr/>
              <a:t>3/16/2017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FAB4C-39C9-4F2B-ABBE-EE70C94F27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7AE4-5C67-4385-8C09-ED1BC1948249}" type="datetimeFigureOut">
              <a:rPr lang="en-US" smtClean="0"/>
              <a:pPr/>
              <a:t>3/16/2017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FAB4C-39C9-4F2B-ABBE-EE70C94F27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7AE4-5C67-4385-8C09-ED1BC1948249}" type="datetimeFigureOut">
              <a:rPr lang="en-US" smtClean="0"/>
              <a:pPr/>
              <a:t>3/16/2017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FAB4C-39C9-4F2B-ABBE-EE70C94F27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7AE4-5C67-4385-8C09-ED1BC1948249}" type="datetimeFigureOut">
              <a:rPr lang="en-US" smtClean="0"/>
              <a:pPr/>
              <a:t>3/16/2017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FAB4C-39C9-4F2B-ABBE-EE70C94F27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25897AE4-5C67-4385-8C09-ED1BC1948249}" type="datetimeFigureOut">
              <a:rPr lang="en-US" smtClean="0"/>
              <a:pPr/>
              <a:t>3/16/2017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245FAB4C-39C9-4F2B-ABBE-EE70C94F27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5897AE4-5C67-4385-8C09-ED1BC1948249}" type="datetimeFigureOut">
              <a:rPr lang="en-US" smtClean="0"/>
              <a:pPr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45FAB4C-39C9-4F2B-ABBE-EE70C94F27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learn.genetics.utah.edu/content/inheritance/traits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_pl5lcSUFg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lencoe.com/sites/common_assets/science/virtual_labs/E09/E09.html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_pl5lcSUFg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cWt1RFnWNzk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229600" cy="1673352"/>
          </a:xfrm>
        </p:spPr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Genetics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438400"/>
            <a:ext cx="8077200" cy="1499616"/>
          </a:xfrm>
        </p:spPr>
        <p:txBody>
          <a:bodyPr/>
          <a:lstStyle/>
          <a:p>
            <a:r>
              <a:rPr lang="en-US" dirty="0" smtClean="0"/>
              <a:t>Indiana Standard: 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73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What are Traits?</a:t>
            </a:r>
            <a:endParaRPr lang="en-US" dirty="0"/>
          </a:p>
        </p:txBody>
      </p:sp>
      <p:pic>
        <p:nvPicPr>
          <p:cNvPr id="1026" name="Picture 2">
            <a:hlinkClick r:id="rId3"/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66800" y="1600200"/>
            <a:ext cx="6781800" cy="483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564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317992" cy="1636776"/>
          </a:xfrm>
        </p:spPr>
        <p:txBody>
          <a:bodyPr/>
          <a:lstStyle/>
          <a:p>
            <a:r>
              <a:rPr lang="en-US" dirty="0" smtClean="0"/>
              <a:t>Genetics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000" b="1" i="1" dirty="0" smtClean="0"/>
              <a:t>Traits &amp; Probability</a:t>
            </a:r>
            <a:endParaRPr lang="en-US" sz="4000" b="1" i="1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2864936"/>
            <a:ext cx="44196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smtClean="0"/>
              <a:t>Punnett Square</a:t>
            </a:r>
          </a:p>
          <a:p>
            <a:r>
              <a:rPr lang="en-US" sz="3600" b="1" i="1" dirty="0" smtClean="0">
                <a:solidFill>
                  <a:srgbClr val="FFC000"/>
                </a:solidFill>
              </a:rPr>
              <a:t>Grid system for predicting all possible genotypes resulting from a cross</a:t>
            </a:r>
          </a:p>
          <a:p>
            <a:pPr marL="457200" indent="-457200">
              <a:buFontTx/>
              <a:buChar char="-"/>
            </a:pPr>
            <a:r>
              <a:rPr lang="en-US" sz="3200" b="1" i="1" dirty="0" smtClean="0"/>
              <a:t>Reginald Punnett, early 1900’s</a:t>
            </a:r>
            <a:endParaRPr lang="en-US" sz="3200" b="1" i="1" dirty="0"/>
          </a:p>
        </p:txBody>
      </p:sp>
      <p:pic>
        <p:nvPicPr>
          <p:cNvPr id="5122" name="Picture 2" descr="http://passel.unl.edu/Image/siteImages/PunnettSquarePlainLG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870191"/>
            <a:ext cx="3571875" cy="37433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3074" name="Picture 2" descr="Reginald Punnet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5786" y="457198"/>
            <a:ext cx="1106658" cy="195579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1403235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317992" cy="1636776"/>
          </a:xfrm>
        </p:spPr>
        <p:txBody>
          <a:bodyPr/>
          <a:lstStyle/>
          <a:p>
            <a:r>
              <a:rPr lang="en-US" dirty="0" smtClean="0"/>
              <a:t>Genetics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000" b="1" i="1" dirty="0" smtClean="0"/>
              <a:t>Traits &amp; Probability</a:t>
            </a:r>
            <a:endParaRPr lang="en-US" sz="4000" b="1" i="1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2864936"/>
            <a:ext cx="4419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smtClean="0"/>
              <a:t>Probability</a:t>
            </a:r>
          </a:p>
          <a:p>
            <a:r>
              <a:rPr lang="en-US" sz="3600" b="1" i="1" dirty="0">
                <a:solidFill>
                  <a:srgbClr val="FFC000"/>
                </a:solidFill>
              </a:rPr>
              <a:t>Probability is the likelihood, or chance that a particular event will happen</a:t>
            </a:r>
            <a:r>
              <a:rPr lang="en-US" sz="3600" b="1" i="1" dirty="0" smtClean="0">
                <a:solidFill>
                  <a:srgbClr val="FFC000"/>
                </a:solidFill>
              </a:rPr>
              <a:t>.</a:t>
            </a:r>
            <a:endParaRPr lang="en-US" sz="3600" i="1" dirty="0">
              <a:solidFill>
                <a:srgbClr val="FFC000"/>
              </a:solidFill>
            </a:endParaRPr>
          </a:p>
        </p:txBody>
      </p:sp>
      <p:pic>
        <p:nvPicPr>
          <p:cNvPr id="5122" name="Picture 2" descr="http://passel.unl.edu/Image/siteImages/PunnettSquarePlainLG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870191"/>
            <a:ext cx="3571875" cy="37433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205979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317992" cy="1636776"/>
          </a:xfrm>
        </p:spPr>
        <p:txBody>
          <a:bodyPr/>
          <a:lstStyle/>
          <a:p>
            <a:r>
              <a:rPr lang="en-US" dirty="0" smtClean="0"/>
              <a:t>Genetics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000" b="1" i="1" dirty="0" smtClean="0"/>
              <a:t>Traits &amp; Probability</a:t>
            </a:r>
            <a:endParaRPr lang="en-US" sz="4000" b="1" i="1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2864936"/>
            <a:ext cx="4419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smtClean="0"/>
              <a:t>Probability</a:t>
            </a:r>
          </a:p>
          <a:p>
            <a:r>
              <a:rPr lang="en-US" sz="3600" b="1" i="1" dirty="0">
                <a:solidFill>
                  <a:srgbClr val="FFC000"/>
                </a:solidFill>
              </a:rPr>
              <a:t>Probability = </a:t>
            </a:r>
            <a:endParaRPr lang="en-US" sz="3600" b="1" i="1" dirty="0" smtClean="0">
              <a:solidFill>
                <a:srgbClr val="FFC000"/>
              </a:solidFill>
            </a:endParaRPr>
          </a:p>
          <a:p>
            <a:r>
              <a:rPr lang="en-US" sz="3600" b="1" i="1" dirty="0" smtClean="0">
                <a:solidFill>
                  <a:srgbClr val="FFC000"/>
                </a:solidFill>
              </a:rPr>
              <a:t>number </a:t>
            </a:r>
            <a:r>
              <a:rPr lang="en-US" sz="3600" b="1" i="1" dirty="0">
                <a:solidFill>
                  <a:srgbClr val="FFC000"/>
                </a:solidFill>
              </a:rPr>
              <a:t>of ways an event can occur / number of total possible outcomes</a:t>
            </a:r>
          </a:p>
        </p:txBody>
      </p:sp>
      <p:pic>
        <p:nvPicPr>
          <p:cNvPr id="5122" name="Picture 2" descr="http://passel.unl.edu/Image/siteImages/PunnettSquarePlainLG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870191"/>
            <a:ext cx="3571875" cy="37433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1052560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317992" cy="1636776"/>
          </a:xfrm>
        </p:spPr>
        <p:txBody>
          <a:bodyPr/>
          <a:lstStyle/>
          <a:p>
            <a:r>
              <a:rPr lang="en-US" dirty="0" smtClean="0"/>
              <a:t>Genetics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000" b="1" i="1" dirty="0" smtClean="0"/>
              <a:t>Traits &amp; Probability</a:t>
            </a:r>
            <a:endParaRPr lang="en-US" sz="4000" b="1" i="1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2864936"/>
            <a:ext cx="4419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smtClean="0"/>
              <a:t>Probability</a:t>
            </a:r>
          </a:p>
          <a:p>
            <a:r>
              <a:rPr lang="en-US" sz="3600" b="1" i="1" dirty="0" smtClean="0">
                <a:solidFill>
                  <a:srgbClr val="FFC000"/>
                </a:solidFill>
              </a:rPr>
              <a:t>Q:  What is the probability of AA offspring from this cross?</a:t>
            </a:r>
          </a:p>
          <a:p>
            <a:r>
              <a:rPr lang="en-US" sz="3600" b="1" i="1" dirty="0" smtClean="0">
                <a:solidFill>
                  <a:srgbClr val="FFC000"/>
                </a:solidFill>
              </a:rPr>
              <a:t>A:  ¼ = 25%</a:t>
            </a:r>
          </a:p>
        </p:txBody>
      </p:sp>
      <p:pic>
        <p:nvPicPr>
          <p:cNvPr id="5122" name="Picture 2" descr="http://passel.unl.edu/Image/siteImages/PunnettSquarePlainLG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870191"/>
            <a:ext cx="3571875" cy="37433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392779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Punnett Square</a:t>
            </a:r>
            <a:endParaRPr lang="en-US" dirty="0"/>
          </a:p>
        </p:txBody>
      </p:sp>
      <p:pic>
        <p:nvPicPr>
          <p:cNvPr id="6146" name="Picture 2">
            <a:hlinkClick r:id="rId3"/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57200" y="1676400"/>
            <a:ext cx="8229600" cy="4632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952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2041" y="165538"/>
            <a:ext cx="8905420" cy="6364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03131" y="1143000"/>
            <a:ext cx="259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</a:t>
            </a:r>
            <a:r>
              <a:rPr lang="en-US" sz="4000" b="1" dirty="0" smtClean="0"/>
              <a:t>A            </a:t>
            </a:r>
            <a:r>
              <a:rPr lang="en-US" sz="4000" b="1" dirty="0" err="1" smtClean="0"/>
              <a:t>A</a:t>
            </a:r>
            <a:endParaRPr lang="en-US" sz="4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2438400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a</a:t>
            </a:r>
            <a:endParaRPr lang="en-US" sz="4000" b="1" dirty="0"/>
          </a:p>
        </p:txBody>
      </p:sp>
      <p:sp>
        <p:nvSpPr>
          <p:cNvPr id="4" name="Rectangle 3"/>
          <p:cNvSpPr/>
          <p:nvPr/>
        </p:nvSpPr>
        <p:spPr>
          <a:xfrm>
            <a:off x="468466" y="3733800"/>
            <a:ext cx="59833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a</a:t>
            </a:r>
          </a:p>
        </p:txBody>
      </p:sp>
      <p:sp>
        <p:nvSpPr>
          <p:cNvPr id="6" name="Rectangle 5"/>
          <p:cNvSpPr/>
          <p:nvPr/>
        </p:nvSpPr>
        <p:spPr>
          <a:xfrm>
            <a:off x="990600" y="1219200"/>
            <a:ext cx="28194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04800" y="2209800"/>
            <a:ext cx="685800" cy="2438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69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1021" y="304800"/>
            <a:ext cx="9144000" cy="576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769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Punnett Square Practice</a:t>
            </a:r>
            <a:endParaRPr lang="en-US" dirty="0"/>
          </a:p>
        </p:txBody>
      </p:sp>
      <p:pic>
        <p:nvPicPr>
          <p:cNvPr id="6147" name="Picture 3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990600" y="1618593"/>
            <a:ext cx="7189076" cy="495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865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Probability of blue eyes?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752804"/>
            <a:ext cx="5334000" cy="4670016"/>
          </a:xfrm>
        </p:spPr>
      </p:pic>
    </p:spTree>
    <p:extLst>
      <p:ext uri="{BB962C8B-B14F-4D97-AF65-F5344CB8AC3E}">
        <p14:creationId xmlns:p14="http://schemas.microsoft.com/office/powerpoint/2010/main" val="99389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317992" cy="1636776"/>
          </a:xfrm>
        </p:spPr>
        <p:txBody>
          <a:bodyPr/>
          <a:lstStyle/>
          <a:p>
            <a:r>
              <a:rPr lang="en-US" dirty="0" smtClean="0"/>
              <a:t>Genetics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000" b="1" i="1" dirty="0" smtClean="0"/>
              <a:t>Genetics Defined</a:t>
            </a:r>
            <a:endParaRPr lang="en-US" sz="4000" b="1" i="1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2864936"/>
            <a:ext cx="3352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smtClean="0"/>
              <a:t>Genetics</a:t>
            </a:r>
          </a:p>
          <a:p>
            <a:r>
              <a:rPr lang="en-US" sz="3600" b="1" i="1" dirty="0" smtClean="0">
                <a:solidFill>
                  <a:srgbClr val="FFC000"/>
                </a:solidFill>
              </a:rPr>
              <a:t>Study of passing traits to offspring</a:t>
            </a:r>
            <a:endParaRPr lang="en-US" sz="3600" b="1" i="1" dirty="0">
              <a:solidFill>
                <a:srgbClr val="FFC000"/>
              </a:solidFill>
            </a:endParaRPr>
          </a:p>
        </p:txBody>
      </p:sp>
      <p:pic>
        <p:nvPicPr>
          <p:cNvPr id="1026" name="Picture 2" descr="http://www.brookings.edu/%7E/media/research/images/g/ga%20ge/genetics_scientists001_16x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239596"/>
            <a:ext cx="4724398" cy="2667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38553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Probability of brown eyes?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752804"/>
            <a:ext cx="5334000" cy="4670016"/>
          </a:xfrm>
        </p:spPr>
      </p:pic>
    </p:spTree>
    <p:extLst>
      <p:ext uri="{BB962C8B-B14F-4D97-AF65-F5344CB8AC3E}">
        <p14:creationId xmlns:p14="http://schemas.microsoft.com/office/powerpoint/2010/main" val="137443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Probability of Homozygous Dominant?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752804"/>
            <a:ext cx="5334000" cy="4670016"/>
          </a:xfrm>
        </p:spPr>
      </p:pic>
    </p:spTree>
    <p:extLst>
      <p:ext uri="{BB962C8B-B14F-4D97-AF65-F5344CB8AC3E}">
        <p14:creationId xmlns:p14="http://schemas.microsoft.com/office/powerpoint/2010/main" val="87214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Probability of Heterozygous Dominant?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752804"/>
            <a:ext cx="5334000" cy="4670016"/>
          </a:xfrm>
        </p:spPr>
      </p:pic>
    </p:spTree>
    <p:extLst>
      <p:ext uri="{BB962C8B-B14F-4D97-AF65-F5344CB8AC3E}">
        <p14:creationId xmlns:p14="http://schemas.microsoft.com/office/powerpoint/2010/main" val="250874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8813" y="544781"/>
            <a:ext cx="9361714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EXIT</a:t>
            </a:r>
            <a:endParaRPr lang="en-US" sz="23900" b="1" dirty="0">
              <a:solidFill>
                <a:schemeClr val="bg1">
                  <a:lumMod val="75000"/>
                  <a:lumOff val="2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300" dirty="0" smtClean="0"/>
              <a:t>Exit Ticket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7200" dirty="0" smtClean="0">
                <a:solidFill>
                  <a:schemeClr val="tx1"/>
                </a:solidFill>
              </a:rPr>
              <a:t>Punnett Squares</a:t>
            </a:r>
            <a:endParaRPr lang="en-US" sz="72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72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Punnett Square</a:t>
            </a:r>
            <a:endParaRPr lang="en-US" dirty="0"/>
          </a:p>
        </p:txBody>
      </p:sp>
      <p:pic>
        <p:nvPicPr>
          <p:cNvPr id="6146" name="Picture 2">
            <a:hlinkClick r:id="rId3"/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57200" y="1676400"/>
            <a:ext cx="8229600" cy="4632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23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Pedigree Charts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28600" y="1600199"/>
            <a:ext cx="8458200" cy="48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23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8013192" cy="1636776"/>
          </a:xfrm>
        </p:spPr>
        <p:txBody>
          <a:bodyPr/>
          <a:lstStyle/>
          <a:p>
            <a:r>
              <a:rPr lang="en-US" dirty="0" smtClean="0"/>
              <a:t>Additional 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01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317992" cy="1636776"/>
          </a:xfrm>
        </p:spPr>
        <p:txBody>
          <a:bodyPr/>
          <a:lstStyle/>
          <a:p>
            <a:r>
              <a:rPr lang="en-US" dirty="0" smtClean="0"/>
              <a:t>Genetics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000" b="1" i="1" dirty="0"/>
              <a:t>Traits &amp; Alleles</a:t>
            </a:r>
            <a:endParaRPr lang="en-US" sz="4000" b="1" i="1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2864936"/>
            <a:ext cx="3352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smtClean="0"/>
              <a:t>Traits</a:t>
            </a:r>
          </a:p>
          <a:p>
            <a:r>
              <a:rPr lang="en-US" sz="3600" b="1" i="1" dirty="0" smtClean="0">
                <a:solidFill>
                  <a:srgbClr val="FFC000"/>
                </a:solidFill>
              </a:rPr>
              <a:t>Characteristics that are inherited</a:t>
            </a:r>
            <a:endParaRPr lang="en-US" sz="3600" b="1" i="1" dirty="0">
              <a:solidFill>
                <a:srgbClr val="FFC000"/>
              </a:solidFill>
            </a:endParaRPr>
          </a:p>
        </p:txBody>
      </p:sp>
      <p:pic>
        <p:nvPicPr>
          <p:cNvPr id="2050" name="Picture 2" descr="http://media.web.britannica.com/eb-media/84/91484-034-A9A9475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291" y="3124200"/>
            <a:ext cx="4788633" cy="31548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204934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317992" cy="1636776"/>
          </a:xfrm>
        </p:spPr>
        <p:txBody>
          <a:bodyPr/>
          <a:lstStyle/>
          <a:p>
            <a:r>
              <a:rPr lang="en-US" dirty="0" smtClean="0"/>
              <a:t>Genetics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000" b="1" i="1" dirty="0" smtClean="0"/>
              <a:t>Traits &amp; Alleles</a:t>
            </a:r>
            <a:endParaRPr lang="en-US" sz="4000" b="1" i="1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2864936"/>
            <a:ext cx="3352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smtClean="0"/>
              <a:t>Allele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i="1" dirty="0" smtClean="0">
                <a:solidFill>
                  <a:srgbClr val="FFC000"/>
                </a:solidFill>
              </a:rPr>
              <a:t>Scientific description of a trait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i="1" dirty="0" smtClean="0">
                <a:solidFill>
                  <a:srgbClr val="FFC000"/>
                </a:solidFill>
              </a:rPr>
              <a:t>1 inherited from each parent</a:t>
            </a:r>
            <a:endParaRPr lang="en-US" sz="3600" b="1" i="1" dirty="0">
              <a:solidFill>
                <a:srgbClr val="FFC000"/>
              </a:solidFill>
            </a:endParaRPr>
          </a:p>
        </p:txBody>
      </p:sp>
      <p:pic>
        <p:nvPicPr>
          <p:cNvPr id="2050" name="Picture 2" descr="http://media.web.britannica.com/eb-media/84/91484-034-A9A9475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291" y="3124200"/>
            <a:ext cx="4788633" cy="31548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41311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317992" cy="1636776"/>
          </a:xfrm>
        </p:spPr>
        <p:txBody>
          <a:bodyPr/>
          <a:lstStyle/>
          <a:p>
            <a:r>
              <a:rPr lang="en-US" dirty="0" smtClean="0"/>
              <a:t>Genetics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000" b="1" i="1" dirty="0"/>
              <a:t>Traits &amp; Alleles</a:t>
            </a:r>
            <a:endParaRPr lang="en-US" sz="4000" b="1" i="1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2864936"/>
            <a:ext cx="36576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smtClean="0"/>
              <a:t>Genotype</a:t>
            </a:r>
          </a:p>
          <a:p>
            <a:r>
              <a:rPr lang="en-US" sz="3200" b="1" i="1" dirty="0" smtClean="0">
                <a:solidFill>
                  <a:srgbClr val="FFC000"/>
                </a:solidFill>
              </a:rPr>
              <a:t>Allele combination for the trait</a:t>
            </a:r>
          </a:p>
          <a:p>
            <a:r>
              <a:rPr lang="en-US" sz="3600" b="1" u="sng" dirty="0" smtClean="0"/>
              <a:t>Phenotype</a:t>
            </a:r>
          </a:p>
          <a:p>
            <a:r>
              <a:rPr lang="en-US" sz="3200" b="1" i="1" dirty="0" smtClean="0">
                <a:solidFill>
                  <a:srgbClr val="FFC000"/>
                </a:solidFill>
              </a:rPr>
              <a:t>Outward appearance of the allele combination</a:t>
            </a:r>
          </a:p>
          <a:p>
            <a:endParaRPr lang="en-US" sz="3600" b="1" i="1" dirty="0">
              <a:solidFill>
                <a:srgbClr val="FFC000"/>
              </a:solidFill>
            </a:endParaRPr>
          </a:p>
        </p:txBody>
      </p:sp>
      <p:pic>
        <p:nvPicPr>
          <p:cNvPr id="2050" name="Picture 2" descr="http://media.web.britannica.com/eb-media/84/91484-034-A9A9475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124200"/>
            <a:ext cx="4788633" cy="31548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136200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317992" cy="1636776"/>
          </a:xfrm>
        </p:spPr>
        <p:txBody>
          <a:bodyPr/>
          <a:lstStyle/>
          <a:p>
            <a:r>
              <a:rPr lang="en-US" dirty="0" smtClean="0"/>
              <a:t>Genetics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000" b="1" i="1" dirty="0"/>
              <a:t>Traits &amp; Alleles</a:t>
            </a:r>
            <a:endParaRPr lang="en-US" sz="4000" b="1" i="1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2864936"/>
            <a:ext cx="4572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smtClean="0"/>
              <a:t>Homozygous</a:t>
            </a:r>
          </a:p>
          <a:p>
            <a:r>
              <a:rPr lang="en-US" sz="3600" b="1" i="1" dirty="0" smtClean="0">
                <a:solidFill>
                  <a:srgbClr val="FFC000"/>
                </a:solidFill>
              </a:rPr>
              <a:t>Two alleles of a gene are the same</a:t>
            </a:r>
            <a:endParaRPr lang="en-US" sz="3600" b="1" u="sng" dirty="0" smtClean="0"/>
          </a:p>
          <a:p>
            <a:r>
              <a:rPr lang="en-US" sz="3600" b="1" u="sng" dirty="0" smtClean="0"/>
              <a:t>Heterozygous</a:t>
            </a:r>
          </a:p>
          <a:p>
            <a:r>
              <a:rPr lang="en-US" sz="3600" b="1" i="1" dirty="0" smtClean="0">
                <a:solidFill>
                  <a:srgbClr val="FFC000"/>
                </a:solidFill>
              </a:rPr>
              <a:t>Two alleles of a gene are different</a:t>
            </a:r>
          </a:p>
        </p:txBody>
      </p:sp>
      <p:pic>
        <p:nvPicPr>
          <p:cNvPr id="1026" name="Picture 2" descr="http://feistyhome.phpwebhosting.com/punnett3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1222" y="3048000"/>
            <a:ext cx="3473178" cy="32332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434580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317992" cy="1636776"/>
          </a:xfrm>
        </p:spPr>
        <p:txBody>
          <a:bodyPr/>
          <a:lstStyle/>
          <a:p>
            <a:r>
              <a:rPr lang="en-US" dirty="0" smtClean="0"/>
              <a:t>Genetics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000" b="1" i="1" dirty="0"/>
              <a:t>Traits &amp; Alleles</a:t>
            </a:r>
            <a:endParaRPr lang="en-US" sz="4000" b="1" i="1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2667000"/>
            <a:ext cx="4953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smtClean="0"/>
              <a:t>Dominant - Capitalized</a:t>
            </a:r>
          </a:p>
          <a:p>
            <a:r>
              <a:rPr lang="en-US" sz="3200" b="1" i="1" dirty="0" smtClean="0">
                <a:solidFill>
                  <a:srgbClr val="FFC000"/>
                </a:solidFill>
              </a:rPr>
              <a:t>Trait is expressed if a dominant allele is present</a:t>
            </a:r>
          </a:p>
          <a:p>
            <a:r>
              <a:rPr lang="en-US" sz="3200" b="1" i="1" dirty="0" smtClean="0">
                <a:solidFill>
                  <a:srgbClr val="FFC000"/>
                </a:solidFill>
              </a:rPr>
              <a:t> “it dominates!”</a:t>
            </a:r>
          </a:p>
          <a:p>
            <a:r>
              <a:rPr lang="en-US" sz="3600" b="1" u="sng" dirty="0" smtClean="0"/>
              <a:t>Recessive – Lower Case</a:t>
            </a:r>
          </a:p>
          <a:p>
            <a:r>
              <a:rPr lang="en-US" sz="3200" b="1" i="1" dirty="0" smtClean="0">
                <a:solidFill>
                  <a:srgbClr val="FFC000"/>
                </a:solidFill>
              </a:rPr>
              <a:t>Trait is only expressed when  there are two recessive alleles</a:t>
            </a:r>
          </a:p>
          <a:p>
            <a:endParaRPr lang="en-US" sz="3600" b="1" i="1" dirty="0" smtClean="0">
              <a:solidFill>
                <a:srgbClr val="FFC000"/>
              </a:solidFill>
            </a:endParaRPr>
          </a:p>
        </p:txBody>
      </p:sp>
      <p:pic>
        <p:nvPicPr>
          <p:cNvPr id="5" name="Picture 2" descr="http://feistyhome.phpwebhosting.com/punnett3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2078" y="3048000"/>
            <a:ext cx="3192321" cy="2971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256301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317992" cy="1636776"/>
          </a:xfrm>
        </p:spPr>
        <p:txBody>
          <a:bodyPr/>
          <a:lstStyle/>
          <a:p>
            <a:r>
              <a:rPr lang="en-US" dirty="0" smtClean="0"/>
              <a:t>Genetics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000" b="1" i="1" dirty="0"/>
              <a:t>Traits &amp; Alleles</a:t>
            </a:r>
            <a:endParaRPr lang="en-US" sz="4000" b="1" i="1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2864936"/>
            <a:ext cx="4876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smtClean="0"/>
              <a:t>Co-dominance</a:t>
            </a:r>
          </a:p>
          <a:p>
            <a:r>
              <a:rPr lang="en-US" sz="3600" b="1" i="1" dirty="0" smtClean="0">
                <a:solidFill>
                  <a:srgbClr val="FFC000"/>
                </a:solidFill>
              </a:rPr>
              <a:t>Both traits are visible</a:t>
            </a:r>
            <a:endParaRPr lang="en-US" sz="3600" b="1" i="1" dirty="0">
              <a:solidFill>
                <a:srgbClr val="FFC000"/>
              </a:solidFill>
            </a:endParaRPr>
          </a:p>
          <a:p>
            <a:r>
              <a:rPr lang="en-US" sz="3600" b="1" u="sng" dirty="0" smtClean="0"/>
              <a:t>Incomplete Dominance</a:t>
            </a:r>
          </a:p>
          <a:p>
            <a:r>
              <a:rPr lang="en-US" sz="3600" b="1" i="1" dirty="0" smtClean="0">
                <a:solidFill>
                  <a:srgbClr val="FFC000"/>
                </a:solidFill>
              </a:rPr>
              <a:t>Neither trait dominates the other</a:t>
            </a:r>
          </a:p>
        </p:txBody>
      </p:sp>
      <p:pic>
        <p:nvPicPr>
          <p:cNvPr id="2052" name="Picture 4" descr="http://genetics.thetech.org/sites/default/files/PetuniasDominate2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257800" y="2864936"/>
            <a:ext cx="3419419" cy="3657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55298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Gregor</a:t>
            </a: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Mendel</a:t>
            </a:r>
            <a:r>
              <a:rPr lang="en-US" dirty="0" smtClean="0"/>
              <a:t>, Father of Genetics</a:t>
            </a:r>
            <a:endParaRPr lang="en-US" dirty="0"/>
          </a:p>
        </p:txBody>
      </p:sp>
      <p:pic>
        <p:nvPicPr>
          <p:cNvPr id="4098" name="Picture 2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10054" y="1684283"/>
            <a:ext cx="8529146" cy="4817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847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18557</TotalTime>
  <Words>632</Words>
  <Application>Microsoft Office PowerPoint</Application>
  <PresentationFormat>On-screen Show (4:3)</PresentationFormat>
  <Paragraphs>191</Paragraphs>
  <Slides>26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Module</vt:lpstr>
      <vt:lpstr> Genetics</vt:lpstr>
      <vt:lpstr>Genetics</vt:lpstr>
      <vt:lpstr>Genetics</vt:lpstr>
      <vt:lpstr>Genetics</vt:lpstr>
      <vt:lpstr>Genetics</vt:lpstr>
      <vt:lpstr>Genetics</vt:lpstr>
      <vt:lpstr>Genetics</vt:lpstr>
      <vt:lpstr>Genetics</vt:lpstr>
      <vt:lpstr>Gregor Mendel, Father of Genetics</vt:lpstr>
      <vt:lpstr>What are Traits?</vt:lpstr>
      <vt:lpstr>Genetics</vt:lpstr>
      <vt:lpstr>Genetics</vt:lpstr>
      <vt:lpstr>Genetics</vt:lpstr>
      <vt:lpstr>Genetics</vt:lpstr>
      <vt:lpstr>Punnett Square</vt:lpstr>
      <vt:lpstr>PowerPoint Presentation</vt:lpstr>
      <vt:lpstr>PowerPoint Presentation</vt:lpstr>
      <vt:lpstr>Punnett Square Practice</vt:lpstr>
      <vt:lpstr>Probability of blue eyes? </vt:lpstr>
      <vt:lpstr>Probability of brown eyes? </vt:lpstr>
      <vt:lpstr>Probability of Homozygous Dominant? </vt:lpstr>
      <vt:lpstr>Probability of Heterozygous Dominant? </vt:lpstr>
      <vt:lpstr>Exit Ticket Punnett Squares</vt:lpstr>
      <vt:lpstr>Punnett Square</vt:lpstr>
      <vt:lpstr>Pedigree Charts</vt:lpstr>
      <vt:lpstr>Additional Resources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Origin of Life</dc:title>
  <dc:creator>Owner</dc:creator>
  <cp:lastModifiedBy>Owner</cp:lastModifiedBy>
  <cp:revision>991</cp:revision>
  <dcterms:created xsi:type="dcterms:W3CDTF">2015-06-03T18:34:54Z</dcterms:created>
  <dcterms:modified xsi:type="dcterms:W3CDTF">2017-03-16T14:24:17Z</dcterms:modified>
</cp:coreProperties>
</file>