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handoutMasterIdLst>
    <p:handoutMasterId r:id="rId85"/>
  </p:handoutMasterIdLst>
  <p:sldIdLst>
    <p:sldId id="682" r:id="rId2"/>
    <p:sldId id="325" r:id="rId3"/>
    <p:sldId id="683" r:id="rId4"/>
    <p:sldId id="689" r:id="rId5"/>
    <p:sldId id="686" r:id="rId6"/>
    <p:sldId id="717" r:id="rId7"/>
    <p:sldId id="727" r:id="rId8"/>
    <p:sldId id="690" r:id="rId9"/>
    <p:sldId id="691" r:id="rId10"/>
    <p:sldId id="692" r:id="rId11"/>
    <p:sldId id="718" r:id="rId12"/>
    <p:sldId id="685" r:id="rId13"/>
    <p:sldId id="688" r:id="rId14"/>
    <p:sldId id="693" r:id="rId15"/>
    <p:sldId id="687" r:id="rId16"/>
    <p:sldId id="694" r:id="rId17"/>
    <p:sldId id="719" r:id="rId18"/>
    <p:sldId id="721" r:id="rId19"/>
    <p:sldId id="720" r:id="rId20"/>
    <p:sldId id="550" r:id="rId21"/>
    <p:sldId id="698" r:id="rId22"/>
    <p:sldId id="625" r:id="rId23"/>
    <p:sldId id="697" r:id="rId24"/>
    <p:sldId id="699" r:id="rId25"/>
    <p:sldId id="700" r:id="rId26"/>
    <p:sldId id="701" r:id="rId27"/>
    <p:sldId id="722" r:id="rId28"/>
    <p:sldId id="627" r:id="rId29"/>
    <p:sldId id="702" r:id="rId30"/>
    <p:sldId id="696" r:id="rId31"/>
    <p:sldId id="628" r:id="rId32"/>
    <p:sldId id="626" r:id="rId33"/>
    <p:sldId id="634" r:id="rId34"/>
    <p:sldId id="631" r:id="rId35"/>
    <p:sldId id="632" r:id="rId36"/>
    <p:sldId id="633" r:id="rId37"/>
    <p:sldId id="635" r:id="rId38"/>
    <p:sldId id="680" r:id="rId39"/>
    <p:sldId id="728" r:id="rId40"/>
    <p:sldId id="729" r:id="rId41"/>
    <p:sldId id="643" r:id="rId42"/>
    <p:sldId id="642" r:id="rId43"/>
    <p:sldId id="704" r:id="rId44"/>
    <p:sldId id="645" r:id="rId45"/>
    <p:sldId id="647" r:id="rId46"/>
    <p:sldId id="624" r:id="rId47"/>
    <p:sldId id="707" r:id="rId48"/>
    <p:sldId id="723" r:id="rId49"/>
    <p:sldId id="649" r:id="rId50"/>
    <p:sldId id="725" r:id="rId51"/>
    <p:sldId id="724" r:id="rId52"/>
    <p:sldId id="710" r:id="rId53"/>
    <p:sldId id="650" r:id="rId54"/>
    <p:sldId id="651" r:id="rId55"/>
    <p:sldId id="652" r:id="rId56"/>
    <p:sldId id="653" r:id="rId57"/>
    <p:sldId id="654" r:id="rId58"/>
    <p:sldId id="711" r:id="rId59"/>
    <p:sldId id="712" r:id="rId60"/>
    <p:sldId id="657" r:id="rId61"/>
    <p:sldId id="709" r:id="rId62"/>
    <p:sldId id="679" r:id="rId63"/>
    <p:sldId id="666" r:id="rId64"/>
    <p:sldId id="732" r:id="rId65"/>
    <p:sldId id="726" r:id="rId66"/>
    <p:sldId id="730" r:id="rId67"/>
    <p:sldId id="731" r:id="rId68"/>
    <p:sldId id="678" r:id="rId69"/>
    <p:sldId id="713" r:id="rId70"/>
    <p:sldId id="669" r:id="rId71"/>
    <p:sldId id="714" r:id="rId72"/>
    <p:sldId id="716" r:id="rId73"/>
    <p:sldId id="670" r:id="rId74"/>
    <p:sldId id="715" r:id="rId75"/>
    <p:sldId id="673" r:id="rId76"/>
    <p:sldId id="674" r:id="rId77"/>
    <p:sldId id="675" r:id="rId78"/>
    <p:sldId id="676" r:id="rId79"/>
    <p:sldId id="677" r:id="rId80"/>
    <p:sldId id="667" r:id="rId81"/>
    <p:sldId id="664" r:id="rId82"/>
    <p:sldId id="33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78136" autoAdjust="0"/>
  </p:normalViewPr>
  <p:slideViewPr>
    <p:cSldViewPr>
      <p:cViewPr>
        <p:scale>
          <a:sx n="60" d="100"/>
          <a:sy n="60" d="100"/>
        </p:scale>
        <p:origin x="-1644" y="4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F6BD1-91E9-4941-BC99-B520E9E766CE}" type="datetimeFigureOut">
              <a:rPr lang="en-US" smtClean="0"/>
              <a:pPr/>
              <a:t>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7C8F6-813F-4E93-B17E-D83A331007F0}" type="slidenum">
              <a:rPr lang="en-US" smtClean="0"/>
              <a:pPr/>
              <a:t>‹#›</a:t>
            </a:fld>
            <a:endParaRPr lang="en-US"/>
          </a:p>
        </p:txBody>
      </p:sp>
    </p:spTree>
    <p:extLst>
      <p:ext uri="{BB962C8B-B14F-4D97-AF65-F5344CB8AC3E}">
        <p14:creationId xmlns:p14="http://schemas.microsoft.com/office/powerpoint/2010/main" val="361944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C4E9-3929-40E4-9D24-38C86823CEB1}" type="datetimeFigureOut">
              <a:rPr lang="en-US" smtClean="0"/>
              <a:pPr/>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3E1E2-0D37-425D-BA4B-A5A187636159}" type="slidenum">
              <a:rPr lang="en-US" smtClean="0"/>
              <a:pPr/>
              <a:t>‹#›</a:t>
            </a:fld>
            <a:endParaRPr lang="en-US"/>
          </a:p>
        </p:txBody>
      </p:sp>
    </p:spTree>
    <p:extLst>
      <p:ext uri="{BB962C8B-B14F-4D97-AF65-F5344CB8AC3E}">
        <p14:creationId xmlns:p14="http://schemas.microsoft.com/office/powerpoint/2010/main" val="286965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bg1"/>
                </a:solidFill>
              </a:rPr>
              <a:t>Characteristics of Living Things</a:t>
            </a:r>
          </a:p>
          <a:p>
            <a:endParaRPr lang="en-US" sz="1200" dirty="0" smtClean="0"/>
          </a:p>
          <a:p>
            <a:pPr marL="0" indent="0">
              <a:buFont typeface="Arial" panose="020B0604020202020204" pitchFamily="34" charset="0"/>
              <a:buNone/>
            </a:pPr>
            <a:r>
              <a:rPr lang="en-US" sz="1200" b="0" i="0" dirty="0" smtClean="0">
                <a:solidFill>
                  <a:schemeClr val="bg1"/>
                </a:solidFill>
              </a:rPr>
              <a:t>Made of Cells</a:t>
            </a:r>
          </a:p>
          <a:p>
            <a:pPr marL="0" indent="0">
              <a:buFont typeface="Arial" panose="020B0604020202020204" pitchFamily="34" charset="0"/>
              <a:buNone/>
            </a:pPr>
            <a:r>
              <a:rPr lang="en-US" sz="1200" b="0" i="0" dirty="0" smtClean="0">
                <a:solidFill>
                  <a:schemeClr val="bg1"/>
                </a:solidFill>
              </a:rPr>
              <a:t>Maintain Homeostasis</a:t>
            </a:r>
          </a:p>
          <a:p>
            <a:pPr marL="0" indent="0">
              <a:buFont typeface="Arial" panose="020B0604020202020204" pitchFamily="34" charset="0"/>
              <a:buNone/>
            </a:pPr>
            <a:r>
              <a:rPr lang="en-US" sz="1200" b="0" i="0" dirty="0" smtClean="0">
                <a:solidFill>
                  <a:schemeClr val="bg1"/>
                </a:solidFill>
              </a:rPr>
              <a:t>Respond to Stimuli</a:t>
            </a:r>
          </a:p>
          <a:p>
            <a:pPr marL="0" indent="0">
              <a:buFont typeface="Arial" panose="020B0604020202020204" pitchFamily="34" charset="0"/>
              <a:buNone/>
            </a:pPr>
            <a:r>
              <a:rPr lang="en-US" sz="1200" b="0" i="0" dirty="0" smtClean="0">
                <a:solidFill>
                  <a:schemeClr val="bg1"/>
                </a:solidFill>
              </a:rPr>
              <a:t>Obtain &amp; Use Energy - “Metabolism”</a:t>
            </a:r>
          </a:p>
          <a:p>
            <a:pPr marL="0" indent="0">
              <a:buFont typeface="Arial" panose="020B0604020202020204" pitchFamily="34" charset="0"/>
              <a:buNone/>
            </a:pPr>
            <a:r>
              <a:rPr lang="en-US" sz="1200" b="0" i="0" dirty="0" smtClean="0">
                <a:solidFill>
                  <a:schemeClr val="bg1"/>
                </a:solidFill>
              </a:rPr>
              <a:t>Reproduce</a:t>
            </a:r>
          </a:p>
          <a:p>
            <a:pPr marL="0" indent="0">
              <a:buFont typeface="Arial" panose="020B0604020202020204" pitchFamily="34" charset="0"/>
              <a:buNone/>
            </a:pPr>
            <a:r>
              <a:rPr lang="en-US" sz="1200" b="0" i="0" dirty="0" smtClean="0">
                <a:solidFill>
                  <a:schemeClr val="bg1"/>
                </a:solidFill>
              </a:rPr>
              <a:t>Grow and Develop</a:t>
            </a:r>
          </a:p>
          <a:p>
            <a:pPr marL="0" indent="0">
              <a:buFont typeface="Arial" panose="020B0604020202020204" pitchFamily="34" charset="0"/>
              <a:buNone/>
            </a:pPr>
            <a:r>
              <a:rPr lang="en-US" sz="1200" b="0" i="0" dirty="0" smtClean="0">
                <a:solidFill>
                  <a:schemeClr val="bg1"/>
                </a:solidFill>
              </a:rPr>
              <a:t>Adapt to Surroundings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Throughout the semester we will talk about all of these characteristics. In this unit we will talk about the chemical make up of cells, and the chemical reactions that happen inside of them.</a:t>
            </a:r>
          </a:p>
          <a:p>
            <a:pPr marL="0" indent="0">
              <a:buFont typeface="Arial" panose="020B0604020202020204" pitchFamily="34" charset="0"/>
              <a:buNone/>
            </a:pPr>
            <a:r>
              <a:rPr lang="en-US" sz="1200" baseline="0" dirty="0" smtClean="0"/>
              <a:t>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a:t>
            </a:fld>
            <a:endParaRPr lang="en-US"/>
          </a:p>
        </p:txBody>
      </p:sp>
    </p:spTree>
    <p:extLst>
      <p:ext uri="{BB962C8B-B14F-4D97-AF65-F5344CB8AC3E}">
        <p14:creationId xmlns:p14="http://schemas.microsoft.com/office/powerpoint/2010/main" val="387813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 Structure</a:t>
            </a:r>
          </a:p>
          <a:p>
            <a:pPr marL="171450" indent="-171450">
              <a:buFont typeface="Arial" panose="020B0604020202020204" pitchFamily="34" charset="0"/>
              <a:buChar char="•"/>
            </a:pPr>
            <a:r>
              <a:rPr lang="en-US" dirty="0" smtClean="0"/>
              <a:t>Chromosomes are made of DNA tightly wrapped around proteins</a:t>
            </a:r>
            <a:r>
              <a:rPr lang="en-US" baseline="0" dirty="0" smtClean="0"/>
              <a:t> called </a:t>
            </a:r>
            <a:r>
              <a:rPr lang="en-US" baseline="0" dirty="0" err="1" smtClean="0"/>
              <a:t>histines</a:t>
            </a:r>
            <a:r>
              <a:rPr lang="en-US" baseline="0" dirty="0" smtClean="0"/>
              <a:t>.</a:t>
            </a:r>
          </a:p>
          <a:p>
            <a:pPr marL="171450" indent="-171450">
              <a:buFont typeface="Arial" panose="020B0604020202020204" pitchFamily="34" charset="0"/>
              <a:buChar char="•"/>
            </a:pPr>
            <a:r>
              <a:rPr lang="en-US" dirty="0" smtClean="0"/>
              <a:t>Chromatid</a:t>
            </a:r>
            <a:r>
              <a:rPr lang="en-US" baseline="0" dirty="0" smtClean="0"/>
              <a:t> = each half of the chromosome</a:t>
            </a:r>
          </a:p>
          <a:p>
            <a:pPr marL="171450" indent="-171450">
              <a:buFont typeface="Arial" panose="020B0604020202020204" pitchFamily="34" charset="0"/>
              <a:buChar char="•"/>
            </a:pPr>
            <a:r>
              <a:rPr lang="en-US" baseline="0" dirty="0" smtClean="0"/>
              <a:t>Centromere = center</a:t>
            </a:r>
          </a:p>
          <a:p>
            <a:pPr marL="171450" indent="-171450">
              <a:buFont typeface="Arial" panose="020B0604020202020204" pitchFamily="34" charset="0"/>
              <a:buChar char="•"/>
            </a:pPr>
            <a:r>
              <a:rPr lang="en-US" baseline="0" dirty="0" smtClean="0"/>
              <a:t>Telomere = each of the four tips</a:t>
            </a:r>
          </a:p>
          <a:p>
            <a:pPr marL="171450" indent="-171450">
              <a:buFont typeface="Arial" panose="020B0604020202020204" pitchFamily="34" charset="0"/>
              <a:buChar char="•"/>
            </a:pPr>
            <a:r>
              <a:rPr lang="en-US" baseline="0" dirty="0" smtClean="0"/>
              <a:t>Q arm = long arm</a:t>
            </a:r>
          </a:p>
          <a:p>
            <a:pPr marL="171450" indent="-171450">
              <a:buFont typeface="Arial" panose="020B0604020202020204" pitchFamily="34" charset="0"/>
              <a:buChar char="•"/>
            </a:pPr>
            <a:r>
              <a:rPr lang="en-US" baseline="0" dirty="0" smtClean="0"/>
              <a:t>P arm = short arm</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11</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 Structure</a:t>
            </a:r>
          </a:p>
          <a:p>
            <a:pPr marL="171450" indent="-171450">
              <a:buFont typeface="Arial" panose="020B0604020202020204" pitchFamily="34" charset="0"/>
              <a:buChar char="•"/>
            </a:pPr>
            <a:r>
              <a:rPr lang="en-US" dirty="0" smtClean="0"/>
              <a:t>Chromatid</a:t>
            </a:r>
            <a:r>
              <a:rPr lang="en-US" baseline="0" dirty="0" smtClean="0"/>
              <a:t> = each half of the chromosome</a:t>
            </a:r>
          </a:p>
          <a:p>
            <a:pPr marL="171450" indent="-171450">
              <a:buFont typeface="Arial" panose="020B0604020202020204" pitchFamily="34" charset="0"/>
              <a:buChar char="•"/>
            </a:pPr>
            <a:r>
              <a:rPr lang="en-US" baseline="0" dirty="0" smtClean="0"/>
              <a:t>Centromere = center</a:t>
            </a:r>
          </a:p>
          <a:p>
            <a:pPr marL="171450" indent="-171450">
              <a:buFont typeface="Arial" panose="020B0604020202020204" pitchFamily="34" charset="0"/>
              <a:buChar char="•"/>
            </a:pPr>
            <a:r>
              <a:rPr lang="en-US" baseline="0" dirty="0" smtClean="0"/>
              <a:t>Telomere = each of the four tips</a:t>
            </a:r>
          </a:p>
          <a:p>
            <a:pPr marL="171450" indent="-171450">
              <a:buFont typeface="Arial" panose="020B0604020202020204" pitchFamily="34" charset="0"/>
              <a:buChar char="•"/>
            </a:pPr>
            <a:r>
              <a:rPr lang="en-US" baseline="0" dirty="0" smtClean="0"/>
              <a:t>Q arm = long arm</a:t>
            </a:r>
          </a:p>
          <a:p>
            <a:pPr marL="171450" indent="-171450">
              <a:buFont typeface="Arial" panose="020B0604020202020204" pitchFamily="34" charset="0"/>
              <a:buChar char="•"/>
            </a:pPr>
            <a:r>
              <a:rPr lang="en-US" baseline="0" dirty="0" smtClean="0"/>
              <a:t>P arm = short arm</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12</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What is a Chromosome</a:t>
            </a:r>
            <a:r>
              <a:rPr lang="en-US" u="sng" baseline="0" dirty="0" smtClean="0"/>
              <a:t> Video</a:t>
            </a:r>
            <a:r>
              <a:rPr lang="en-US" baseline="0" dirty="0" smtClean="0"/>
              <a:t>: </a:t>
            </a:r>
          </a:p>
          <a:p>
            <a:r>
              <a:rPr lang="en-US" b="1" dirty="0" smtClean="0"/>
              <a:t>https://www.youtube.com/watch?v=xUrlreMaUrs</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13</a:t>
            </a:fld>
            <a:endParaRPr lang="en-US" dirty="0"/>
          </a:p>
        </p:txBody>
      </p:sp>
    </p:spTree>
    <p:extLst>
      <p:ext uri="{BB962C8B-B14F-4D97-AF65-F5344CB8AC3E}">
        <p14:creationId xmlns:p14="http://schemas.microsoft.com/office/powerpoint/2010/main" val="2469879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14</a:t>
            </a:fld>
            <a:endParaRPr lang="en-US"/>
          </a:p>
        </p:txBody>
      </p:sp>
    </p:spTree>
    <p:extLst>
      <p:ext uri="{BB962C8B-B14F-4D97-AF65-F5344CB8AC3E}">
        <p14:creationId xmlns:p14="http://schemas.microsoft.com/office/powerpoint/2010/main" val="156371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http://learn.genetics.utah.edu/content/basics/karyotype/</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15</a:t>
            </a:fld>
            <a:endParaRPr lang="en-US" dirty="0"/>
          </a:p>
        </p:txBody>
      </p:sp>
    </p:spTree>
    <p:extLst>
      <p:ext uri="{BB962C8B-B14F-4D97-AF65-F5344CB8AC3E}">
        <p14:creationId xmlns:p14="http://schemas.microsoft.com/office/powerpoint/2010/main" val="369200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16</a:t>
            </a:fld>
            <a:endParaRPr lang="en-US" dirty="0"/>
          </a:p>
        </p:txBody>
      </p:sp>
    </p:spTree>
    <p:extLst>
      <p:ext uri="{BB962C8B-B14F-4D97-AF65-F5344CB8AC3E}">
        <p14:creationId xmlns:p14="http://schemas.microsoft.com/office/powerpoint/2010/main" val="369200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20</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21</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22</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23</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Cellular Reproduction</a:t>
            </a:r>
          </a:p>
          <a:p>
            <a:endParaRPr lang="en-US" dirty="0" smtClean="0"/>
          </a:p>
          <a:p>
            <a:r>
              <a:rPr lang="en-US"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a:t>
            </a:fld>
            <a:endParaRPr lang="en-US"/>
          </a:p>
        </p:txBody>
      </p:sp>
    </p:spTree>
    <p:extLst>
      <p:ext uri="{BB962C8B-B14F-4D97-AF65-F5344CB8AC3E}">
        <p14:creationId xmlns:p14="http://schemas.microsoft.com/office/powerpoint/2010/main" val="3861320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24</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25</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26</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27</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Fertilization:</a:t>
            </a:r>
          </a:p>
          <a:p>
            <a:r>
              <a:rPr lang="en-US" b="1" dirty="0" smtClean="0"/>
              <a:t>https://www.youtube.com/watch?v=_5OvgQW6FG4</a:t>
            </a:r>
          </a:p>
          <a:p>
            <a:r>
              <a:rPr lang="en-US" dirty="0" smtClean="0"/>
              <a:t>_______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28</a:t>
            </a:fld>
            <a:endParaRPr lang="en-US"/>
          </a:p>
        </p:txBody>
      </p:sp>
    </p:spTree>
    <p:extLst>
      <p:ext uri="{BB962C8B-B14F-4D97-AF65-F5344CB8AC3E}">
        <p14:creationId xmlns:p14="http://schemas.microsoft.com/office/powerpoint/2010/main" val="2352083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Fertilization:</a:t>
            </a:r>
            <a:r>
              <a:rPr lang="en-US" b="1" baseline="0" dirty="0" smtClean="0"/>
              <a:t> </a:t>
            </a:r>
            <a:r>
              <a:rPr lang="en-US" baseline="0" dirty="0" smtClean="0"/>
              <a:t>The process begins with fertilization when the sperm penetrates the egg.</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30</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Gametes</a:t>
            </a:r>
            <a:r>
              <a:rPr lang="en-US" dirty="0" smtClean="0"/>
              <a:t>: The egg and sperm cells are called gametes.</a:t>
            </a:r>
          </a:p>
          <a:p>
            <a:r>
              <a:rPr lang="en-US" dirty="0" smtClean="0"/>
              <a:t>Each gamete contains</a:t>
            </a:r>
            <a:r>
              <a:rPr lang="en-US" baseline="0" dirty="0" smtClean="0"/>
              <a:t> 23 chromosomes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31</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Zygote</a:t>
            </a:r>
            <a:r>
              <a:rPr lang="en-US" dirty="0" smtClean="0"/>
              <a:t>: Gametes join forming a zygote. This is the first cell of an organism.</a:t>
            </a:r>
          </a:p>
          <a:p>
            <a:r>
              <a:rPr lang="en-US" dirty="0" smtClean="0"/>
              <a:t>The</a:t>
            </a:r>
            <a:r>
              <a:rPr lang="en-US" baseline="0" dirty="0" smtClean="0"/>
              <a:t> zygote contains 46 chromosomes, 23 from each gamete.</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32</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Next the Zygote reproduces in a process called “cleavage”. </a:t>
            </a:r>
          </a:p>
          <a:p>
            <a:pPr marL="171450" indent="-171450">
              <a:buFont typeface="Arial" panose="020B0604020202020204" pitchFamily="34" charset="0"/>
              <a:buChar char="•"/>
            </a:pPr>
            <a:r>
              <a:rPr lang="en-US" dirty="0" smtClean="0"/>
              <a:t>Each new cell is an exact copy of the other.</a:t>
            </a:r>
          </a:p>
          <a:p>
            <a:pPr marL="171450" indent="-171450">
              <a:buFont typeface="Arial" panose="020B0604020202020204" pitchFamily="34" charset="0"/>
              <a:buChar char="•"/>
            </a:pPr>
            <a:r>
              <a:rPr lang="en-US" dirty="0" smtClean="0"/>
              <a:t>Each new cell contains a copy of the same 46 chromosomes.</a:t>
            </a:r>
          </a:p>
          <a:p>
            <a:pPr marL="171450" indent="-171450">
              <a:buFont typeface="Arial" panose="020B0604020202020204" pitchFamily="34" charset="0"/>
              <a:buChar char="•"/>
            </a:pPr>
            <a:r>
              <a:rPr lang="en-US" dirty="0" smtClean="0"/>
              <a:t>Once</a:t>
            </a:r>
            <a:r>
              <a:rPr lang="en-US" baseline="0" dirty="0" smtClean="0"/>
              <a:t> it divides to 16 cells, it resembles a mulberry, which is why it is then called the </a:t>
            </a:r>
            <a:r>
              <a:rPr lang="en-US" b="1" baseline="0" dirty="0" smtClean="0"/>
              <a:t>“Morula”, </a:t>
            </a:r>
            <a:r>
              <a:rPr lang="en-US" baseline="0" dirty="0" smtClean="0"/>
              <a:t>Latin for mulberry. </a:t>
            </a:r>
          </a:p>
          <a:p>
            <a:pPr marL="171450" indent="-171450">
              <a:buFont typeface="Arial" panose="020B0604020202020204" pitchFamily="34" charset="0"/>
              <a:buChar char="•"/>
            </a:pPr>
            <a:r>
              <a:rPr lang="en-US" baseline="0" dirty="0" smtClean="0"/>
              <a:t>Soon the morula hollows out and becomes a </a:t>
            </a:r>
            <a:r>
              <a:rPr lang="en-US" b="1" baseline="0" dirty="0" smtClean="0"/>
              <a:t>“Blastula” </a:t>
            </a:r>
            <a:r>
              <a:rPr lang="en-US" baseline="0" dirty="0" smtClean="0"/>
              <a:t>Greek for “sprout”</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33</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1" baseline="0" dirty="0" smtClean="0"/>
              <a:t>blastula</a:t>
            </a:r>
            <a:r>
              <a:rPr lang="en-US" baseline="0" dirty="0" smtClean="0"/>
              <a:t> contains embryonic stem cells. We are going to spend some time talking about stem cells today.</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34</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Chromosomes</a:t>
            </a:r>
          </a:p>
          <a:p>
            <a:pPr marL="171450" indent="-171450">
              <a:buFont typeface="Arial" panose="020B0604020202020204" pitchFamily="34" charset="0"/>
              <a:buChar char="•"/>
            </a:pPr>
            <a:r>
              <a:rPr lang="en-US" dirty="0" smtClean="0"/>
              <a:t>Found in the nucleus</a:t>
            </a:r>
          </a:p>
          <a:p>
            <a:pPr marL="171450" indent="-171450">
              <a:buFont typeface="Arial" panose="020B0604020202020204" pitchFamily="34" charset="0"/>
              <a:buChar char="•"/>
            </a:pPr>
            <a:r>
              <a:rPr lang="en-US" dirty="0" smtClean="0"/>
              <a:t>Made of DNA tightly</a:t>
            </a:r>
            <a:r>
              <a:rPr lang="en-US" baseline="0" dirty="0" smtClean="0"/>
              <a:t> wrapped around proteins</a:t>
            </a:r>
          </a:p>
          <a:p>
            <a:pPr marL="171450" indent="-171450">
              <a:buFont typeface="Arial" panose="020B0604020202020204" pitchFamily="34" charset="0"/>
              <a:buChar char="•"/>
            </a:pPr>
            <a:r>
              <a:rPr lang="en-US" baseline="0" dirty="0" smtClean="0"/>
              <a:t>Function: Package DNA before splitting during anaphase</a:t>
            </a:r>
            <a:endParaRPr lang="en-US" dirty="0" smtClean="0"/>
          </a:p>
          <a:p>
            <a:pPr marL="171450" indent="-171450">
              <a:buFont typeface="Arial" panose="020B0604020202020204" pitchFamily="34" charset="0"/>
              <a:buChar char="•"/>
            </a:pPr>
            <a:r>
              <a:rPr lang="en-US" dirty="0" smtClean="0"/>
              <a:t>Sections of DNA are genes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Stem Cells: </a:t>
            </a:r>
            <a:r>
              <a:rPr lang="en-US" dirty="0" smtClean="0"/>
              <a:t>Undifferentiated cells that can give rise to a specialized</a:t>
            </a:r>
            <a:r>
              <a:rPr lang="en-US" baseline="0" dirty="0" smtClean="0"/>
              <a:t> cell.</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35</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Differentiation: </a:t>
            </a:r>
            <a:r>
              <a:rPr lang="en-US" dirty="0" smtClean="0"/>
              <a:t>Stem</a:t>
            </a:r>
            <a:r>
              <a:rPr lang="en-US" baseline="0" dirty="0" smtClean="0"/>
              <a:t> cells become different types of cells, they become specialized</a:t>
            </a:r>
            <a:endParaRPr lang="en-US" dirty="0" smtClean="0"/>
          </a:p>
          <a:p>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36</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Video: What Can Stem</a:t>
            </a:r>
            <a:r>
              <a:rPr lang="en-US" b="0" baseline="0" dirty="0" smtClean="0"/>
              <a:t> Cells Do?:</a:t>
            </a:r>
          </a:p>
          <a:p>
            <a:r>
              <a:rPr lang="en-US" b="1" dirty="0" smtClean="0"/>
              <a:t>https://www.youtube.com/watch?v=K7D6iA7bZG0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37</a:t>
            </a:fld>
            <a:endParaRPr lang="en-US"/>
          </a:p>
        </p:txBody>
      </p:sp>
    </p:spTree>
    <p:extLst>
      <p:ext uri="{BB962C8B-B14F-4D97-AF65-F5344CB8AC3E}">
        <p14:creationId xmlns:p14="http://schemas.microsoft.com/office/powerpoint/2010/main" val="3604323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sng" dirty="0" smtClean="0"/>
              <a:t>Additional video if Interested – this is great,</a:t>
            </a:r>
            <a:r>
              <a:rPr lang="en-US" b="0" u="sng" baseline="0" dirty="0" smtClean="0"/>
              <a:t> its 15 minutes but worth it</a:t>
            </a:r>
            <a:r>
              <a:rPr lang="en-US" b="0" dirty="0" smtClean="0"/>
              <a:t>:</a:t>
            </a:r>
          </a:p>
          <a:p>
            <a:endParaRPr lang="en-US" b="0" dirty="0" smtClean="0"/>
          </a:p>
          <a:p>
            <a:r>
              <a:rPr lang="en-US" b="0" dirty="0" smtClean="0"/>
              <a:t>A Stem</a:t>
            </a:r>
            <a:r>
              <a:rPr lang="en-US" b="0" baseline="0" dirty="0" smtClean="0"/>
              <a:t> Cell Story</a:t>
            </a:r>
          </a:p>
          <a:p>
            <a:r>
              <a:rPr lang="en-US" b="1" dirty="0" smtClean="0"/>
              <a:t>https://www.youtube.com/watch?v=2-3J6JGN-_Y</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Stem Cells</a:t>
            </a:r>
          </a:p>
          <a:p>
            <a:endParaRPr lang="en-US" sz="1200" b="1" u="sng" kern="1200" baseline="0" dirty="0" smtClean="0">
              <a:solidFill>
                <a:schemeClr val="tx1"/>
              </a:solidFill>
              <a:effectLst/>
              <a:latin typeface="+mn-lt"/>
              <a:ea typeface="+mn-ea"/>
              <a:cs typeface="+mn-cs"/>
            </a:endParaRPr>
          </a:p>
          <a:p>
            <a:r>
              <a:rPr lang="en-US" sz="1200" b="0" u="none" kern="1200" baseline="0" dirty="0" smtClean="0">
                <a:solidFill>
                  <a:schemeClr val="tx1"/>
                </a:solidFill>
                <a:effectLst/>
                <a:latin typeface="+mn-lt"/>
                <a:ea typeface="+mn-ea"/>
                <a:cs typeface="+mn-cs"/>
              </a:rPr>
              <a:t>Hand out pipe cleaners. Each represents a stem cell. Students are to bend their pipe cleaner into any cell shape desired to represent the process of differentiation.</a:t>
            </a:r>
            <a:endParaRPr lang="en-US" sz="1200" b="0" u="none" kern="1200" dirty="0" smtClean="0">
              <a:solidFill>
                <a:schemeClr val="tx1"/>
              </a:solidFill>
              <a:effectLst/>
              <a:latin typeface="+mn-lt"/>
              <a:ea typeface="+mn-ea"/>
              <a:cs typeface="+mn-cs"/>
            </a:endParaRPr>
          </a:p>
          <a:p>
            <a:r>
              <a:rPr lang="en-US" b="0" u="none" baseline="0" dirty="0" smtClean="0"/>
              <a:t>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39</a:t>
            </a:fld>
            <a:endParaRPr lang="en-US"/>
          </a:p>
        </p:txBody>
      </p:sp>
    </p:spTree>
    <p:extLst>
      <p:ext uri="{BB962C8B-B14F-4D97-AF65-F5344CB8AC3E}">
        <p14:creationId xmlns:p14="http://schemas.microsoft.com/office/powerpoint/2010/main" val="1563714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40</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Cells go through</a:t>
            </a:r>
            <a:r>
              <a:rPr lang="en-US" baseline="0" dirty="0" smtClean="0"/>
              <a:t> the processes of differentiation when transitioning from the blastula to the gastrula.</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41</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Gastrula is arranged in three</a:t>
            </a:r>
            <a:r>
              <a:rPr lang="en-US" b="1" u="sng" baseline="0" dirty="0" smtClean="0"/>
              <a:t> parts of differentiated cells, called “Germ Layers”</a:t>
            </a:r>
            <a:r>
              <a:rPr lang="en-US" baseline="0" dirty="0" smtClean="0"/>
              <a:t>:</a:t>
            </a:r>
          </a:p>
          <a:p>
            <a:pPr marL="171450" indent="-171450">
              <a:buFont typeface="Arial" panose="020B0604020202020204" pitchFamily="34" charset="0"/>
              <a:buChar char="•"/>
            </a:pPr>
            <a:r>
              <a:rPr lang="en-US" baseline="0" dirty="0" smtClean="0"/>
              <a:t>Endoderm</a:t>
            </a:r>
          </a:p>
          <a:p>
            <a:pPr marL="171450" indent="-171450">
              <a:buFont typeface="Arial" panose="020B0604020202020204" pitchFamily="34" charset="0"/>
              <a:buChar char="•"/>
            </a:pPr>
            <a:r>
              <a:rPr lang="en-US" baseline="0" dirty="0" smtClean="0"/>
              <a:t>Mesoderm</a:t>
            </a:r>
          </a:p>
          <a:p>
            <a:pPr marL="171450" indent="-171450">
              <a:buFont typeface="Arial" panose="020B0604020202020204" pitchFamily="34" charset="0"/>
              <a:buChar char="•"/>
            </a:pPr>
            <a:r>
              <a:rPr lang="en-US" baseline="0" dirty="0" smtClean="0"/>
              <a:t>Ectoderm</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42</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Gastrula is arranged in three</a:t>
            </a:r>
            <a:r>
              <a:rPr lang="en-US" b="1" u="sng" baseline="0" dirty="0" smtClean="0"/>
              <a:t> parts of differentiated cells, called “Germ Layers”</a:t>
            </a:r>
            <a:r>
              <a:rPr lang="en-US" baseline="0" dirty="0" smtClean="0"/>
              <a:t>:</a:t>
            </a:r>
          </a:p>
          <a:p>
            <a:pPr marL="171450" indent="-171450">
              <a:buFont typeface="Arial" panose="020B0604020202020204" pitchFamily="34" charset="0"/>
              <a:buChar char="•"/>
            </a:pPr>
            <a:r>
              <a:rPr lang="en-US" baseline="0" dirty="0" smtClean="0"/>
              <a:t>Endoderm</a:t>
            </a:r>
          </a:p>
          <a:p>
            <a:pPr marL="171450" indent="-171450">
              <a:buFont typeface="Arial" panose="020B0604020202020204" pitchFamily="34" charset="0"/>
              <a:buChar char="•"/>
            </a:pPr>
            <a:r>
              <a:rPr lang="en-US" baseline="0" dirty="0" smtClean="0"/>
              <a:t>Mesoderm</a:t>
            </a:r>
          </a:p>
          <a:p>
            <a:pPr marL="171450" indent="-171450">
              <a:buFont typeface="Arial" panose="020B0604020202020204" pitchFamily="34" charset="0"/>
              <a:buChar char="•"/>
            </a:pPr>
            <a:r>
              <a:rPr lang="en-US" baseline="0" dirty="0" smtClean="0"/>
              <a:t>Ectoderm</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43</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Video Formation of Blastocyst and Germ Layers Video</a:t>
            </a:r>
          </a:p>
          <a:p>
            <a:r>
              <a:rPr lang="en-US" b="0" baseline="0" dirty="0" smtClean="0"/>
              <a:t>Important Note: Show Clips #7,8,9 (that is 6 minutes of video)</a:t>
            </a:r>
          </a:p>
          <a:p>
            <a:r>
              <a:rPr lang="en-US" b="1" dirty="0" smtClean="0"/>
              <a:t>http://media.hhmi.org/hl/06Lect1.html</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44</a:t>
            </a:fld>
            <a:endParaRPr lang="en-US"/>
          </a:p>
        </p:txBody>
      </p:sp>
    </p:spTree>
    <p:extLst>
      <p:ext uri="{BB962C8B-B14F-4D97-AF65-F5344CB8AC3E}">
        <p14:creationId xmlns:p14="http://schemas.microsoft.com/office/powerpoint/2010/main" val="186982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Chromosomes</a:t>
            </a:r>
          </a:p>
          <a:p>
            <a:pPr marL="171450" indent="-171450">
              <a:buFont typeface="Arial" panose="020B0604020202020204" pitchFamily="34" charset="0"/>
              <a:buChar char="•"/>
            </a:pPr>
            <a:r>
              <a:rPr lang="en-US" dirty="0" smtClean="0"/>
              <a:t>Found in the nucleus</a:t>
            </a:r>
          </a:p>
          <a:p>
            <a:pPr marL="171450" indent="-171450">
              <a:buFont typeface="Arial" panose="020B0604020202020204" pitchFamily="34" charset="0"/>
              <a:buChar char="•"/>
            </a:pPr>
            <a:r>
              <a:rPr lang="en-US" dirty="0" smtClean="0"/>
              <a:t>Made of DNA tightly</a:t>
            </a:r>
            <a:r>
              <a:rPr lang="en-US" baseline="0" dirty="0" smtClean="0"/>
              <a:t> wrapped around proteins</a:t>
            </a:r>
          </a:p>
          <a:p>
            <a:pPr marL="171450" indent="-171450">
              <a:buFont typeface="Arial" panose="020B0604020202020204" pitchFamily="34" charset="0"/>
              <a:buChar char="•"/>
            </a:pPr>
            <a:r>
              <a:rPr lang="en-US" baseline="0" dirty="0" smtClean="0"/>
              <a:t>Function: Package DNA before splitting during anaphase</a:t>
            </a:r>
            <a:endParaRPr lang="en-US" dirty="0" smtClean="0"/>
          </a:p>
          <a:p>
            <a:pPr marL="171450" indent="-171450">
              <a:buFont typeface="Arial" panose="020B0604020202020204" pitchFamily="34" charset="0"/>
              <a:buChar char="•"/>
            </a:pPr>
            <a:r>
              <a:rPr lang="en-US" dirty="0" smtClean="0"/>
              <a:t>Sections of DNA are genes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Cells are organized from simple</a:t>
            </a:r>
            <a:r>
              <a:rPr lang="en-US" b="1" u="sng" baseline="0" dirty="0" smtClean="0"/>
              <a:t> to complex:</a:t>
            </a:r>
            <a:endParaRPr lang="en-US" baseline="0" dirty="0" smtClean="0"/>
          </a:p>
          <a:p>
            <a:pPr marL="171450" indent="-171450">
              <a:buFont typeface="Arial" panose="020B0604020202020204" pitchFamily="34" charset="0"/>
              <a:buChar char="•"/>
            </a:pPr>
            <a:r>
              <a:rPr lang="en-US" baseline="0" dirty="0" smtClean="0"/>
              <a:t>Cell</a:t>
            </a:r>
          </a:p>
          <a:p>
            <a:pPr marL="171450" indent="-171450">
              <a:buFont typeface="Arial" panose="020B0604020202020204" pitchFamily="34" charset="0"/>
              <a:buChar char="•"/>
            </a:pPr>
            <a:r>
              <a:rPr lang="en-US" baseline="0" dirty="0" smtClean="0"/>
              <a:t>Tissue</a:t>
            </a:r>
          </a:p>
          <a:p>
            <a:pPr marL="171450" indent="-171450">
              <a:buFont typeface="Arial" panose="020B0604020202020204" pitchFamily="34" charset="0"/>
              <a:buChar char="•"/>
            </a:pPr>
            <a:r>
              <a:rPr lang="en-US" baseline="0" dirty="0" smtClean="0"/>
              <a:t>Organ</a:t>
            </a:r>
          </a:p>
          <a:p>
            <a:pPr marL="171450" indent="-171450">
              <a:buFont typeface="Arial" panose="020B0604020202020204" pitchFamily="34" charset="0"/>
              <a:buChar char="•"/>
            </a:pPr>
            <a:r>
              <a:rPr lang="en-US" baseline="0" dirty="0" smtClean="0"/>
              <a:t>Organ system</a:t>
            </a:r>
          </a:p>
          <a:p>
            <a:pPr marL="171450" indent="-171450">
              <a:buFont typeface="Arial" panose="020B0604020202020204" pitchFamily="34" charset="0"/>
              <a:buChar char="•"/>
            </a:pPr>
            <a:r>
              <a:rPr lang="en-US" baseline="0" dirty="0" smtClean="0"/>
              <a:t>organism</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45</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_______</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46</a:t>
            </a:fld>
            <a:endParaRPr lang="en-US"/>
          </a:p>
        </p:txBody>
      </p:sp>
    </p:spTree>
    <p:extLst>
      <p:ext uri="{BB962C8B-B14F-4D97-AF65-F5344CB8AC3E}">
        <p14:creationId xmlns:p14="http://schemas.microsoft.com/office/powerpoint/2010/main" val="1563714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47</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48</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Division of parent cell into two identical daughter cells.</a:t>
            </a:r>
          </a:p>
          <a:p>
            <a:pPr marL="171450" indent="-171450">
              <a:buFont typeface="Arial" panose="020B0604020202020204" pitchFamily="34" charset="0"/>
              <a:buChar char="•"/>
            </a:pPr>
            <a:r>
              <a:rPr lang="en-US" baseline="0" dirty="0" smtClean="0"/>
              <a:t>Occurs in nucleus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49</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Division of parent cell into two identical daughter cells.</a:t>
            </a:r>
          </a:p>
          <a:p>
            <a:pPr marL="171450" indent="-171450">
              <a:buFont typeface="Arial" panose="020B0604020202020204" pitchFamily="34" charset="0"/>
              <a:buChar char="•"/>
            </a:pPr>
            <a:r>
              <a:rPr lang="en-US" baseline="0" dirty="0" smtClean="0"/>
              <a:t>Occurs in nucleus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50</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Division of parent cell into two identical daughter cells.</a:t>
            </a:r>
          </a:p>
          <a:p>
            <a:pPr marL="171450" indent="-171450">
              <a:buFont typeface="Arial" panose="020B0604020202020204" pitchFamily="34" charset="0"/>
              <a:buChar char="•"/>
            </a:pPr>
            <a:r>
              <a:rPr lang="en-US" baseline="0" dirty="0" smtClean="0"/>
              <a:t>Occurs in nucleus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51</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52</a:t>
            </a:fld>
            <a:endParaRPr lang="en-US"/>
          </a:p>
        </p:txBody>
      </p:sp>
    </p:spTree>
    <p:extLst>
      <p:ext uri="{BB962C8B-B14F-4D97-AF65-F5344CB8AC3E}">
        <p14:creationId xmlns:p14="http://schemas.microsoft.com/office/powerpoint/2010/main" val="428637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Prophase: </a:t>
            </a:r>
            <a:r>
              <a:rPr lang="en-US" baseline="0" dirty="0" smtClean="0"/>
              <a:t>Chromatin condenses into chromosomes.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53</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Metaphase: </a:t>
            </a:r>
            <a:r>
              <a:rPr lang="en-US" baseline="0" dirty="0" smtClean="0"/>
              <a:t>Chromosomes line up in the middle. Spindle fibers form from the centrioles to chromosomes.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54</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Chromosomes</a:t>
            </a:r>
          </a:p>
          <a:p>
            <a:pPr marL="171450" indent="-171450">
              <a:buFont typeface="Arial" panose="020B0604020202020204" pitchFamily="34" charset="0"/>
              <a:buChar char="•"/>
            </a:pPr>
            <a:r>
              <a:rPr lang="en-US" dirty="0" smtClean="0"/>
              <a:t>Humans have 46 chromosomes</a:t>
            </a:r>
          </a:p>
          <a:p>
            <a:pPr marL="171450" indent="-171450">
              <a:buFont typeface="Arial" panose="020B0604020202020204" pitchFamily="34" charset="0"/>
              <a:buChar char="•"/>
            </a:pPr>
            <a:r>
              <a:rPr lang="en-US" dirty="0" smtClean="0"/>
              <a:t>23 are</a:t>
            </a:r>
            <a:r>
              <a:rPr lang="en-US" baseline="0" dirty="0" smtClean="0"/>
              <a:t> received from each parent</a:t>
            </a:r>
          </a:p>
          <a:p>
            <a:pPr marL="171450" indent="-171450">
              <a:buFont typeface="Arial" panose="020B0604020202020204" pitchFamily="34" charset="0"/>
              <a:buChar char="•"/>
            </a:pPr>
            <a:r>
              <a:rPr lang="en-US" baseline="0" dirty="0" smtClean="0"/>
              <a:t>Chromosomes are charted on karyotypes when studied</a:t>
            </a:r>
          </a:p>
          <a:p>
            <a:pPr marL="171450" indent="-171450">
              <a:buFont typeface="Arial" panose="020B0604020202020204" pitchFamily="34" charset="0"/>
              <a:buChar char="•"/>
            </a:pPr>
            <a:r>
              <a:rPr lang="en-US" dirty="0" smtClean="0"/>
              <a:t>23</a:t>
            </a:r>
            <a:r>
              <a:rPr lang="en-US" baseline="30000" dirty="0" smtClean="0"/>
              <a:t>rd</a:t>
            </a:r>
            <a:r>
              <a:rPr lang="en-US" dirty="0" smtClean="0"/>
              <a:t> chromosome determines </a:t>
            </a:r>
            <a:r>
              <a:rPr lang="en-US" baseline="0" dirty="0" smtClean="0"/>
              <a:t>sex</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Anaphase: </a:t>
            </a:r>
            <a:r>
              <a:rPr lang="en-US" baseline="0" dirty="0" smtClean="0"/>
              <a:t>Spindle fibers pull chromosomes apart toward the centrioles.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55</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Telophase: </a:t>
            </a:r>
            <a:r>
              <a:rPr lang="en-US" baseline="0" dirty="0" smtClean="0"/>
              <a:t>Nuclear envelope forms around each group of chromosomes.</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56</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Cytokinesis: </a:t>
            </a:r>
            <a:r>
              <a:rPr lang="en-US" baseline="0" dirty="0" smtClean="0"/>
              <a:t>The cytoplasm spits resulting in two identical cells called “daughter cells”.</a:t>
            </a:r>
          </a:p>
          <a:p>
            <a:pPr marL="0" indent="0">
              <a:buFont typeface="Arial" panose="020B0604020202020204" pitchFamily="34" charset="0"/>
              <a:buNone/>
            </a:pPr>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57</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Mitosis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Interphase: </a:t>
            </a:r>
            <a:r>
              <a:rPr lang="en-US" baseline="0" dirty="0" smtClean="0"/>
              <a:t>Chromosomes unwind and replicate the half of the chromosome that was split apart during anaphase.</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58</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https://www.youtube.com/watch?v=f-ldPgEfAHI</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Review</a:t>
            </a:r>
          </a:p>
          <a:p>
            <a:endParaRPr lang="en-US" dirty="0" smtClean="0"/>
          </a:p>
          <a:p>
            <a:r>
              <a:rPr lang="en-US" dirty="0" smtClean="0"/>
              <a:t>Mitosis Rap Video:</a:t>
            </a:r>
          </a:p>
          <a:p>
            <a:endParaRPr lang="en-US" dirty="0" smtClean="0"/>
          </a:p>
          <a:p>
            <a:r>
              <a:rPr lang="en-US" dirty="0" smtClean="0"/>
              <a:t>Instructions: Watch</a:t>
            </a:r>
            <a:r>
              <a:rPr lang="en-US" baseline="0" dirty="0" smtClean="0"/>
              <a:t> for review </a:t>
            </a:r>
            <a:r>
              <a:rPr lang="en-US" baseline="0" dirty="0" smtClean="0">
                <a:sym typeface="Wingdings" panose="05000000000000000000" pitchFamily="2" charset="2"/>
              </a:rPr>
              <a:t></a:t>
            </a:r>
            <a:endParaRPr lang="en-US" dirty="0" smtClean="0"/>
          </a:p>
          <a:p>
            <a:r>
              <a:rPr lang="en-US" b="1" dirty="0" smtClean="0"/>
              <a:t>https://www.youtube.com/watch?v=YLuTj8LplVM</a:t>
            </a:r>
          </a:p>
          <a:p>
            <a:r>
              <a:rPr lang="en-US" b="1" dirty="0" smtClean="0"/>
              <a:t>_____</a:t>
            </a:r>
          </a:p>
        </p:txBody>
      </p:sp>
      <p:sp>
        <p:nvSpPr>
          <p:cNvPr id="4" name="Slide Number Placeholder 3"/>
          <p:cNvSpPr>
            <a:spLocks noGrp="1"/>
          </p:cNvSpPr>
          <p:nvPr>
            <p:ph type="sldNum" sz="quarter" idx="10"/>
          </p:nvPr>
        </p:nvSpPr>
        <p:spPr/>
        <p:txBody>
          <a:bodyPr/>
          <a:lstStyle/>
          <a:p>
            <a:fld id="{59B3E1E2-0D37-425D-BA4B-A5A187636159}" type="slidenum">
              <a:rPr lang="en-US" smtClean="0"/>
              <a:pPr/>
              <a:t>60</a:t>
            </a:fld>
            <a:endParaRPr lang="en-US"/>
          </a:p>
        </p:txBody>
      </p:sp>
    </p:spTree>
    <p:extLst>
      <p:ext uri="{BB962C8B-B14F-4D97-AF65-F5344CB8AC3E}">
        <p14:creationId xmlns:p14="http://schemas.microsoft.com/office/powerpoint/2010/main" val="1855459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http://www.biology.arizona.edu/cell_bio/activities/cell_cycle/cell_cycle.html</a:t>
            </a:r>
            <a:endParaRPr lang="en-US" b="0" u="none"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61</a:t>
            </a:fld>
            <a:endParaRPr lang="en-US"/>
          </a:p>
        </p:txBody>
      </p:sp>
    </p:spTree>
    <p:extLst>
      <p:ext uri="{BB962C8B-B14F-4D97-AF65-F5344CB8AC3E}">
        <p14:creationId xmlns:p14="http://schemas.microsoft.com/office/powerpoint/2010/main" val="1563714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62</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endParaRPr lang="en-US" baseline="0" dirty="0" smtClean="0"/>
          </a:p>
          <a:p>
            <a:pPr marL="0" indent="0">
              <a:buFont typeface="Arial" panose="020B0604020202020204" pitchFamily="34" charset="0"/>
              <a:buNone/>
            </a:pPr>
            <a:endParaRPr lang="en-US" baseline="0" dirty="0" smtClean="0"/>
          </a:p>
          <a:p>
            <a:r>
              <a:rPr lang="en-US" sz="1200" b="0" i="0" dirty="0" smtClean="0">
                <a:solidFill>
                  <a:srgbClr val="FFC000"/>
                </a:solidFill>
              </a:rPr>
              <a:t>Cell division of gametes (sperm &amp; egg).</a:t>
            </a:r>
          </a:p>
          <a:p>
            <a:pPr marL="457200" indent="-457200">
              <a:buFont typeface="Arial" panose="020B0604020202020204" pitchFamily="34" charset="0"/>
              <a:buChar char="•"/>
            </a:pPr>
            <a:r>
              <a:rPr lang="en-US" sz="1200" b="0" i="0" dirty="0" smtClean="0">
                <a:solidFill>
                  <a:srgbClr val="FFC000"/>
                </a:solidFill>
              </a:rPr>
              <a:t>Includes the crossing over of genetic information between chromosomes.</a:t>
            </a:r>
          </a:p>
          <a:p>
            <a:pPr marL="457200" indent="-457200">
              <a:buFont typeface="Arial" panose="020B0604020202020204" pitchFamily="34" charset="0"/>
              <a:buChar char="•"/>
            </a:pPr>
            <a:r>
              <a:rPr lang="en-US" sz="1200" b="0" i="0" dirty="0" smtClean="0">
                <a:solidFill>
                  <a:srgbClr val="FFC000"/>
                </a:solidFill>
              </a:rPr>
              <a:t>Reduces number of chromosomes from 46 to 23.</a:t>
            </a:r>
          </a:p>
          <a:p>
            <a:pPr marL="457200" indent="-457200">
              <a:buFont typeface="Arial" panose="020B0604020202020204" pitchFamily="34" charset="0"/>
              <a:buChar char="•"/>
            </a:pPr>
            <a:r>
              <a:rPr lang="en-US" sz="1200" b="0" i="0" dirty="0" smtClean="0">
                <a:solidFill>
                  <a:srgbClr val="FFC000"/>
                </a:solidFill>
              </a:rPr>
              <a:t>Occurs in 2 Phases: Meiosis 1 and 2, each phase has 5 steps.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63</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endParaRPr lang="en-US" baseline="0" dirty="0" smtClean="0"/>
          </a:p>
          <a:p>
            <a:pPr marL="0" indent="0">
              <a:buFont typeface="Arial" panose="020B0604020202020204" pitchFamily="34" charset="0"/>
              <a:buNone/>
            </a:pPr>
            <a:endParaRPr lang="en-US" baseline="0" dirty="0" smtClean="0"/>
          </a:p>
          <a:p>
            <a:r>
              <a:rPr lang="en-US" sz="1200" b="0" i="0" dirty="0" smtClean="0">
                <a:solidFill>
                  <a:srgbClr val="FFC000"/>
                </a:solidFill>
              </a:rPr>
              <a:t>Cell division of gametes (sperm &amp; egg).</a:t>
            </a:r>
          </a:p>
          <a:p>
            <a:pPr marL="457200" indent="-457200">
              <a:buFont typeface="Arial" panose="020B0604020202020204" pitchFamily="34" charset="0"/>
              <a:buChar char="•"/>
            </a:pPr>
            <a:r>
              <a:rPr lang="en-US" sz="1200" b="0" i="0" dirty="0" smtClean="0">
                <a:solidFill>
                  <a:srgbClr val="FFC000"/>
                </a:solidFill>
              </a:rPr>
              <a:t>Includes the crossing over of genetic information between chromosomes.</a:t>
            </a:r>
          </a:p>
          <a:p>
            <a:pPr marL="457200" indent="-457200">
              <a:buFont typeface="Arial" panose="020B0604020202020204" pitchFamily="34" charset="0"/>
              <a:buChar char="•"/>
            </a:pPr>
            <a:r>
              <a:rPr lang="en-US" sz="1200" b="0" i="0" dirty="0" smtClean="0">
                <a:solidFill>
                  <a:srgbClr val="FFC000"/>
                </a:solidFill>
              </a:rPr>
              <a:t>Reduces number of chromosomes from 46 to 23.</a:t>
            </a:r>
          </a:p>
          <a:p>
            <a:pPr marL="457200" indent="-457200">
              <a:buFont typeface="Arial" panose="020B0604020202020204" pitchFamily="34" charset="0"/>
              <a:buChar char="•"/>
            </a:pPr>
            <a:r>
              <a:rPr lang="en-US" sz="1200" b="0" i="0" dirty="0" smtClean="0">
                <a:solidFill>
                  <a:srgbClr val="FFC000"/>
                </a:solidFill>
              </a:rPr>
              <a:t>Occurs in 2 Phases: Meiosis 1 and 2, each phase has 5 steps.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64</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Chromosomes</a:t>
            </a:r>
          </a:p>
          <a:p>
            <a:pPr marL="171450" indent="-171450">
              <a:buFont typeface="Arial" panose="020B0604020202020204" pitchFamily="34" charset="0"/>
              <a:buChar char="•"/>
            </a:pPr>
            <a:r>
              <a:rPr lang="en-US" dirty="0" smtClean="0"/>
              <a:t>Humans have 46 chromosomes</a:t>
            </a:r>
          </a:p>
          <a:p>
            <a:pPr marL="171450" indent="-171450">
              <a:buFont typeface="Arial" panose="020B0604020202020204" pitchFamily="34" charset="0"/>
              <a:buChar char="•"/>
            </a:pPr>
            <a:r>
              <a:rPr lang="en-US" dirty="0" smtClean="0"/>
              <a:t>23 are</a:t>
            </a:r>
            <a:r>
              <a:rPr lang="en-US" baseline="0" dirty="0" smtClean="0"/>
              <a:t> received from each parent</a:t>
            </a:r>
          </a:p>
          <a:p>
            <a:pPr marL="171450" indent="-171450">
              <a:buFont typeface="Arial" panose="020B0604020202020204" pitchFamily="34" charset="0"/>
              <a:buChar char="•"/>
            </a:pPr>
            <a:r>
              <a:rPr lang="en-US" baseline="0" dirty="0" smtClean="0"/>
              <a:t>Chromosomes are charted on karyotypes when studied</a:t>
            </a:r>
          </a:p>
          <a:p>
            <a:pPr marL="171450" indent="-171450">
              <a:buFont typeface="Arial" panose="020B0604020202020204" pitchFamily="34" charset="0"/>
              <a:buChar char="•"/>
            </a:pPr>
            <a:r>
              <a:rPr lang="en-US" dirty="0" smtClean="0"/>
              <a:t>23</a:t>
            </a:r>
            <a:r>
              <a:rPr lang="en-US" baseline="30000" dirty="0" smtClean="0"/>
              <a:t>rd</a:t>
            </a:r>
            <a:r>
              <a:rPr lang="en-US" dirty="0" smtClean="0"/>
              <a:t> chromosome determines </a:t>
            </a:r>
            <a:r>
              <a:rPr lang="en-US" baseline="0" dirty="0" smtClean="0"/>
              <a:t>sex</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endParaRPr lang="en-US" baseline="0" dirty="0" smtClean="0"/>
          </a:p>
          <a:p>
            <a:pPr marL="0" indent="0">
              <a:buFont typeface="Arial" panose="020B0604020202020204" pitchFamily="34" charset="0"/>
              <a:buNone/>
            </a:pPr>
            <a:endParaRPr lang="en-US" baseline="0" dirty="0" smtClean="0"/>
          </a:p>
          <a:p>
            <a:r>
              <a:rPr lang="en-US" sz="1200" b="0" i="0" dirty="0" smtClean="0">
                <a:solidFill>
                  <a:srgbClr val="FFC000"/>
                </a:solidFill>
              </a:rPr>
              <a:t>Cell division of gametes (sperm &amp; egg).</a:t>
            </a:r>
          </a:p>
          <a:p>
            <a:pPr marL="457200" indent="-457200">
              <a:buFont typeface="Arial" panose="020B0604020202020204" pitchFamily="34" charset="0"/>
              <a:buChar char="•"/>
            </a:pPr>
            <a:r>
              <a:rPr lang="en-US" sz="1200" b="0" i="0" dirty="0" smtClean="0">
                <a:solidFill>
                  <a:srgbClr val="FFC000"/>
                </a:solidFill>
              </a:rPr>
              <a:t>Includes the crossing over of genetic information between chromosomes.</a:t>
            </a:r>
          </a:p>
          <a:p>
            <a:pPr marL="457200" indent="-457200">
              <a:buFont typeface="Arial" panose="020B0604020202020204" pitchFamily="34" charset="0"/>
              <a:buChar char="•"/>
            </a:pPr>
            <a:r>
              <a:rPr lang="en-US" sz="1200" b="0" i="0" dirty="0" smtClean="0">
                <a:solidFill>
                  <a:srgbClr val="FFC000"/>
                </a:solidFill>
              </a:rPr>
              <a:t>Reduces number of chromosomes from 46 to 23.</a:t>
            </a:r>
          </a:p>
          <a:p>
            <a:pPr marL="457200" indent="-457200">
              <a:buFont typeface="Arial" panose="020B0604020202020204" pitchFamily="34" charset="0"/>
              <a:buChar char="•"/>
            </a:pPr>
            <a:r>
              <a:rPr lang="en-US" sz="1200" b="0" i="0" dirty="0" smtClean="0">
                <a:solidFill>
                  <a:srgbClr val="FFC000"/>
                </a:solidFill>
              </a:rPr>
              <a:t>Occurs in 2 Phases: Meiosis 1 and 2, each phase has 5 steps.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65</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endParaRPr lang="en-US" baseline="0" dirty="0" smtClean="0"/>
          </a:p>
          <a:p>
            <a:pPr marL="0" indent="0">
              <a:buFont typeface="Arial" panose="020B0604020202020204" pitchFamily="34" charset="0"/>
              <a:buNone/>
            </a:pPr>
            <a:endParaRPr lang="en-US" baseline="0" dirty="0" smtClean="0"/>
          </a:p>
          <a:p>
            <a:r>
              <a:rPr lang="en-US" sz="1200" b="0" i="0" dirty="0" smtClean="0">
                <a:solidFill>
                  <a:srgbClr val="FFC000"/>
                </a:solidFill>
              </a:rPr>
              <a:t>Cell division of gametes (sperm &amp; egg).</a:t>
            </a:r>
          </a:p>
          <a:p>
            <a:pPr marL="457200" indent="-457200">
              <a:buFont typeface="Arial" panose="020B0604020202020204" pitchFamily="34" charset="0"/>
              <a:buChar char="•"/>
            </a:pPr>
            <a:r>
              <a:rPr lang="en-US" sz="1200" b="0" i="0" dirty="0" smtClean="0">
                <a:solidFill>
                  <a:srgbClr val="FFC000"/>
                </a:solidFill>
              </a:rPr>
              <a:t>Includes the crossing over of genetic information between chromosomes.</a:t>
            </a:r>
          </a:p>
          <a:p>
            <a:pPr marL="457200" indent="-457200">
              <a:buFont typeface="Arial" panose="020B0604020202020204" pitchFamily="34" charset="0"/>
              <a:buChar char="•"/>
            </a:pPr>
            <a:r>
              <a:rPr lang="en-US" sz="1200" b="0" i="0" dirty="0" smtClean="0">
                <a:solidFill>
                  <a:srgbClr val="FFC000"/>
                </a:solidFill>
              </a:rPr>
              <a:t>Reduces number of chromosomes from 46 to 23.</a:t>
            </a:r>
          </a:p>
          <a:p>
            <a:pPr marL="457200" indent="-457200">
              <a:buFont typeface="Arial" panose="020B0604020202020204" pitchFamily="34" charset="0"/>
              <a:buChar char="•"/>
            </a:pPr>
            <a:r>
              <a:rPr lang="en-US" sz="1200" b="0" i="0" dirty="0" smtClean="0">
                <a:solidFill>
                  <a:srgbClr val="FFC000"/>
                </a:solidFill>
              </a:rPr>
              <a:t>Occurs in 2 Phases: Meiosis 1 and 2, each phase has 5 steps.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66</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endParaRPr lang="en-US" baseline="0" dirty="0" smtClean="0"/>
          </a:p>
          <a:p>
            <a:pPr marL="0" indent="0">
              <a:buFont typeface="Arial" panose="020B0604020202020204" pitchFamily="34" charset="0"/>
              <a:buNone/>
            </a:pPr>
            <a:endParaRPr lang="en-US" baseline="0" dirty="0" smtClean="0"/>
          </a:p>
          <a:p>
            <a:r>
              <a:rPr lang="en-US" sz="1200" b="0" i="0" dirty="0" smtClean="0">
                <a:solidFill>
                  <a:srgbClr val="FFC000"/>
                </a:solidFill>
              </a:rPr>
              <a:t>Cell division of gametes (sperm &amp; egg).</a:t>
            </a:r>
          </a:p>
          <a:p>
            <a:pPr marL="457200" indent="-457200">
              <a:buFont typeface="Arial" panose="020B0604020202020204" pitchFamily="34" charset="0"/>
              <a:buChar char="•"/>
            </a:pPr>
            <a:r>
              <a:rPr lang="en-US" sz="1200" b="0" i="0" dirty="0" smtClean="0">
                <a:solidFill>
                  <a:srgbClr val="FFC000"/>
                </a:solidFill>
              </a:rPr>
              <a:t>Includes the crossing over of genetic information between chromosomes.</a:t>
            </a:r>
          </a:p>
          <a:p>
            <a:pPr marL="457200" indent="-457200">
              <a:buFont typeface="Arial" panose="020B0604020202020204" pitchFamily="34" charset="0"/>
              <a:buChar char="•"/>
            </a:pPr>
            <a:r>
              <a:rPr lang="en-US" sz="1200" b="0" i="0" dirty="0" smtClean="0">
                <a:solidFill>
                  <a:srgbClr val="FFC000"/>
                </a:solidFill>
              </a:rPr>
              <a:t>Reduces number of chromosomes from 46 to 23.</a:t>
            </a:r>
          </a:p>
          <a:p>
            <a:pPr marL="457200" indent="-457200">
              <a:buFont typeface="Arial" panose="020B0604020202020204" pitchFamily="34" charset="0"/>
              <a:buChar char="•"/>
            </a:pPr>
            <a:r>
              <a:rPr lang="en-US" sz="1200" b="0" i="0" dirty="0" smtClean="0">
                <a:solidFill>
                  <a:srgbClr val="FFC000"/>
                </a:solidFill>
              </a:rPr>
              <a:t>Occurs in 2 Phases: Meiosis 1 and 2, each phase has 5 steps.</a:t>
            </a: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67</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400" b="0" i="0" u="none" dirty="0" smtClean="0"/>
              <a:t>Prophase I</a:t>
            </a:r>
          </a:p>
          <a:p>
            <a:pPr marL="457200" indent="-457200">
              <a:buFont typeface="Arial" panose="020B0604020202020204" pitchFamily="34" charset="0"/>
              <a:buChar char="•"/>
            </a:pPr>
            <a:r>
              <a:rPr lang="en-US" sz="1200" b="0" i="0" dirty="0" smtClean="0">
                <a:solidFill>
                  <a:srgbClr val="FFC000"/>
                </a:solidFill>
              </a:rPr>
              <a:t>46 Homologous Chromosomes line up.</a:t>
            </a:r>
          </a:p>
          <a:p>
            <a:pPr marL="457200" indent="-457200">
              <a:buFont typeface="Arial" panose="020B0604020202020204" pitchFamily="34" charset="0"/>
              <a:buChar char="•"/>
            </a:pPr>
            <a:r>
              <a:rPr lang="en-US" sz="1200" b="0" i="0" dirty="0" smtClean="0">
                <a:solidFill>
                  <a:srgbClr val="FFC000"/>
                </a:solidFill>
              </a:rPr>
              <a:t>Crossing over between chromosomes occurs.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baseline="0" dirty="0" smtClean="0">
                <a:solidFill>
                  <a:srgbClr val="FFC000"/>
                </a:solidFill>
              </a:rPr>
              <a:t>Note: homologous means the same, we have 23 specific chromosomes, the same chromosome from the sperm and the egg line up side by side</a:t>
            </a:r>
            <a:endParaRPr lang="en-US" sz="1200" b="0" i="0" u="none" dirty="0" smtClean="0">
              <a:solidFill>
                <a:srgbClr val="FFC000"/>
              </a:solidFill>
            </a:endParaRP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68</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400" b="0" i="0" u="none" dirty="0" smtClean="0"/>
              <a:t>Prophase I</a:t>
            </a:r>
          </a:p>
          <a:p>
            <a:pPr marL="457200" indent="-457200">
              <a:buFont typeface="Arial" panose="020B0604020202020204" pitchFamily="34" charset="0"/>
              <a:buChar char="•"/>
            </a:pPr>
            <a:r>
              <a:rPr lang="en-US" sz="1200" b="0" i="0" dirty="0" smtClean="0">
                <a:solidFill>
                  <a:srgbClr val="FFC000"/>
                </a:solidFill>
              </a:rPr>
              <a:t>46 Homologous Chromosomes line up.</a:t>
            </a:r>
          </a:p>
          <a:p>
            <a:pPr marL="457200" indent="-457200">
              <a:buFont typeface="Arial" panose="020B0604020202020204" pitchFamily="34" charset="0"/>
              <a:buChar char="•"/>
            </a:pPr>
            <a:r>
              <a:rPr lang="en-US" sz="1200" b="0" i="0" dirty="0" smtClean="0">
                <a:solidFill>
                  <a:srgbClr val="FFC000"/>
                </a:solidFill>
              </a:rPr>
              <a:t>Crossing over between chromosomes occurs.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baseline="0" dirty="0" smtClean="0">
                <a:solidFill>
                  <a:srgbClr val="FFC000"/>
                </a:solidFill>
              </a:rPr>
              <a:t>Note: homologous means the same, we have 23 specific chromosomes, the same chromosome from the sperm and the egg line up side by side</a:t>
            </a:r>
            <a:endParaRPr lang="en-US" sz="1200" b="0" i="0" u="none" dirty="0" smtClean="0">
              <a:solidFill>
                <a:srgbClr val="FFC000"/>
              </a:solidFill>
            </a:endParaRPr>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69</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400" b="0" i="0" u="none" dirty="0" smtClean="0"/>
              <a:t>Metaphase I</a:t>
            </a:r>
          </a:p>
          <a:p>
            <a:pPr marL="457200" indent="-457200">
              <a:buFont typeface="Arial" panose="020B0604020202020204" pitchFamily="34" charset="0"/>
              <a:buChar char="•"/>
            </a:pPr>
            <a:r>
              <a:rPr lang="en-US" sz="1200" b="0" i="0" u="none" dirty="0" smtClean="0">
                <a:solidFill>
                  <a:srgbClr val="FFC000"/>
                </a:solidFill>
              </a:rPr>
              <a:t>Independent assortment occurs when homologous</a:t>
            </a:r>
            <a:r>
              <a:rPr lang="en-US" sz="1200" b="0" i="0" u="none" baseline="0" dirty="0" smtClean="0">
                <a:solidFill>
                  <a:srgbClr val="FFC000"/>
                </a:solidFill>
              </a:rPr>
              <a:t> chromosomes line up side by side in the middle</a:t>
            </a:r>
          </a:p>
          <a:p>
            <a:pPr marL="457200" indent="-457200">
              <a:buFont typeface="Arial" panose="020B0604020202020204" pitchFamily="34" charset="0"/>
              <a:buChar char="•"/>
            </a:pPr>
            <a:r>
              <a:rPr lang="en-US" sz="1200" b="0" i="0" u="none" dirty="0" smtClean="0">
                <a:solidFill>
                  <a:srgbClr val="FFC000"/>
                </a:solidFill>
              </a:rPr>
              <a:t>Spindle fibers attach the centromeres to the chromosomes.</a:t>
            </a: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70</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400" b="0" i="0" u="none" dirty="0" smtClean="0"/>
              <a:t>Metaphase I</a:t>
            </a:r>
          </a:p>
          <a:p>
            <a:pPr marL="457200" indent="-457200">
              <a:buFont typeface="Arial" panose="020B0604020202020204" pitchFamily="34" charset="0"/>
              <a:buChar char="•"/>
            </a:pPr>
            <a:r>
              <a:rPr lang="en-US" sz="1200" b="0" i="0" u="none" dirty="0" smtClean="0">
                <a:solidFill>
                  <a:srgbClr val="FFC000"/>
                </a:solidFill>
              </a:rPr>
              <a:t>Independent assortment occurs when homologous</a:t>
            </a:r>
            <a:r>
              <a:rPr lang="en-US" sz="1200" b="0" i="0" u="none" baseline="0" dirty="0" smtClean="0">
                <a:solidFill>
                  <a:srgbClr val="FFC000"/>
                </a:solidFill>
              </a:rPr>
              <a:t> chromosomes line up side by side in the middle</a:t>
            </a:r>
          </a:p>
          <a:p>
            <a:pPr marL="457200" indent="-457200">
              <a:buFont typeface="Arial" panose="020B0604020202020204" pitchFamily="34" charset="0"/>
              <a:buChar char="•"/>
            </a:pPr>
            <a:r>
              <a:rPr lang="en-US" sz="1200" b="0" i="0" u="none" dirty="0" smtClean="0">
                <a:solidFill>
                  <a:srgbClr val="FFC000"/>
                </a:solidFill>
              </a:rPr>
              <a:t>Spindle fibers attach the centromeres to the chromosomes.</a:t>
            </a: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71</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400" b="0" i="0" u="none" dirty="0" smtClean="0"/>
              <a:t>Anaphase I</a:t>
            </a:r>
          </a:p>
          <a:p>
            <a:pPr marL="457200" indent="-457200">
              <a:buFont typeface="Arial" panose="020B0604020202020204" pitchFamily="34" charset="0"/>
              <a:buChar char="•"/>
            </a:pPr>
            <a:r>
              <a:rPr lang="en-US" sz="1200" b="0" i="0" u="none" dirty="0" smtClean="0">
                <a:solidFill>
                  <a:srgbClr val="FFC000"/>
                </a:solidFill>
              </a:rPr>
              <a:t>Spindle</a:t>
            </a:r>
            <a:r>
              <a:rPr lang="en-US" sz="1200" b="0" i="0" u="none" baseline="0" dirty="0" smtClean="0">
                <a:solidFill>
                  <a:srgbClr val="FFC000"/>
                </a:solidFill>
              </a:rPr>
              <a:t> fibers pull the homologous chromosomes apart.</a:t>
            </a:r>
            <a:endParaRPr lang="en-US" sz="1200" b="0" i="0" u="none" dirty="0" smtClean="0">
              <a:solidFill>
                <a:srgbClr val="FFC000"/>
              </a:solidFill>
            </a:endParaRP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72</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400" b="0" i="0" u="none" dirty="0" smtClean="0"/>
              <a:t>Anaphase I</a:t>
            </a:r>
          </a:p>
          <a:p>
            <a:pPr marL="457200" indent="-457200">
              <a:buFont typeface="Arial" panose="020B0604020202020204" pitchFamily="34" charset="0"/>
              <a:buChar char="•"/>
            </a:pPr>
            <a:r>
              <a:rPr lang="en-US" sz="1200" b="0" i="0" u="none" dirty="0" smtClean="0">
                <a:solidFill>
                  <a:srgbClr val="FFC000"/>
                </a:solidFill>
              </a:rPr>
              <a:t>Spindle</a:t>
            </a:r>
            <a:r>
              <a:rPr lang="en-US" sz="1200" b="0" i="0" u="none" baseline="0" dirty="0" smtClean="0">
                <a:solidFill>
                  <a:srgbClr val="FFC000"/>
                </a:solidFill>
              </a:rPr>
              <a:t> fibers pull the homologous chromosomes apart.</a:t>
            </a:r>
            <a:endParaRPr lang="en-US" sz="1200" b="0" i="0" u="none" dirty="0" smtClean="0">
              <a:solidFill>
                <a:srgbClr val="FFC000"/>
              </a:solidFill>
            </a:endParaRP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73</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a:t>
            </a:r>
            <a:endParaRPr lang="en-US" baseline="0" dirty="0" smtClean="0"/>
          </a:p>
          <a:p>
            <a:pPr marL="0" indent="0">
              <a:buFont typeface="Arial" panose="020B0604020202020204" pitchFamily="34" charset="0"/>
              <a:buNone/>
            </a:pPr>
            <a:endParaRPr lang="en-US" baseline="0" dirty="0" smtClean="0"/>
          </a:p>
          <a:p>
            <a:r>
              <a:rPr lang="en-US" sz="1600" b="0" i="0" u="none" dirty="0" smtClean="0"/>
              <a:t>Telophase I</a:t>
            </a:r>
          </a:p>
          <a:p>
            <a:pPr marL="457200" indent="-457200">
              <a:buFont typeface="Arial" panose="020B0604020202020204" pitchFamily="34" charset="0"/>
              <a:buChar char="•"/>
            </a:pPr>
            <a:r>
              <a:rPr lang="en-US" sz="1400" b="0" i="0" dirty="0" smtClean="0">
                <a:solidFill>
                  <a:srgbClr val="FFC000"/>
                </a:solidFill>
              </a:rPr>
              <a:t>2 cells are created.</a:t>
            </a:r>
          </a:p>
          <a:p>
            <a:pPr marL="457200" indent="-457200">
              <a:buFont typeface="Arial" panose="020B0604020202020204" pitchFamily="34" charset="0"/>
              <a:buChar char="•"/>
            </a:pPr>
            <a:r>
              <a:rPr lang="en-US" sz="1400" b="0" i="0" dirty="0" smtClean="0">
                <a:solidFill>
                  <a:srgbClr val="FFC000"/>
                </a:solidFill>
              </a:rPr>
              <a:t>Each cell has 23 chromosomes which is half the number of the original cell (remember, these are sex</a:t>
            </a:r>
            <a:r>
              <a:rPr lang="en-US" sz="1400" b="0" i="0" baseline="0" dirty="0" smtClean="0">
                <a:solidFill>
                  <a:srgbClr val="FFC000"/>
                </a:solidFill>
              </a:rPr>
              <a:t> cells, so the end result will be 23, the purpose of meiosis is dividing a cell that has 46 chromosomes into cells with 23 chromosomes)</a:t>
            </a:r>
            <a:r>
              <a:rPr lang="en-US" sz="1400" b="0" i="0" dirty="0" smtClean="0">
                <a:solidFill>
                  <a:srgbClr val="FFC000"/>
                </a:solidFill>
              </a:rPr>
              <a:t>. </a:t>
            </a:r>
          </a:p>
          <a:p>
            <a:r>
              <a:rPr lang="en-US" b="0" i="0" dirty="0" smtClean="0"/>
              <a:t>____</a:t>
            </a:r>
            <a:endParaRPr lang="en-US" b="0" i="0"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74</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Chromosomes</a:t>
            </a:r>
          </a:p>
          <a:p>
            <a:pPr marL="171450" indent="-171450">
              <a:buFont typeface="Arial" panose="020B0604020202020204" pitchFamily="34" charset="0"/>
              <a:buChar char="•"/>
            </a:pPr>
            <a:r>
              <a:rPr lang="en-US" dirty="0" smtClean="0"/>
              <a:t>Humans have 46 chromosomes</a:t>
            </a:r>
          </a:p>
          <a:p>
            <a:pPr marL="171450" indent="-171450">
              <a:buFont typeface="Arial" panose="020B0604020202020204" pitchFamily="34" charset="0"/>
              <a:buChar char="•"/>
            </a:pPr>
            <a:r>
              <a:rPr lang="en-US" dirty="0" smtClean="0"/>
              <a:t>23 are</a:t>
            </a:r>
            <a:r>
              <a:rPr lang="en-US" baseline="0" dirty="0" smtClean="0"/>
              <a:t> received from each parent</a:t>
            </a:r>
          </a:p>
          <a:p>
            <a:pPr marL="171450" indent="-171450">
              <a:buFont typeface="Arial" panose="020B0604020202020204" pitchFamily="34" charset="0"/>
              <a:buChar char="•"/>
            </a:pPr>
            <a:r>
              <a:rPr lang="en-US" baseline="0" dirty="0" smtClean="0"/>
              <a:t>Chromosomes are charted on karyotypes when studied</a:t>
            </a:r>
          </a:p>
          <a:p>
            <a:pPr marL="171450" indent="-171450">
              <a:buFont typeface="Arial" panose="020B0604020202020204" pitchFamily="34" charset="0"/>
              <a:buChar char="•"/>
            </a:pPr>
            <a:r>
              <a:rPr lang="en-US" dirty="0" smtClean="0"/>
              <a:t>23</a:t>
            </a:r>
            <a:r>
              <a:rPr lang="en-US" baseline="30000" dirty="0" smtClean="0"/>
              <a:t>rd</a:t>
            </a:r>
            <a:r>
              <a:rPr lang="en-US" dirty="0" smtClean="0"/>
              <a:t> chromosome determines </a:t>
            </a:r>
            <a:r>
              <a:rPr lang="en-US" baseline="0" dirty="0" smtClean="0"/>
              <a:t>sex</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II</a:t>
            </a:r>
            <a:endParaRPr lang="en-US" baseline="0" dirty="0" smtClean="0"/>
          </a:p>
          <a:p>
            <a:pPr marL="0" indent="0">
              <a:buFont typeface="Arial" panose="020B0604020202020204" pitchFamily="34" charset="0"/>
              <a:buNone/>
            </a:pPr>
            <a:endParaRPr lang="en-US" baseline="0" dirty="0" smtClean="0"/>
          </a:p>
          <a:p>
            <a:r>
              <a:rPr lang="en-US" sz="1800" b="0" i="0" u="none" dirty="0" smtClean="0"/>
              <a:t>Prophase II</a:t>
            </a:r>
          </a:p>
          <a:p>
            <a:pPr marL="457200" indent="-457200">
              <a:buFont typeface="Arial" panose="020B0604020202020204" pitchFamily="34" charset="0"/>
              <a:buChar char="•"/>
            </a:pPr>
            <a:r>
              <a:rPr lang="en-US" sz="1600" b="0" i="0" dirty="0" smtClean="0">
                <a:solidFill>
                  <a:srgbClr val="FFC000"/>
                </a:solidFill>
              </a:rPr>
              <a:t>Each cell begins with 23 chromosomes.</a:t>
            </a:r>
          </a:p>
          <a:p>
            <a:pPr marL="457200" indent="-457200">
              <a:buFont typeface="Arial" panose="020B0604020202020204" pitchFamily="34" charset="0"/>
              <a:buChar char="•"/>
            </a:pPr>
            <a:r>
              <a:rPr lang="en-US" sz="1600" b="0" i="0" dirty="0" smtClean="0">
                <a:solidFill>
                  <a:srgbClr val="FFC000"/>
                </a:solidFill>
              </a:rPr>
              <a:t>Centrioles move to polar ends of cells.</a:t>
            </a:r>
          </a:p>
          <a:p>
            <a:pPr marL="457200" indent="-457200">
              <a:buFont typeface="Arial" panose="020B0604020202020204" pitchFamily="34" charset="0"/>
              <a:buChar char="•"/>
            </a:pPr>
            <a:endParaRPr lang="en-US" sz="1600" b="0" i="0" dirty="0" smtClean="0">
              <a:solidFill>
                <a:srgbClr val="FFC000"/>
              </a:solidFill>
            </a:endParaRPr>
          </a:p>
          <a:p>
            <a:pPr marL="0" indent="0">
              <a:buFontTx/>
              <a:buNone/>
            </a:pPr>
            <a:r>
              <a:rPr lang="en-US" sz="1600" b="0" i="0" dirty="0" smtClean="0">
                <a:solidFill>
                  <a:srgbClr val="FFC000"/>
                </a:solidFill>
              </a:rPr>
              <a:t>Note: This</a:t>
            </a:r>
            <a:r>
              <a:rPr lang="en-US" sz="1600" b="0" i="0" baseline="0" dirty="0" smtClean="0">
                <a:solidFill>
                  <a:srgbClr val="FFC000"/>
                </a:solidFill>
              </a:rPr>
              <a:t> diagram should be the first thing you sketch on the bottom half of your Meiosis Chart. The diagram on this slide and the sketch you are making on the Meiosis Chart are both representing two cells. Your chart looks a little different because it has two full circles side by side for cells and the slide has two cells that are squished together on top of each other. Both represent the same thing. </a:t>
            </a:r>
          </a:p>
          <a:p>
            <a:pPr marL="0" indent="0">
              <a:buFontTx/>
              <a:buNone/>
            </a:pPr>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75</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II</a:t>
            </a:r>
            <a:endParaRPr lang="en-US" baseline="0" dirty="0" smtClean="0"/>
          </a:p>
          <a:p>
            <a:pPr marL="0" indent="0">
              <a:buFont typeface="Arial" panose="020B0604020202020204" pitchFamily="34" charset="0"/>
              <a:buNone/>
            </a:pPr>
            <a:endParaRPr lang="en-US" baseline="0" dirty="0" smtClean="0"/>
          </a:p>
          <a:p>
            <a:r>
              <a:rPr lang="en-US" sz="2000" b="0" i="0" u="none" dirty="0" smtClean="0"/>
              <a:t>Metaphase II</a:t>
            </a:r>
            <a:endParaRPr lang="en-US" sz="2000" b="0" i="0" u="none" dirty="0" smtClean="0">
              <a:solidFill>
                <a:srgbClr val="FFC000"/>
              </a:solidFill>
            </a:endParaRPr>
          </a:p>
          <a:p>
            <a:pPr marL="457200" indent="-457200">
              <a:buFont typeface="Arial" panose="020B0604020202020204" pitchFamily="34" charset="0"/>
              <a:buChar char="•"/>
            </a:pPr>
            <a:r>
              <a:rPr lang="en-US" sz="1800" b="0" i="0" dirty="0" smtClean="0">
                <a:solidFill>
                  <a:srgbClr val="FFC000"/>
                </a:solidFill>
              </a:rPr>
              <a:t>Chromosomes line up in the middle of each cell.</a:t>
            </a: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76</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II</a:t>
            </a:r>
            <a:endParaRPr lang="en-US" baseline="0" dirty="0" smtClean="0"/>
          </a:p>
          <a:p>
            <a:pPr marL="0" indent="0">
              <a:buFont typeface="Arial" panose="020B0604020202020204" pitchFamily="34" charset="0"/>
              <a:buNone/>
            </a:pPr>
            <a:endParaRPr lang="en-US" baseline="0" dirty="0" smtClean="0"/>
          </a:p>
          <a:p>
            <a:r>
              <a:rPr lang="en-US" sz="2400" b="0" i="0" u="none" dirty="0" smtClean="0"/>
              <a:t>Anaphase II</a:t>
            </a:r>
          </a:p>
          <a:p>
            <a:pPr marL="457200" indent="-457200">
              <a:buFont typeface="Arial" panose="020B0604020202020204" pitchFamily="34" charset="0"/>
              <a:buChar char="•"/>
            </a:pPr>
            <a:r>
              <a:rPr lang="en-US" sz="2000" b="0" i="0" dirty="0" smtClean="0">
                <a:solidFill>
                  <a:srgbClr val="FFC000"/>
                </a:solidFill>
              </a:rPr>
              <a:t>Spindle fibers pull chromosomes apart (rip in half, just like mitosis).</a:t>
            </a: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77</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II</a:t>
            </a:r>
            <a:endParaRPr lang="en-US" baseline="0" dirty="0" smtClean="0"/>
          </a:p>
          <a:p>
            <a:pPr marL="0" indent="0">
              <a:buFont typeface="Arial" panose="020B0604020202020204" pitchFamily="34" charset="0"/>
              <a:buNone/>
            </a:pPr>
            <a:endParaRPr lang="en-US" baseline="0" dirty="0" smtClean="0"/>
          </a:p>
          <a:p>
            <a:r>
              <a:rPr lang="en-US" sz="2800" b="0" i="0" u="none" dirty="0" smtClean="0"/>
              <a:t>Telophase II</a:t>
            </a:r>
          </a:p>
          <a:p>
            <a:pPr marL="457200" indent="-457200">
              <a:buFont typeface="Arial" panose="020B0604020202020204" pitchFamily="34" charset="0"/>
              <a:buChar char="•"/>
            </a:pPr>
            <a:r>
              <a:rPr lang="en-US" sz="2400" b="0" i="0" u="none" dirty="0" smtClean="0">
                <a:solidFill>
                  <a:srgbClr val="FFC000"/>
                </a:solidFill>
              </a:rPr>
              <a:t>Nuclear</a:t>
            </a:r>
            <a:r>
              <a:rPr lang="en-US" sz="2400" b="0" i="0" u="none" baseline="0" dirty="0" smtClean="0">
                <a:solidFill>
                  <a:srgbClr val="FFC000"/>
                </a:solidFill>
              </a:rPr>
              <a:t> Envelopes form around each cell</a:t>
            </a:r>
            <a:endParaRPr lang="en-US" sz="2400" b="0" i="0" u="none" dirty="0" smtClean="0">
              <a:solidFill>
                <a:srgbClr val="FFC000"/>
              </a:solidFill>
            </a:endParaRP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78</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 II</a:t>
            </a:r>
            <a:endParaRPr lang="en-US" baseline="0" dirty="0" smtClean="0"/>
          </a:p>
          <a:p>
            <a:pPr marL="0" indent="0">
              <a:buFont typeface="Arial" panose="020B0604020202020204" pitchFamily="34" charset="0"/>
              <a:buNone/>
            </a:pPr>
            <a:endParaRPr lang="en-US" baseline="0" dirty="0" smtClean="0"/>
          </a:p>
          <a:p>
            <a:r>
              <a:rPr lang="en-US" sz="3200" b="0" i="0" u="none" dirty="0" smtClean="0"/>
              <a:t>Cytokinesis</a:t>
            </a:r>
          </a:p>
          <a:p>
            <a:pPr marL="457200" indent="-457200">
              <a:buFont typeface="Arial" panose="020B0604020202020204" pitchFamily="34" charset="0"/>
              <a:buChar char="•"/>
            </a:pPr>
            <a:r>
              <a:rPr lang="en-US" sz="2800" b="0" i="0" u="none" dirty="0" smtClean="0">
                <a:solidFill>
                  <a:srgbClr val="FFC000"/>
                </a:solidFill>
              </a:rPr>
              <a:t>Cytokinesis occurs resulting in 4 </a:t>
            </a:r>
            <a:r>
              <a:rPr lang="en-US" sz="2800" b="1" i="0" u="none" dirty="0" smtClean="0">
                <a:solidFill>
                  <a:srgbClr val="FFC000"/>
                </a:solidFill>
              </a:rPr>
              <a:t>genetically different</a:t>
            </a:r>
            <a:r>
              <a:rPr lang="en-US" sz="2800" b="0" i="0" u="none" dirty="0" smtClean="0">
                <a:solidFill>
                  <a:srgbClr val="FFC000"/>
                </a:solidFill>
              </a:rPr>
              <a:t> cells.</a:t>
            </a:r>
          </a:p>
          <a:p>
            <a:pPr marL="457200" indent="-457200">
              <a:buFont typeface="Arial" panose="020B0604020202020204" pitchFamily="34" charset="0"/>
              <a:buChar char="•"/>
            </a:pPr>
            <a:endParaRPr lang="en-US" sz="2800" b="0" i="0" u="none" dirty="0" smtClean="0">
              <a:solidFill>
                <a:srgbClr val="FFC000"/>
              </a:solidFill>
            </a:endParaRPr>
          </a:p>
          <a:p>
            <a:r>
              <a:rPr lang="en-US" dirty="0" smtClean="0"/>
              <a:t>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79</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Interphase</a:t>
            </a:r>
          </a:p>
          <a:p>
            <a:pPr marL="171450" indent="-171450">
              <a:buFont typeface="Arial" panose="020B0604020202020204" pitchFamily="34" charset="0"/>
              <a:buChar char="•"/>
            </a:pPr>
            <a:r>
              <a:rPr lang="en-US" baseline="0" dirty="0" smtClean="0"/>
              <a:t>DNA replicates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Instructions: when sketching this entire chart, please use </a:t>
            </a:r>
            <a:r>
              <a:rPr lang="en-US" b="1" baseline="0" dirty="0" smtClean="0"/>
              <a:t>two colors </a:t>
            </a:r>
            <a:r>
              <a:rPr lang="en-US" baseline="0" dirty="0" smtClean="0"/>
              <a:t>to illustrate chromosomes from both gametes. You may use markers, a pencil and pen, two pens, colored pencils, or anything else, but </a:t>
            </a:r>
            <a:r>
              <a:rPr lang="en-US" b="1" baseline="0" dirty="0" smtClean="0"/>
              <a:t>you must use two colors</a:t>
            </a:r>
            <a:r>
              <a:rPr lang="en-US" baseline="0" dirty="0" smtClean="0"/>
              <a:t>. Interphase goes on the first circle at the top of your chart.</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80</a:t>
            </a:fld>
            <a:endParaRPr lang="en-US"/>
          </a:p>
        </p:txBody>
      </p:sp>
    </p:spTree>
    <p:extLst>
      <p:ext uri="{BB962C8B-B14F-4D97-AF65-F5344CB8AC3E}">
        <p14:creationId xmlns:p14="http://schemas.microsoft.com/office/powerpoint/2010/main" val="16049717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Meiosis</a:t>
            </a:r>
            <a:r>
              <a:rPr lang="en-US" b="1" u="sng" baseline="0" dirty="0" smtClean="0"/>
              <a:t>:</a:t>
            </a:r>
          </a:p>
          <a:p>
            <a:endParaRPr lang="en-US" b="1" u="sng" baseline="0" dirty="0" smtClean="0"/>
          </a:p>
          <a:p>
            <a:r>
              <a:rPr lang="en-US" b="0" u="none" baseline="0" dirty="0" smtClean="0"/>
              <a:t>Video Re-cap: How Meiosis Works</a:t>
            </a:r>
            <a:endParaRPr lang="en-US" b="0" u="sng" dirty="0" smtClean="0"/>
          </a:p>
          <a:p>
            <a:r>
              <a:rPr lang="en-US" b="0" dirty="0" smtClean="0"/>
              <a:t>Video:</a:t>
            </a:r>
            <a:r>
              <a:rPr lang="en-US" b="0" baseline="0" dirty="0" smtClean="0"/>
              <a:t>  </a:t>
            </a:r>
            <a:r>
              <a:rPr lang="en-US" b="1" dirty="0" smtClean="0"/>
              <a:t>https://www.youtube.com/watch?v=CMXjBgLjjxo</a:t>
            </a:r>
          </a:p>
          <a:p>
            <a:r>
              <a:rPr lang="en-US" b="1" dirty="0" smtClean="0"/>
              <a:t>https://www.youtube.com/watch?v=toWK0fIyFlY&amp;t=337s</a:t>
            </a:r>
          </a:p>
          <a:p>
            <a:r>
              <a:rPr lang="en-US" b="1" dirty="0" smtClean="0"/>
              <a:t>_____</a:t>
            </a:r>
            <a:endParaRPr lang="en-US" b="1"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81</a:t>
            </a:fld>
            <a:endParaRPr lang="en-US"/>
          </a:p>
        </p:txBody>
      </p:sp>
    </p:spTree>
    <p:extLst>
      <p:ext uri="{BB962C8B-B14F-4D97-AF65-F5344CB8AC3E}">
        <p14:creationId xmlns:p14="http://schemas.microsoft.com/office/powerpoint/2010/main" val="17347590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 are in the slide</a:t>
            </a:r>
            <a:r>
              <a:rPr lang="en-US" baseline="0" dirty="0" smtClean="0"/>
              <a:t> notes for this presentation.</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82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Chromosomes</a:t>
            </a:r>
          </a:p>
          <a:p>
            <a:pPr marL="171450" indent="-171450">
              <a:buFont typeface="Arial" panose="020B0604020202020204" pitchFamily="34" charset="0"/>
              <a:buChar char="•"/>
            </a:pPr>
            <a:r>
              <a:rPr lang="en-US" dirty="0" smtClean="0"/>
              <a:t>Humans have 46 chromosomes</a:t>
            </a:r>
          </a:p>
          <a:p>
            <a:pPr marL="171450" indent="-171450">
              <a:buFont typeface="Arial" panose="020B0604020202020204" pitchFamily="34" charset="0"/>
              <a:buChar char="•"/>
            </a:pPr>
            <a:r>
              <a:rPr lang="en-US" dirty="0" smtClean="0"/>
              <a:t>23 are</a:t>
            </a:r>
            <a:r>
              <a:rPr lang="en-US" baseline="0" dirty="0" smtClean="0"/>
              <a:t> received from each parent</a:t>
            </a:r>
          </a:p>
          <a:p>
            <a:pPr marL="171450" indent="-171450">
              <a:buFont typeface="Arial" panose="020B0604020202020204" pitchFamily="34" charset="0"/>
              <a:buChar char="•"/>
            </a:pPr>
            <a:r>
              <a:rPr lang="en-US" baseline="0" dirty="0" smtClean="0"/>
              <a:t>Chromosomes are charted on karyotypes when studied</a:t>
            </a:r>
          </a:p>
          <a:p>
            <a:pPr marL="171450" indent="-171450">
              <a:buFont typeface="Arial" panose="020B0604020202020204" pitchFamily="34" charset="0"/>
              <a:buChar char="•"/>
            </a:pPr>
            <a:r>
              <a:rPr lang="en-US" dirty="0" smtClean="0"/>
              <a:t>23</a:t>
            </a:r>
            <a:r>
              <a:rPr lang="en-US" baseline="30000" dirty="0" smtClean="0"/>
              <a:t>rd</a:t>
            </a:r>
            <a:r>
              <a:rPr lang="en-US" dirty="0" smtClean="0"/>
              <a:t> chromosome determines </a:t>
            </a:r>
            <a:r>
              <a:rPr lang="en-US" baseline="0" dirty="0" smtClean="0"/>
              <a:t>sex</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9</a:t>
            </a:fld>
            <a:endParaRPr lang="en-US" dirty="0"/>
          </a:p>
        </p:txBody>
      </p:sp>
    </p:spTree>
    <p:extLst>
      <p:ext uri="{BB962C8B-B14F-4D97-AF65-F5344CB8AC3E}">
        <p14:creationId xmlns:p14="http://schemas.microsoft.com/office/powerpoint/2010/main" val="160497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Chromosome Structure</a:t>
            </a:r>
          </a:p>
          <a:p>
            <a:pPr marL="171450" indent="-171450">
              <a:buFont typeface="Arial" panose="020B0604020202020204" pitchFamily="34" charset="0"/>
              <a:buChar char="•"/>
            </a:pPr>
            <a:r>
              <a:rPr lang="en-US" dirty="0" smtClean="0"/>
              <a:t>Chromosomes are made of DNA tightly wrapped around proteins</a:t>
            </a:r>
            <a:r>
              <a:rPr lang="en-US" baseline="0" dirty="0" smtClean="0"/>
              <a:t> called </a:t>
            </a:r>
            <a:r>
              <a:rPr lang="en-US" baseline="0" dirty="0" err="1" smtClean="0"/>
              <a:t>histines</a:t>
            </a:r>
            <a:r>
              <a:rPr lang="en-US" baseline="0" dirty="0" smtClean="0"/>
              <a:t>.</a:t>
            </a:r>
          </a:p>
          <a:p>
            <a:pPr marL="171450" indent="-171450">
              <a:buFont typeface="Arial" panose="020B0604020202020204" pitchFamily="34" charset="0"/>
              <a:buChar char="•"/>
            </a:pPr>
            <a:r>
              <a:rPr lang="en-US" dirty="0" smtClean="0"/>
              <a:t>Chromatid</a:t>
            </a:r>
            <a:r>
              <a:rPr lang="en-US" baseline="0" dirty="0" smtClean="0"/>
              <a:t> = each half of the chromosome</a:t>
            </a:r>
          </a:p>
          <a:p>
            <a:pPr marL="171450" indent="-171450">
              <a:buFont typeface="Arial" panose="020B0604020202020204" pitchFamily="34" charset="0"/>
              <a:buChar char="•"/>
            </a:pPr>
            <a:r>
              <a:rPr lang="en-US" baseline="0" dirty="0" smtClean="0"/>
              <a:t>Centromere = center</a:t>
            </a:r>
          </a:p>
          <a:p>
            <a:pPr marL="171450" indent="-171450">
              <a:buFont typeface="Arial" panose="020B0604020202020204" pitchFamily="34" charset="0"/>
              <a:buChar char="•"/>
            </a:pPr>
            <a:r>
              <a:rPr lang="en-US" baseline="0" dirty="0" smtClean="0"/>
              <a:t>Telomere = each of the four tips</a:t>
            </a:r>
          </a:p>
          <a:p>
            <a:pPr marL="171450" indent="-171450">
              <a:buFont typeface="Arial" panose="020B0604020202020204" pitchFamily="34" charset="0"/>
              <a:buChar char="•"/>
            </a:pPr>
            <a:r>
              <a:rPr lang="en-US" baseline="0" dirty="0" smtClean="0"/>
              <a:t>Q arm = long arm</a:t>
            </a:r>
          </a:p>
          <a:p>
            <a:pPr marL="171450" indent="-171450">
              <a:buFont typeface="Arial" panose="020B0604020202020204" pitchFamily="34" charset="0"/>
              <a:buChar char="•"/>
            </a:pPr>
            <a:r>
              <a:rPr lang="en-US" baseline="0" dirty="0" smtClean="0"/>
              <a:t>P arm = short arm</a:t>
            </a:r>
            <a:endParaRPr lang="en-US" dirty="0" smtClean="0"/>
          </a:p>
          <a:p>
            <a:r>
              <a:rPr lang="en-US" dirty="0" smtClean="0"/>
              <a:t>_____</a:t>
            </a:r>
            <a:endParaRPr lang="en-US" dirty="0"/>
          </a:p>
        </p:txBody>
      </p:sp>
      <p:sp>
        <p:nvSpPr>
          <p:cNvPr id="4" name="Slide Number Placeholder 3"/>
          <p:cNvSpPr>
            <a:spLocks noGrp="1"/>
          </p:cNvSpPr>
          <p:nvPr>
            <p:ph type="sldNum" sz="quarter" idx="10"/>
          </p:nvPr>
        </p:nvSpPr>
        <p:spPr/>
        <p:txBody>
          <a:bodyPr/>
          <a:lstStyle/>
          <a:p>
            <a:fld id="{59B3E1E2-0D37-425D-BA4B-A5A187636159}" type="slidenum">
              <a:rPr lang="en-US" smtClean="0"/>
              <a:pPr/>
              <a:t>10</a:t>
            </a:fld>
            <a:endParaRPr lang="en-US" dirty="0"/>
          </a:p>
        </p:txBody>
      </p:sp>
    </p:spTree>
    <p:extLst>
      <p:ext uri="{BB962C8B-B14F-4D97-AF65-F5344CB8AC3E}">
        <p14:creationId xmlns:p14="http://schemas.microsoft.com/office/powerpoint/2010/main" val="160497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7/13/2017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897AE4-5C67-4385-8C09-ED1BC194824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897AE4-5C67-4385-8C09-ED1BC1948249}"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AB4C-39C9-4F2B-ABBE-EE70C94F27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897AE4-5C67-4385-8C09-ED1BC194824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897AE4-5C67-4385-8C09-ED1BC1948249}" type="datetimeFigureOut">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897AE4-5C67-4385-8C09-ED1BC1948249}" type="datetimeFigureOut">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97AE4-5C67-4385-8C09-ED1BC1948249}" type="datetimeFigureOut">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AB4C-39C9-4F2B-ABBE-EE70C94F27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897AE4-5C67-4385-8C09-ED1BC1948249}"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AB4C-39C9-4F2B-ABBE-EE70C94F271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5897AE4-5C67-4385-8C09-ED1BC1948249}" type="datetimeFigureOut">
              <a:rPr lang="en-US" smtClean="0"/>
              <a:pPr/>
              <a:t>7/13/2017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45FAB4C-39C9-4F2B-ABBE-EE70C94F27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5897AE4-5C67-4385-8C09-ED1BC1948249}" type="datetimeFigureOut">
              <a:rPr lang="en-US" smtClean="0"/>
              <a:pPr/>
              <a:t>7/13/2017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5FAB4C-39C9-4F2B-ABBE-EE70C94F27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UrlreMaU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_5OvgQW6FG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K7D6iA7bZG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media.hhmi.org/hl/06Lect1.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YLuTj8LplV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CMXjBgLjjxo"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Living Things</a:t>
            </a:r>
            <a:endParaRPr lang="en-US" dirty="0"/>
          </a:p>
        </p:txBody>
      </p:sp>
      <p:sp>
        <p:nvSpPr>
          <p:cNvPr id="3" name="Text Placeholder 2"/>
          <p:cNvSpPr>
            <a:spLocks noGrp="1"/>
          </p:cNvSpPr>
          <p:nvPr>
            <p:ph type="body" idx="1"/>
          </p:nvPr>
        </p:nvSpPr>
        <p:spPr/>
        <p:txBody>
          <a:bodyPr>
            <a:normAutofit/>
          </a:bodyPr>
          <a:lstStyle/>
          <a:p>
            <a:r>
              <a:rPr lang="en-US" sz="4000" b="1" i="1" dirty="0" smtClean="0"/>
              <a:t>Share Characteristics</a:t>
            </a:r>
            <a:endParaRPr lang="en-US" sz="4000" b="1" i="1" dirty="0"/>
          </a:p>
        </p:txBody>
      </p:sp>
      <p:sp>
        <p:nvSpPr>
          <p:cNvPr id="5" name="Oval 4"/>
          <p:cNvSpPr/>
          <p:nvPr/>
        </p:nvSpPr>
        <p:spPr>
          <a:xfrm>
            <a:off x="-457199" y="4917332"/>
            <a:ext cx="9601198" cy="1178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2667000"/>
            <a:ext cx="8305800"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t>Made of Cells</a:t>
            </a:r>
          </a:p>
          <a:p>
            <a:pPr marL="571500" indent="-571500">
              <a:buFont typeface="Arial" panose="020B0604020202020204" pitchFamily="34" charset="0"/>
              <a:buChar char="•"/>
            </a:pPr>
            <a:r>
              <a:rPr lang="en-US" sz="3600" b="1" i="1" dirty="0"/>
              <a:t>Maintain Homeostasis</a:t>
            </a:r>
          </a:p>
          <a:p>
            <a:pPr marL="571500" indent="-571500">
              <a:buFont typeface="Arial" panose="020B0604020202020204" pitchFamily="34" charset="0"/>
              <a:buChar char="•"/>
            </a:pPr>
            <a:r>
              <a:rPr lang="en-US" sz="3600" b="1" i="1" dirty="0" smtClean="0"/>
              <a:t>Respond to Stimuli</a:t>
            </a:r>
          </a:p>
          <a:p>
            <a:pPr marL="571500" indent="-571500">
              <a:buFont typeface="Arial" panose="020B0604020202020204" pitchFamily="34" charset="0"/>
              <a:buChar char="•"/>
            </a:pPr>
            <a:r>
              <a:rPr lang="en-US" sz="3600" b="1" i="1" dirty="0"/>
              <a:t>Obtain &amp; Use Energy - “Metabolism</a:t>
            </a:r>
            <a:r>
              <a:rPr lang="en-US" sz="3600" b="1" i="1" dirty="0" smtClean="0"/>
              <a:t>”</a:t>
            </a:r>
          </a:p>
          <a:p>
            <a:pPr marL="571500" indent="-571500">
              <a:buFont typeface="Arial" panose="020B0604020202020204" pitchFamily="34" charset="0"/>
              <a:buChar char="•"/>
            </a:pPr>
            <a:r>
              <a:rPr lang="en-US" sz="3600" b="1" i="1" dirty="0" smtClean="0"/>
              <a:t>Reproduce</a:t>
            </a:r>
          </a:p>
          <a:p>
            <a:pPr marL="571500" indent="-571500">
              <a:buFont typeface="Arial" panose="020B0604020202020204" pitchFamily="34" charset="0"/>
              <a:buChar char="•"/>
            </a:pPr>
            <a:r>
              <a:rPr lang="en-US" sz="3600" b="1" i="1" dirty="0"/>
              <a:t>Grow and Develop</a:t>
            </a:r>
          </a:p>
          <a:p>
            <a:pPr marL="571500" indent="-571500">
              <a:buFont typeface="Arial" panose="020B0604020202020204" pitchFamily="34" charset="0"/>
              <a:buChar char="•"/>
            </a:pPr>
            <a:r>
              <a:rPr lang="en-US" sz="3600" b="1" i="1" dirty="0" smtClean="0"/>
              <a:t>Adapt </a:t>
            </a:r>
            <a:r>
              <a:rPr lang="en-US" sz="3600" b="1" i="1" dirty="0"/>
              <a:t>to Surroundings</a:t>
            </a:r>
          </a:p>
          <a:p>
            <a:pPr marL="571500" indent="-571500">
              <a:buFont typeface="Arial" panose="020B0604020202020204" pitchFamily="34" charset="0"/>
              <a:buChar char="•"/>
            </a:pPr>
            <a:endParaRPr lang="en-US" sz="3600" b="1" i="1" dirty="0" smtClean="0"/>
          </a:p>
        </p:txBody>
      </p:sp>
    </p:spTree>
    <p:extLst>
      <p:ext uri="{BB962C8B-B14F-4D97-AF65-F5344CB8AC3E}">
        <p14:creationId xmlns:p14="http://schemas.microsoft.com/office/powerpoint/2010/main" val="690824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6" name="TextBox 5"/>
          <p:cNvSpPr txBox="1"/>
          <p:nvPr/>
        </p:nvSpPr>
        <p:spPr>
          <a:xfrm>
            <a:off x="1143000" y="3200400"/>
            <a:ext cx="3733800" cy="1754326"/>
          </a:xfrm>
          <a:prstGeom prst="rect">
            <a:avLst/>
          </a:prstGeom>
          <a:noFill/>
        </p:spPr>
        <p:txBody>
          <a:bodyPr wrap="square" rtlCol="0">
            <a:spAutoFit/>
          </a:bodyPr>
          <a:lstStyle/>
          <a:p>
            <a:r>
              <a:rPr lang="en-US" sz="3600" b="1" dirty="0" smtClean="0"/>
              <a:t>Illustrate a chromosome and label the parts</a:t>
            </a:r>
            <a:endParaRPr lang="en-US" sz="3600" b="1" dirty="0"/>
          </a:p>
        </p:txBody>
      </p:sp>
    </p:spTree>
    <p:extLst>
      <p:ext uri="{BB962C8B-B14F-4D97-AF65-F5344CB8AC3E}">
        <p14:creationId xmlns:p14="http://schemas.microsoft.com/office/powerpoint/2010/main" val="870204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pic>
        <p:nvPicPr>
          <p:cNvPr id="1026" name="Picture 2" descr="https://ritapelita.files.wordpress.com/2010/04/gambar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914" y="346408"/>
            <a:ext cx="7558686" cy="6381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9800" y="1905000"/>
            <a:ext cx="2751528"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020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Molecular Basis of Heredity</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533400" y="2864936"/>
            <a:ext cx="3657600" cy="646331"/>
          </a:xfrm>
          <a:prstGeom prst="rect">
            <a:avLst/>
          </a:prstGeom>
          <a:noFill/>
        </p:spPr>
        <p:txBody>
          <a:bodyPr wrap="square" rtlCol="0">
            <a:spAutoFit/>
          </a:bodyPr>
          <a:lstStyle/>
          <a:p>
            <a:r>
              <a:rPr lang="en-US" sz="3600" b="1" u="sng" dirty="0" smtClean="0"/>
              <a:t>Chromosome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96974" y="533400"/>
            <a:ext cx="8786710" cy="60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791200" y="3600449"/>
            <a:ext cx="2667000" cy="2246769"/>
          </a:xfrm>
          <a:prstGeom prst="rect">
            <a:avLst/>
          </a:prstGeom>
          <a:noFill/>
        </p:spPr>
        <p:txBody>
          <a:bodyPr wrap="square" rtlCol="0">
            <a:spAutoFit/>
          </a:bodyPr>
          <a:lstStyle/>
          <a:p>
            <a:r>
              <a:rPr lang="en-US" sz="2800" b="1" dirty="0" smtClean="0">
                <a:solidFill>
                  <a:schemeClr val="bg1"/>
                </a:solidFill>
              </a:rPr>
              <a:t>When unwrapped,  chromosomes are called “chromatin”. </a:t>
            </a:r>
            <a:endParaRPr lang="en-US" sz="2800" b="1" dirty="0">
              <a:solidFill>
                <a:schemeClr val="bg1"/>
              </a:solidFill>
            </a:endParaRPr>
          </a:p>
        </p:txBody>
      </p:sp>
    </p:spTree>
    <p:extLst>
      <p:ext uri="{BB962C8B-B14F-4D97-AF65-F5344CB8AC3E}">
        <p14:creationId xmlns:p14="http://schemas.microsoft.com/office/powerpoint/2010/main" val="38693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is a Chromosome?</a:t>
            </a:r>
            <a:endParaRPr lang="en-US" dirty="0"/>
          </a:p>
        </p:txBody>
      </p:sp>
      <p:pic>
        <p:nvPicPr>
          <p:cNvPr id="4099" name="Picture 3">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381000" y="1676400"/>
            <a:ext cx="8458200" cy="494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920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339650"/>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Digital Activity</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Karyotypes</a:t>
            </a:r>
            <a:endParaRPr lang="en-US" sz="7200" i="1" dirty="0">
              <a:solidFill>
                <a:schemeClr val="tx1"/>
              </a:solidFill>
            </a:endParaRPr>
          </a:p>
        </p:txBody>
      </p:sp>
    </p:spTree>
    <p:extLst>
      <p:ext uri="{BB962C8B-B14F-4D97-AF65-F5344CB8AC3E}">
        <p14:creationId xmlns:p14="http://schemas.microsoft.com/office/powerpoint/2010/main" val="79478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Karyotype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4772" y="2743200"/>
            <a:ext cx="5396485" cy="3804490"/>
          </a:xfrm>
          <a:prstGeom prst="rect">
            <a:avLst/>
          </a:prstGeom>
        </p:spPr>
      </p:pic>
    </p:spTree>
    <p:extLst>
      <p:ext uri="{BB962C8B-B14F-4D97-AF65-F5344CB8AC3E}">
        <p14:creationId xmlns:p14="http://schemas.microsoft.com/office/powerpoint/2010/main" val="3333424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to Systems</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2743200"/>
            <a:ext cx="5600700" cy="394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019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8610600" cy="5913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340468"/>
            <a:ext cx="5105400" cy="6517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0"/>
            <a:ext cx="7696200" cy="6564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8229600" cy="1673352"/>
          </a:xfrm>
        </p:spPr>
        <p:txBody>
          <a:bodyPr>
            <a:normAutofit/>
          </a:bodyPr>
          <a:lstStyle/>
          <a:p>
            <a:r>
              <a:rPr lang="en-US" dirty="0" smtClean="0"/>
              <a:t/>
            </a:r>
            <a:br>
              <a:rPr lang="en-US" dirty="0" smtClean="0"/>
            </a:br>
            <a:r>
              <a:rPr lang="en-US" dirty="0" smtClean="0"/>
              <a:t>Cellular Reproduction</a:t>
            </a:r>
            <a:endParaRPr lang="en-US" dirty="0"/>
          </a:p>
        </p:txBody>
      </p:sp>
      <p:sp>
        <p:nvSpPr>
          <p:cNvPr id="3" name="Subtitle 2"/>
          <p:cNvSpPr>
            <a:spLocks noGrp="1"/>
          </p:cNvSpPr>
          <p:nvPr>
            <p:ph type="subTitle" idx="1"/>
          </p:nvPr>
        </p:nvSpPr>
        <p:spPr>
          <a:xfrm>
            <a:off x="685800" y="2438400"/>
            <a:ext cx="8077200" cy="1499616"/>
          </a:xfrm>
        </p:spPr>
        <p:txBody>
          <a:bodyPr/>
          <a:lstStyle/>
          <a:p>
            <a:endParaRPr lang="en-US" dirty="0"/>
          </a:p>
        </p:txBody>
      </p:sp>
    </p:spTree>
    <p:extLst>
      <p:ext uri="{BB962C8B-B14F-4D97-AF65-F5344CB8AC3E}">
        <p14:creationId xmlns:p14="http://schemas.microsoft.com/office/powerpoint/2010/main" val="224073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5410200" cy="3970318"/>
          </a:xfrm>
          <a:prstGeom prst="rect">
            <a:avLst/>
          </a:prstGeom>
          <a:noFill/>
        </p:spPr>
        <p:txBody>
          <a:bodyPr wrap="square" rtlCol="0">
            <a:spAutoFit/>
          </a:bodyPr>
          <a:lstStyle/>
          <a:p>
            <a:r>
              <a:rPr lang="en-US" sz="3600" b="1" u="sng" dirty="0" smtClean="0"/>
              <a:t>Multicellular Organisms</a:t>
            </a:r>
          </a:p>
          <a:p>
            <a:r>
              <a:rPr lang="en-US" sz="3600" b="1" i="1" dirty="0" smtClean="0">
                <a:solidFill>
                  <a:srgbClr val="FFC000"/>
                </a:solidFill>
              </a:rPr>
              <a:t>Humans begin as a single cell that </a:t>
            </a:r>
            <a:r>
              <a:rPr lang="en-US" sz="3600" b="1" i="1" u="sng" dirty="0" smtClean="0">
                <a:solidFill>
                  <a:srgbClr val="FFC000"/>
                </a:solidFill>
              </a:rPr>
              <a:t>reproduces</a:t>
            </a:r>
            <a:r>
              <a:rPr lang="en-US" sz="3600" b="1" i="1" dirty="0" smtClean="0">
                <a:solidFill>
                  <a:srgbClr val="FFC000"/>
                </a:solidFill>
              </a:rPr>
              <a:t> until an organism is formed. Because we are made of many cells, we are </a:t>
            </a:r>
            <a:r>
              <a:rPr lang="en-US" sz="3600" b="1" i="1" u="sng" dirty="0" smtClean="0">
                <a:solidFill>
                  <a:srgbClr val="FFC000"/>
                </a:solidFill>
              </a:rPr>
              <a:t>multicellular</a:t>
            </a:r>
            <a:r>
              <a:rPr lang="en-US" sz="3600" b="1" i="1" dirty="0" smtClean="0">
                <a:solidFill>
                  <a:srgbClr val="FFC000"/>
                </a:solidFill>
              </a:rPr>
              <a:t>.</a:t>
            </a:r>
            <a:endParaRPr lang="en-US" sz="3600" b="1" i="1" dirty="0">
              <a:solidFill>
                <a:srgbClr val="FFC000"/>
              </a:solidFill>
            </a:endParaRPr>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05500" y="3158363"/>
            <a:ext cx="2785854" cy="338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127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8077200" cy="1754326"/>
          </a:xfrm>
          <a:prstGeom prst="rect">
            <a:avLst/>
          </a:prstGeom>
          <a:noFill/>
        </p:spPr>
        <p:txBody>
          <a:bodyPr wrap="square" rtlCol="0">
            <a:spAutoFit/>
          </a:bodyPr>
          <a:lstStyle/>
          <a:p>
            <a:r>
              <a:rPr lang="en-US" sz="3600" b="1" u="sng" dirty="0" smtClean="0"/>
              <a:t>Two Categories of Human Cells</a:t>
            </a:r>
          </a:p>
          <a:p>
            <a:pPr marL="571500" indent="-571500">
              <a:buFont typeface="Arial" panose="020B0604020202020204" pitchFamily="34" charset="0"/>
              <a:buChar char="•"/>
            </a:pPr>
            <a:r>
              <a:rPr lang="en-US" sz="3600" b="1" i="1" dirty="0" smtClean="0">
                <a:solidFill>
                  <a:srgbClr val="FFC000"/>
                </a:solidFill>
              </a:rPr>
              <a:t>Gametes</a:t>
            </a:r>
          </a:p>
          <a:p>
            <a:pPr marL="571500" indent="-571500">
              <a:buFont typeface="Arial" panose="020B0604020202020204" pitchFamily="34" charset="0"/>
              <a:buChar char="•"/>
            </a:pPr>
            <a:r>
              <a:rPr lang="en-US" sz="3600" b="1" i="1" dirty="0" smtClean="0">
                <a:solidFill>
                  <a:srgbClr val="FFC000"/>
                </a:solidFill>
              </a:rPr>
              <a:t>Somatic</a:t>
            </a:r>
            <a:endParaRPr lang="en-US" sz="3600" b="1" i="1" dirty="0">
              <a:solidFill>
                <a:srgbClr val="FFC000"/>
              </a:solidFill>
            </a:endParaRPr>
          </a:p>
        </p:txBody>
      </p:sp>
    </p:spTree>
    <p:extLst>
      <p:ext uri="{BB962C8B-B14F-4D97-AF65-F5344CB8AC3E}">
        <p14:creationId xmlns:p14="http://schemas.microsoft.com/office/powerpoint/2010/main" val="1902655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657600" cy="3970318"/>
          </a:xfrm>
          <a:prstGeom prst="rect">
            <a:avLst/>
          </a:prstGeom>
          <a:noFill/>
        </p:spPr>
        <p:txBody>
          <a:bodyPr wrap="square" rtlCol="0">
            <a:spAutoFit/>
          </a:bodyPr>
          <a:lstStyle/>
          <a:p>
            <a:r>
              <a:rPr lang="en-US" sz="3600" b="1" u="sng" dirty="0" smtClean="0"/>
              <a:t>Gametes</a:t>
            </a:r>
          </a:p>
          <a:p>
            <a:r>
              <a:rPr lang="en-US" sz="3600" b="1" i="1" dirty="0" smtClean="0">
                <a:solidFill>
                  <a:srgbClr val="FFC000"/>
                </a:solidFill>
              </a:rPr>
              <a:t>Gametes are the sex cells, or the </a:t>
            </a:r>
            <a:r>
              <a:rPr lang="en-US" sz="3600" b="1" i="1" u="sng" dirty="0" smtClean="0">
                <a:solidFill>
                  <a:srgbClr val="FFC000"/>
                </a:solidFill>
              </a:rPr>
              <a:t>sperm</a:t>
            </a:r>
            <a:r>
              <a:rPr lang="en-US" sz="3600" b="1" i="1" dirty="0" smtClean="0">
                <a:solidFill>
                  <a:srgbClr val="FFC000"/>
                </a:solidFill>
              </a:rPr>
              <a:t> and </a:t>
            </a:r>
            <a:r>
              <a:rPr lang="en-US" sz="3600" b="1" i="1" u="sng" dirty="0" smtClean="0">
                <a:solidFill>
                  <a:srgbClr val="FFC000"/>
                </a:solidFill>
              </a:rPr>
              <a:t>egg</a:t>
            </a:r>
            <a:r>
              <a:rPr lang="en-US" sz="3600" b="1" i="1" dirty="0" smtClean="0">
                <a:solidFill>
                  <a:srgbClr val="FFC000"/>
                </a:solidFill>
              </a:rPr>
              <a:t>. Egg cells are also called </a:t>
            </a:r>
            <a:r>
              <a:rPr lang="en-US" sz="3600" b="1" i="1" u="sng" dirty="0" smtClean="0">
                <a:solidFill>
                  <a:srgbClr val="FFC000"/>
                </a:solidFill>
              </a:rPr>
              <a:t>ovum, or oocytes</a:t>
            </a:r>
            <a:r>
              <a:rPr lang="en-US" sz="3600" b="1" i="1" dirty="0" smtClean="0">
                <a:solidFill>
                  <a:srgbClr val="FFC000"/>
                </a:solidFill>
              </a:rPr>
              <a:t>.</a:t>
            </a:r>
            <a:endParaRPr lang="en-US" sz="3600" b="1" i="1" dirty="0">
              <a:solidFill>
                <a:srgbClr val="FFC000"/>
              </a:solidFill>
            </a:endParaRPr>
          </a:p>
        </p:txBody>
      </p:sp>
      <p:pic>
        <p:nvPicPr>
          <p:cNvPr id="5" name="Picture 2" descr="http://space.dawsoncollege.qc.ca/images/uploads/spermatozoid_oocyte_recognition_mechanis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048000"/>
            <a:ext cx="4495800" cy="337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49573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657600" cy="3416320"/>
          </a:xfrm>
          <a:prstGeom prst="rect">
            <a:avLst/>
          </a:prstGeom>
          <a:noFill/>
        </p:spPr>
        <p:txBody>
          <a:bodyPr wrap="square" rtlCol="0">
            <a:spAutoFit/>
          </a:bodyPr>
          <a:lstStyle/>
          <a:p>
            <a:r>
              <a:rPr lang="en-US" sz="3600" b="1" u="sng" dirty="0" smtClean="0"/>
              <a:t>Gametes</a:t>
            </a:r>
          </a:p>
          <a:p>
            <a:r>
              <a:rPr lang="en-US" sz="3600" b="1" i="1" dirty="0" smtClean="0">
                <a:solidFill>
                  <a:srgbClr val="FFC000"/>
                </a:solidFill>
              </a:rPr>
              <a:t>Tip to Remember: the sperm and egg play a </a:t>
            </a:r>
            <a:r>
              <a:rPr lang="en-US" sz="3600" b="1" i="1" u="sng" dirty="0" smtClean="0">
                <a:solidFill>
                  <a:srgbClr val="FFC000"/>
                </a:solidFill>
              </a:rPr>
              <a:t>game </a:t>
            </a:r>
            <a:r>
              <a:rPr lang="en-US" sz="3600" b="1" i="1" dirty="0" smtClean="0">
                <a:solidFill>
                  <a:srgbClr val="FFC000"/>
                </a:solidFill>
              </a:rPr>
              <a:t>and mate! “Game-Mates”</a:t>
            </a:r>
            <a:endParaRPr lang="en-US" sz="3600" b="1" i="1" dirty="0">
              <a:solidFill>
                <a:srgbClr val="FFC000"/>
              </a:solidFill>
            </a:endParaRPr>
          </a:p>
        </p:txBody>
      </p:sp>
      <p:pic>
        <p:nvPicPr>
          <p:cNvPr id="5" name="Picture 2" descr="http://space.dawsoncollege.qc.ca/images/uploads/spermatozoid_oocyte_recognition_mechanis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8800" y="3048000"/>
            <a:ext cx="41656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4098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14350" y="2667000"/>
            <a:ext cx="3657600" cy="4647426"/>
          </a:xfrm>
          <a:prstGeom prst="rect">
            <a:avLst/>
          </a:prstGeom>
          <a:noFill/>
        </p:spPr>
        <p:txBody>
          <a:bodyPr wrap="square" rtlCol="0">
            <a:spAutoFit/>
          </a:bodyPr>
          <a:lstStyle/>
          <a:p>
            <a:r>
              <a:rPr lang="en-US" sz="3600" b="1" u="sng" dirty="0" smtClean="0"/>
              <a:t>Gametes</a:t>
            </a:r>
          </a:p>
          <a:p>
            <a:r>
              <a:rPr lang="en-US" sz="3200" b="1" i="1" dirty="0" smtClean="0">
                <a:solidFill>
                  <a:srgbClr val="FFC000"/>
                </a:solidFill>
              </a:rPr>
              <a:t>23 chromosomes</a:t>
            </a:r>
          </a:p>
          <a:p>
            <a:endParaRPr lang="en-US" sz="3200" b="1" i="1" dirty="0">
              <a:solidFill>
                <a:srgbClr val="FFC000"/>
              </a:solidFill>
            </a:endParaRPr>
          </a:p>
          <a:p>
            <a:r>
              <a:rPr lang="en-US" sz="3200" b="1" i="1" dirty="0" err="1" smtClean="0">
                <a:solidFill>
                  <a:srgbClr val="FFC000"/>
                </a:solidFill>
              </a:rPr>
              <a:t>Gamemates</a:t>
            </a:r>
            <a:r>
              <a:rPr lang="en-US" sz="3200" b="1" i="1" dirty="0" smtClean="0">
                <a:solidFill>
                  <a:srgbClr val="FFC000"/>
                </a:solidFill>
              </a:rPr>
              <a:t> are </a:t>
            </a:r>
            <a:r>
              <a:rPr lang="en-US" sz="3200" b="1" i="1" u="sng" dirty="0" smtClean="0">
                <a:solidFill>
                  <a:srgbClr val="FFC000"/>
                </a:solidFill>
              </a:rPr>
              <a:t>Haploid cells </a:t>
            </a:r>
            <a:r>
              <a:rPr lang="en-US" sz="3200" b="1" i="1" dirty="0" smtClean="0">
                <a:solidFill>
                  <a:srgbClr val="FFC000"/>
                </a:solidFill>
              </a:rPr>
              <a:t>- meaning “half” or having unpaired chromosomes.</a:t>
            </a:r>
          </a:p>
          <a:p>
            <a:endParaRPr lang="en-US" sz="3600" b="1" i="1" dirty="0">
              <a:solidFill>
                <a:srgbClr val="FFC000"/>
              </a:solidFill>
            </a:endParaRPr>
          </a:p>
        </p:txBody>
      </p:sp>
      <p:pic>
        <p:nvPicPr>
          <p:cNvPr id="5" name="Picture 2" descr="http://space.dawsoncollege.qc.ca/images/uploads/spermatozoid_oocyte_recognition_mechanis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8800" y="3048000"/>
            <a:ext cx="416560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49598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14350" y="2667000"/>
            <a:ext cx="3657600" cy="3416320"/>
          </a:xfrm>
          <a:prstGeom prst="rect">
            <a:avLst/>
          </a:prstGeom>
          <a:noFill/>
        </p:spPr>
        <p:txBody>
          <a:bodyPr wrap="square" rtlCol="0">
            <a:spAutoFit/>
          </a:bodyPr>
          <a:lstStyle/>
          <a:p>
            <a:r>
              <a:rPr lang="en-US" sz="3600" b="1" u="sng" dirty="0" smtClean="0"/>
              <a:t>Somatic Cells</a:t>
            </a:r>
          </a:p>
          <a:p>
            <a:r>
              <a:rPr lang="en-US" sz="3600" b="1" i="1" dirty="0" smtClean="0">
                <a:solidFill>
                  <a:srgbClr val="FFC000"/>
                </a:solidFill>
              </a:rPr>
              <a:t>Every cell in the human body that is not a gamete is a </a:t>
            </a:r>
            <a:r>
              <a:rPr lang="en-US" sz="3600" b="1" i="1" u="sng" dirty="0" smtClean="0">
                <a:solidFill>
                  <a:srgbClr val="FFC000"/>
                </a:solidFill>
              </a:rPr>
              <a:t>somatic</a:t>
            </a:r>
            <a:r>
              <a:rPr lang="en-US" sz="3600" b="1" i="1" dirty="0" smtClean="0">
                <a:solidFill>
                  <a:srgbClr val="FFC000"/>
                </a:solidFill>
              </a:rPr>
              <a:t> cell.</a:t>
            </a:r>
          </a:p>
          <a:p>
            <a:endParaRPr lang="en-US" sz="3600" b="1" i="1" dirty="0">
              <a:solidFill>
                <a:srgbClr val="FFC000"/>
              </a:solidFill>
            </a:endParaRPr>
          </a:p>
        </p:txBody>
      </p:sp>
      <p:pic>
        <p:nvPicPr>
          <p:cNvPr id="6" name="Picture 2" descr="Image result for cells in the bo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2819400"/>
            <a:ext cx="431482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91314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14350" y="2667000"/>
            <a:ext cx="3657600" cy="3293209"/>
          </a:xfrm>
          <a:prstGeom prst="rect">
            <a:avLst/>
          </a:prstGeom>
          <a:noFill/>
        </p:spPr>
        <p:txBody>
          <a:bodyPr wrap="square" rtlCol="0">
            <a:spAutoFit/>
          </a:bodyPr>
          <a:lstStyle/>
          <a:p>
            <a:r>
              <a:rPr lang="en-US" sz="3600" b="1" u="sng" dirty="0" smtClean="0"/>
              <a:t>Somatic Cells</a:t>
            </a:r>
          </a:p>
          <a:p>
            <a:r>
              <a:rPr lang="en-US" sz="3600" b="1" i="1" u="sng" dirty="0" smtClean="0">
                <a:solidFill>
                  <a:srgbClr val="FFC000"/>
                </a:solidFill>
              </a:rPr>
              <a:t>46</a:t>
            </a:r>
            <a:r>
              <a:rPr lang="en-US" sz="3600" b="1" i="1" dirty="0" smtClean="0">
                <a:solidFill>
                  <a:srgbClr val="FFC000"/>
                </a:solidFill>
              </a:rPr>
              <a:t> chromosomes, </a:t>
            </a:r>
            <a:r>
              <a:rPr lang="en-US" sz="3600" b="1" i="1" u="sng" dirty="0" smtClean="0">
                <a:solidFill>
                  <a:srgbClr val="FFC000"/>
                </a:solidFill>
              </a:rPr>
              <a:t>23</a:t>
            </a:r>
            <a:r>
              <a:rPr lang="en-US" sz="3600" b="1" i="1" dirty="0" smtClean="0">
                <a:solidFill>
                  <a:srgbClr val="FFC000"/>
                </a:solidFill>
              </a:rPr>
              <a:t> from each parent so there are 23 pairs</a:t>
            </a:r>
          </a:p>
          <a:p>
            <a:endParaRPr lang="en-US" sz="2800" b="1" i="1" dirty="0" smtClean="0">
              <a:solidFill>
                <a:srgbClr val="FFC000"/>
              </a:solidFill>
            </a:endParaRPr>
          </a:p>
        </p:txBody>
      </p:sp>
      <p:pic>
        <p:nvPicPr>
          <p:cNvPr id="2050" name="Picture 2" descr="Image result for cells in the bo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2819400"/>
            <a:ext cx="431482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2783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14350" y="2667000"/>
            <a:ext cx="3657600" cy="3600986"/>
          </a:xfrm>
          <a:prstGeom prst="rect">
            <a:avLst/>
          </a:prstGeom>
          <a:noFill/>
        </p:spPr>
        <p:txBody>
          <a:bodyPr wrap="square" rtlCol="0">
            <a:spAutoFit/>
          </a:bodyPr>
          <a:lstStyle/>
          <a:p>
            <a:r>
              <a:rPr lang="en-US" sz="3600" b="1" u="sng" dirty="0" smtClean="0"/>
              <a:t>Somatic Cells</a:t>
            </a:r>
          </a:p>
          <a:p>
            <a:r>
              <a:rPr lang="en-US" sz="3200" b="1" i="1" dirty="0" smtClean="0">
                <a:solidFill>
                  <a:srgbClr val="FFC000"/>
                </a:solidFill>
              </a:rPr>
              <a:t>Somatic cells are </a:t>
            </a:r>
            <a:r>
              <a:rPr lang="en-US" sz="3200" b="1" i="1" u="sng" dirty="0" smtClean="0">
                <a:solidFill>
                  <a:srgbClr val="FFC000"/>
                </a:solidFill>
              </a:rPr>
              <a:t>diploid</a:t>
            </a:r>
            <a:r>
              <a:rPr lang="en-US" sz="3200" b="1" i="1" dirty="0" smtClean="0">
                <a:solidFill>
                  <a:srgbClr val="FFC000"/>
                </a:solidFill>
              </a:rPr>
              <a:t> cells.</a:t>
            </a:r>
          </a:p>
          <a:p>
            <a:endParaRPr lang="en-US" sz="3200" b="1" i="1" dirty="0">
              <a:solidFill>
                <a:srgbClr val="FFC000"/>
              </a:solidFill>
            </a:endParaRPr>
          </a:p>
          <a:p>
            <a:r>
              <a:rPr lang="en-US" sz="3200" b="1" i="1" dirty="0" smtClean="0">
                <a:solidFill>
                  <a:srgbClr val="FFC000"/>
                </a:solidFill>
              </a:rPr>
              <a:t>Diploid means containing </a:t>
            </a:r>
            <a:r>
              <a:rPr lang="en-US" sz="3200" b="1" i="1" u="sng" dirty="0" smtClean="0">
                <a:solidFill>
                  <a:srgbClr val="FFC000"/>
                </a:solidFill>
              </a:rPr>
              <a:t>pairs</a:t>
            </a:r>
            <a:r>
              <a:rPr lang="en-US" sz="3200" b="1" i="1" dirty="0" smtClean="0">
                <a:solidFill>
                  <a:srgbClr val="FFC000"/>
                </a:solidFill>
              </a:rPr>
              <a:t> of chromosomes</a:t>
            </a:r>
            <a:endParaRPr lang="en-US" sz="3200" b="1" i="1" dirty="0">
              <a:solidFill>
                <a:srgbClr val="FFC000"/>
              </a:solidFill>
            </a:endParaRPr>
          </a:p>
        </p:txBody>
      </p:sp>
      <p:pic>
        <p:nvPicPr>
          <p:cNvPr id="2050" name="Picture 2" descr="Image result for cells in the bo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2819400"/>
            <a:ext cx="4314825"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2783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Fertilization</a:t>
            </a:r>
            <a:endParaRPr lang="en-US" dirty="0"/>
          </a:p>
        </p:txBody>
      </p:sp>
      <p:pic>
        <p:nvPicPr>
          <p:cNvPr id="1026" name="Picture 2">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457200" y="1676399"/>
            <a:ext cx="8229600" cy="470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48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40130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304800" y="2860169"/>
            <a:ext cx="3755951" cy="2800767"/>
          </a:xfrm>
          <a:prstGeom prst="rect">
            <a:avLst/>
          </a:prstGeom>
          <a:noFill/>
        </p:spPr>
        <p:txBody>
          <a:bodyPr wrap="square" rtlCol="0">
            <a:spAutoFit/>
          </a:bodyPr>
          <a:lstStyle/>
          <a:p>
            <a:r>
              <a:rPr lang="en-US" sz="3600" b="1" u="sng" dirty="0" smtClean="0"/>
              <a:t>Chromosomes</a:t>
            </a:r>
          </a:p>
          <a:p>
            <a:pPr marL="571500" indent="-571500">
              <a:buFont typeface="Arial" panose="020B0604020202020204" pitchFamily="34" charset="0"/>
              <a:buChar char="•"/>
            </a:pPr>
            <a:r>
              <a:rPr lang="en-US" sz="2800" b="1" i="1" dirty="0" smtClean="0">
                <a:solidFill>
                  <a:srgbClr val="FFC000"/>
                </a:solidFill>
              </a:rPr>
              <a:t>Found in </a:t>
            </a:r>
            <a:r>
              <a:rPr lang="en-US" sz="2800" b="1" i="1" u="sng" dirty="0" smtClean="0">
                <a:solidFill>
                  <a:srgbClr val="FFC000"/>
                </a:solidFill>
              </a:rPr>
              <a:t>nucleus</a:t>
            </a:r>
          </a:p>
          <a:p>
            <a:pPr marL="571500" indent="-571500">
              <a:buFont typeface="Arial" panose="020B0604020202020204" pitchFamily="34" charset="0"/>
              <a:buChar char="•"/>
            </a:pPr>
            <a:r>
              <a:rPr lang="en-US" sz="2800" b="1" i="1" dirty="0" smtClean="0">
                <a:solidFill>
                  <a:srgbClr val="FFC000"/>
                </a:solidFill>
              </a:rPr>
              <a:t>Made up of </a:t>
            </a:r>
            <a:r>
              <a:rPr lang="en-US" sz="2800" b="1" i="1" u="sng" dirty="0" smtClean="0">
                <a:solidFill>
                  <a:srgbClr val="FFC000"/>
                </a:solidFill>
              </a:rPr>
              <a:t>DNA</a:t>
            </a:r>
            <a:r>
              <a:rPr lang="en-US" sz="2800" b="1" i="1" dirty="0" smtClean="0">
                <a:solidFill>
                  <a:srgbClr val="FFC000"/>
                </a:solidFill>
              </a:rPr>
              <a:t> wrapped around </a:t>
            </a:r>
            <a:r>
              <a:rPr lang="en-US" sz="2800" b="1" i="1" u="sng" dirty="0" smtClean="0">
                <a:solidFill>
                  <a:srgbClr val="FFC000"/>
                </a:solidFill>
              </a:rPr>
              <a:t>proteins</a:t>
            </a:r>
            <a:r>
              <a:rPr lang="en-US" sz="2800" b="1" i="1" dirty="0" smtClean="0">
                <a:solidFill>
                  <a:srgbClr val="FFC000"/>
                </a:solidFill>
              </a:rPr>
              <a:t> called histones</a:t>
            </a:r>
          </a:p>
        </p:txBody>
      </p:sp>
      <p:pic>
        <p:nvPicPr>
          <p:cNvPr id="1034" name="Picture 10" descr="http://sciencelearn.org.nz/var/sciencelearn/storage/images/contexts/uniquely-me/sci-media/images/cell-chromosomes-and-dna/464336-1-eng-NZ/Cell-chromosomes-and-DNA.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060751" y="3073028"/>
            <a:ext cx="4859349" cy="3236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70527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657600" cy="3970318"/>
          </a:xfrm>
          <a:prstGeom prst="rect">
            <a:avLst/>
          </a:prstGeom>
          <a:noFill/>
        </p:spPr>
        <p:txBody>
          <a:bodyPr wrap="square" rtlCol="0">
            <a:spAutoFit/>
          </a:bodyPr>
          <a:lstStyle/>
          <a:p>
            <a:r>
              <a:rPr lang="en-US" sz="3600" b="1" u="sng" dirty="0" smtClean="0"/>
              <a:t>Fertilization</a:t>
            </a:r>
          </a:p>
          <a:p>
            <a:r>
              <a:rPr lang="en-US" sz="3600" b="1" i="1" dirty="0" smtClean="0">
                <a:solidFill>
                  <a:srgbClr val="FFC000"/>
                </a:solidFill>
              </a:rPr>
              <a:t>The process begins with fertilization </a:t>
            </a:r>
          </a:p>
          <a:p>
            <a:r>
              <a:rPr lang="en-US" sz="3600" b="1" i="1" dirty="0" smtClean="0">
                <a:solidFill>
                  <a:srgbClr val="FFC000"/>
                </a:solidFill>
              </a:rPr>
              <a:t>when the </a:t>
            </a:r>
            <a:r>
              <a:rPr lang="en-US" sz="3600" b="1" i="1" u="sng" dirty="0" smtClean="0">
                <a:solidFill>
                  <a:srgbClr val="FFC000"/>
                </a:solidFill>
              </a:rPr>
              <a:t>sperm</a:t>
            </a:r>
            <a:r>
              <a:rPr lang="en-US" sz="3600" b="1" i="1" dirty="0" smtClean="0">
                <a:solidFill>
                  <a:srgbClr val="FFC000"/>
                </a:solidFill>
              </a:rPr>
              <a:t> penetrates the </a:t>
            </a:r>
            <a:r>
              <a:rPr lang="en-US" sz="3600" b="1" i="1" u="sng" dirty="0" smtClean="0">
                <a:solidFill>
                  <a:srgbClr val="FFC000"/>
                </a:solidFill>
              </a:rPr>
              <a:t>egg</a:t>
            </a:r>
            <a:r>
              <a:rPr lang="en-US" sz="3600" b="1" i="1" dirty="0" smtClean="0">
                <a:solidFill>
                  <a:srgbClr val="FFC000"/>
                </a:solidFill>
              </a:rPr>
              <a:t>.</a:t>
            </a:r>
            <a:endParaRPr lang="en-US" sz="3600" b="1" i="1" dirty="0">
              <a:solidFill>
                <a:srgbClr val="FFC000"/>
              </a:solidFill>
            </a:endParaRPr>
          </a:p>
        </p:txBody>
      </p:sp>
      <p:pic>
        <p:nvPicPr>
          <p:cNvPr id="5" name="Picture 2" descr="http://space.dawsoncollege.qc.ca/images/uploads/spermatozoid_oocyte_recognition_mechanis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048000"/>
            <a:ext cx="4495800" cy="337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57779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657600" cy="3416320"/>
          </a:xfrm>
          <a:prstGeom prst="rect">
            <a:avLst/>
          </a:prstGeom>
          <a:noFill/>
        </p:spPr>
        <p:txBody>
          <a:bodyPr wrap="square" rtlCol="0">
            <a:spAutoFit/>
          </a:bodyPr>
          <a:lstStyle/>
          <a:p>
            <a:r>
              <a:rPr lang="en-US" sz="3600" b="1" u="sng" dirty="0" smtClean="0"/>
              <a:t>Gametes</a:t>
            </a:r>
          </a:p>
          <a:p>
            <a:r>
              <a:rPr lang="en-US" sz="3600" b="1" i="1" dirty="0" smtClean="0">
                <a:solidFill>
                  <a:srgbClr val="FFC000"/>
                </a:solidFill>
              </a:rPr>
              <a:t>The egg and sperm cells are called </a:t>
            </a:r>
            <a:r>
              <a:rPr lang="en-US" sz="3600" b="1" i="1" u="sng" dirty="0" smtClean="0">
                <a:solidFill>
                  <a:srgbClr val="FFC000"/>
                </a:solidFill>
              </a:rPr>
              <a:t>gametes</a:t>
            </a:r>
            <a:r>
              <a:rPr lang="en-US" sz="3600" b="1" i="1" dirty="0" smtClean="0">
                <a:solidFill>
                  <a:srgbClr val="FFC000"/>
                </a:solidFill>
              </a:rPr>
              <a:t>.</a:t>
            </a:r>
          </a:p>
          <a:p>
            <a:r>
              <a:rPr lang="en-US" sz="3600" b="1" i="1" dirty="0" smtClean="0">
                <a:solidFill>
                  <a:srgbClr val="FFC000"/>
                </a:solidFill>
              </a:rPr>
              <a:t>Each contain </a:t>
            </a:r>
            <a:r>
              <a:rPr lang="en-US" sz="3600" b="1" i="1" u="sng" dirty="0" smtClean="0">
                <a:solidFill>
                  <a:srgbClr val="FFC000"/>
                </a:solidFill>
              </a:rPr>
              <a:t>23</a:t>
            </a:r>
            <a:r>
              <a:rPr lang="en-US" sz="3600" b="1" i="1" dirty="0" smtClean="0">
                <a:solidFill>
                  <a:srgbClr val="FFC000"/>
                </a:solidFill>
              </a:rPr>
              <a:t> chromosomes.</a:t>
            </a:r>
            <a:endParaRPr lang="en-US" sz="3600" b="1" i="1" dirty="0">
              <a:solidFill>
                <a:srgbClr val="FFC000"/>
              </a:solidFill>
            </a:endParaRPr>
          </a:p>
        </p:txBody>
      </p:sp>
      <p:pic>
        <p:nvPicPr>
          <p:cNvPr id="3074" name="Picture 2" descr="http://space.dawsoncollege.qc.ca/images/uploads/spermatozoid_oocyte_recognition_mechanism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037367"/>
            <a:ext cx="4495800" cy="337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1558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87682"/>
            <a:ext cx="5029200" cy="3970318"/>
          </a:xfrm>
          <a:prstGeom prst="rect">
            <a:avLst/>
          </a:prstGeom>
          <a:noFill/>
        </p:spPr>
        <p:txBody>
          <a:bodyPr wrap="square" rtlCol="0">
            <a:spAutoFit/>
          </a:bodyPr>
          <a:lstStyle/>
          <a:p>
            <a:r>
              <a:rPr lang="en-US" sz="3600" b="1" u="sng" dirty="0" smtClean="0"/>
              <a:t>Zygote</a:t>
            </a:r>
          </a:p>
          <a:p>
            <a:r>
              <a:rPr lang="en-US" sz="3600" b="1" i="1" dirty="0" smtClean="0">
                <a:solidFill>
                  <a:srgbClr val="FFC000"/>
                </a:solidFill>
              </a:rPr>
              <a:t>Gametes join forming a </a:t>
            </a:r>
            <a:r>
              <a:rPr lang="en-US" sz="3600" b="1" i="1" u="sng" dirty="0" smtClean="0">
                <a:solidFill>
                  <a:srgbClr val="FFC000"/>
                </a:solidFill>
              </a:rPr>
              <a:t>zygote</a:t>
            </a:r>
            <a:r>
              <a:rPr lang="en-US" sz="3600" b="1" i="1" dirty="0" smtClean="0">
                <a:solidFill>
                  <a:srgbClr val="FFC000"/>
                </a:solidFill>
              </a:rPr>
              <a:t>. This is the first cell of an organism. The zygote contains </a:t>
            </a:r>
            <a:r>
              <a:rPr lang="en-US" sz="3600" b="1" i="1" u="sng" dirty="0" smtClean="0">
                <a:solidFill>
                  <a:srgbClr val="FFC000"/>
                </a:solidFill>
              </a:rPr>
              <a:t>46</a:t>
            </a:r>
            <a:r>
              <a:rPr lang="en-US" sz="3600" b="1" i="1" dirty="0" smtClean="0">
                <a:solidFill>
                  <a:srgbClr val="FFC000"/>
                </a:solidFill>
              </a:rPr>
              <a:t> chromosomes, 23 from each gamete.</a:t>
            </a:r>
            <a:endParaRPr lang="en-US" sz="3600" b="1" i="1" dirty="0">
              <a:solidFill>
                <a:srgbClr val="FFC000"/>
              </a:solidFill>
            </a:endParaRPr>
          </a:p>
        </p:txBody>
      </p:sp>
      <p:pic>
        <p:nvPicPr>
          <p:cNvPr id="4098" name="Picture 2" descr="Coloured SEM of a Fertilized Human Egg (zygote) Photographic Print"/>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410200" y="2895600"/>
            <a:ext cx="3418367" cy="3463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54216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50" name="Picture 2" descr="http://media1.shmoop.com/images/biology/biobook_reproduction_graphik_2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1217796"/>
            <a:ext cx="8267700" cy="6200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50928" y="347990"/>
            <a:ext cx="4038600" cy="1384995"/>
          </a:xfrm>
          <a:prstGeom prst="rect">
            <a:avLst/>
          </a:prstGeom>
          <a:noFill/>
        </p:spPr>
        <p:txBody>
          <a:bodyPr wrap="square" rtlCol="0">
            <a:spAutoFit/>
          </a:bodyPr>
          <a:lstStyle/>
          <a:p>
            <a:pPr algn="ctr"/>
            <a:r>
              <a:rPr lang="en-US" sz="2800" b="1" u="sng" dirty="0" smtClean="0"/>
              <a:t>Development of Multicellular Organisms</a:t>
            </a:r>
          </a:p>
          <a:p>
            <a:pPr algn="ctr"/>
            <a:r>
              <a:rPr lang="en-US" sz="2800" b="1" i="1" dirty="0" smtClean="0">
                <a:solidFill>
                  <a:srgbClr val="FFC000"/>
                </a:solidFill>
              </a:rPr>
              <a:t>Division of  the Zygote</a:t>
            </a:r>
            <a:endParaRPr lang="en-US" sz="2800" b="1" i="1" dirty="0">
              <a:solidFill>
                <a:srgbClr val="FFC000"/>
              </a:solidFill>
            </a:endParaRPr>
          </a:p>
        </p:txBody>
      </p:sp>
      <p:pic>
        <p:nvPicPr>
          <p:cNvPr id="10" name="Picture 2" descr="http://space.dawsoncollege.qc.ca/images/uploads/spermatozoid_oocyte_recognition_mechanism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41554"/>
            <a:ext cx="1636823" cy="1227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1114647" y="296311"/>
            <a:ext cx="1676400" cy="369332"/>
          </a:xfrm>
          <a:prstGeom prst="rect">
            <a:avLst/>
          </a:prstGeom>
          <a:noFill/>
        </p:spPr>
        <p:txBody>
          <a:bodyPr wrap="square" rtlCol="0">
            <a:spAutoFit/>
          </a:bodyPr>
          <a:lstStyle/>
          <a:p>
            <a:r>
              <a:rPr lang="en-US" dirty="0" smtClean="0"/>
              <a:t>Gametes</a:t>
            </a:r>
            <a:endParaRPr lang="en-US" dirty="0"/>
          </a:p>
        </p:txBody>
      </p:sp>
      <p:sp>
        <p:nvSpPr>
          <p:cNvPr id="11" name="TextBox 10"/>
          <p:cNvSpPr txBox="1"/>
          <p:nvPr/>
        </p:nvSpPr>
        <p:spPr>
          <a:xfrm>
            <a:off x="7467600" y="2590800"/>
            <a:ext cx="1428750" cy="400110"/>
          </a:xfrm>
          <a:prstGeom prst="rect">
            <a:avLst/>
          </a:prstGeom>
          <a:noFill/>
        </p:spPr>
        <p:txBody>
          <a:bodyPr wrap="square" rtlCol="0">
            <a:spAutoFit/>
          </a:bodyPr>
          <a:lstStyle/>
          <a:p>
            <a:pPr algn="ctr"/>
            <a:r>
              <a:rPr lang="en-US" sz="2000" b="1" dirty="0" smtClean="0"/>
              <a:t>Morula</a:t>
            </a:r>
            <a:endParaRPr lang="en-US" sz="2000" b="1" dirty="0"/>
          </a:p>
        </p:txBody>
      </p:sp>
      <p:sp>
        <p:nvSpPr>
          <p:cNvPr id="12" name="TextBox 11"/>
          <p:cNvSpPr txBox="1"/>
          <p:nvPr/>
        </p:nvSpPr>
        <p:spPr>
          <a:xfrm>
            <a:off x="5486400" y="3429000"/>
            <a:ext cx="1371600" cy="400110"/>
          </a:xfrm>
          <a:prstGeom prst="rect">
            <a:avLst/>
          </a:prstGeom>
          <a:noFill/>
        </p:spPr>
        <p:txBody>
          <a:bodyPr wrap="square" rtlCol="0">
            <a:spAutoFit/>
          </a:bodyPr>
          <a:lstStyle/>
          <a:p>
            <a:pPr algn="ctr"/>
            <a:r>
              <a:rPr lang="en-US" sz="2000" b="1" dirty="0" smtClean="0"/>
              <a:t>Blastula</a:t>
            </a:r>
            <a:endParaRPr lang="en-US" sz="2000" b="1" dirty="0"/>
          </a:p>
        </p:txBody>
      </p:sp>
      <p:sp>
        <p:nvSpPr>
          <p:cNvPr id="14" name="TextBox 13"/>
          <p:cNvSpPr txBox="1"/>
          <p:nvPr/>
        </p:nvSpPr>
        <p:spPr>
          <a:xfrm>
            <a:off x="838200" y="3984770"/>
            <a:ext cx="1371600" cy="400110"/>
          </a:xfrm>
          <a:prstGeom prst="rect">
            <a:avLst/>
          </a:prstGeom>
          <a:noFill/>
        </p:spPr>
        <p:txBody>
          <a:bodyPr wrap="square" rtlCol="0">
            <a:spAutoFit/>
          </a:bodyPr>
          <a:lstStyle/>
          <a:p>
            <a:pPr algn="ctr"/>
            <a:r>
              <a:rPr lang="en-US" sz="2000" b="1" dirty="0" smtClean="0"/>
              <a:t>Gastrula</a:t>
            </a:r>
            <a:endParaRPr lang="en-US" sz="2000" b="1" dirty="0"/>
          </a:p>
        </p:txBody>
      </p:sp>
      <p:sp>
        <p:nvSpPr>
          <p:cNvPr id="3" name="TextBox 2"/>
          <p:cNvSpPr txBox="1"/>
          <p:nvPr/>
        </p:nvSpPr>
        <p:spPr>
          <a:xfrm>
            <a:off x="2021072" y="6351032"/>
            <a:ext cx="3922528" cy="461665"/>
          </a:xfrm>
          <a:prstGeom prst="rect">
            <a:avLst/>
          </a:prstGeom>
          <a:noFill/>
        </p:spPr>
        <p:txBody>
          <a:bodyPr wrap="square" rtlCol="0">
            <a:spAutoFit/>
          </a:bodyPr>
          <a:lstStyle/>
          <a:p>
            <a:r>
              <a:rPr lang="en-US" sz="2400" b="1" dirty="0" smtClean="0"/>
              <a:t>Cell Differentiation</a:t>
            </a:r>
            <a:endParaRPr lang="en-US" sz="2400" b="1" dirty="0"/>
          </a:p>
        </p:txBody>
      </p:sp>
      <p:sp>
        <p:nvSpPr>
          <p:cNvPr id="13" name="TextBox 12"/>
          <p:cNvSpPr txBox="1"/>
          <p:nvPr/>
        </p:nvSpPr>
        <p:spPr>
          <a:xfrm>
            <a:off x="426409" y="2590800"/>
            <a:ext cx="1428750" cy="400110"/>
          </a:xfrm>
          <a:prstGeom prst="rect">
            <a:avLst/>
          </a:prstGeom>
          <a:noFill/>
        </p:spPr>
        <p:txBody>
          <a:bodyPr wrap="square" rtlCol="0">
            <a:spAutoFit/>
          </a:bodyPr>
          <a:lstStyle/>
          <a:p>
            <a:pPr algn="ctr"/>
            <a:r>
              <a:rPr lang="en-US" sz="2000" b="1" dirty="0" smtClean="0"/>
              <a:t>Zygote</a:t>
            </a:r>
            <a:endParaRPr lang="en-US" sz="2000" b="1" dirty="0"/>
          </a:p>
        </p:txBody>
      </p:sp>
    </p:spTree>
    <p:extLst>
      <p:ext uri="{BB962C8B-B14F-4D97-AF65-F5344CB8AC3E}">
        <p14:creationId xmlns:p14="http://schemas.microsoft.com/office/powerpoint/2010/main" val="3602855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50" name="Picture 2" descr="http://media1.shmoop.com/images/biology/biobook_reproduction_graphik_2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1217796"/>
            <a:ext cx="8267700" cy="6200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50928" y="347990"/>
            <a:ext cx="4038600" cy="1384995"/>
          </a:xfrm>
          <a:prstGeom prst="rect">
            <a:avLst/>
          </a:prstGeom>
          <a:noFill/>
        </p:spPr>
        <p:txBody>
          <a:bodyPr wrap="square" rtlCol="0">
            <a:spAutoFit/>
          </a:bodyPr>
          <a:lstStyle/>
          <a:p>
            <a:pPr algn="ctr"/>
            <a:r>
              <a:rPr lang="en-US" sz="2800" b="1" u="sng" dirty="0"/>
              <a:t>Development of Multicellular Organisms</a:t>
            </a:r>
          </a:p>
          <a:p>
            <a:pPr algn="ctr"/>
            <a:r>
              <a:rPr lang="en-US" sz="2800" b="1" i="1" dirty="0" smtClean="0">
                <a:solidFill>
                  <a:srgbClr val="FFC000"/>
                </a:solidFill>
              </a:rPr>
              <a:t>Division of  the Zygote</a:t>
            </a:r>
            <a:endParaRPr lang="en-US" sz="2800" b="1" i="1" dirty="0">
              <a:solidFill>
                <a:srgbClr val="FFC000"/>
              </a:solidFill>
            </a:endParaRPr>
          </a:p>
        </p:txBody>
      </p:sp>
      <p:pic>
        <p:nvPicPr>
          <p:cNvPr id="10" name="Picture 2" descr="http://space.dawsoncollege.qc.ca/images/uploads/spermatozoid_oocyte_recognition_mechanism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41554"/>
            <a:ext cx="1636823" cy="1227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1114647" y="296311"/>
            <a:ext cx="1676400" cy="369332"/>
          </a:xfrm>
          <a:prstGeom prst="rect">
            <a:avLst/>
          </a:prstGeom>
          <a:noFill/>
        </p:spPr>
        <p:txBody>
          <a:bodyPr wrap="square" rtlCol="0">
            <a:spAutoFit/>
          </a:bodyPr>
          <a:lstStyle/>
          <a:p>
            <a:r>
              <a:rPr lang="en-US" dirty="0" smtClean="0"/>
              <a:t>Gametes</a:t>
            </a:r>
            <a:endParaRPr lang="en-US" dirty="0"/>
          </a:p>
        </p:txBody>
      </p:sp>
      <p:sp>
        <p:nvSpPr>
          <p:cNvPr id="11" name="TextBox 10"/>
          <p:cNvSpPr txBox="1"/>
          <p:nvPr/>
        </p:nvSpPr>
        <p:spPr>
          <a:xfrm>
            <a:off x="7467600" y="2590800"/>
            <a:ext cx="1428750" cy="400110"/>
          </a:xfrm>
          <a:prstGeom prst="rect">
            <a:avLst/>
          </a:prstGeom>
          <a:noFill/>
        </p:spPr>
        <p:txBody>
          <a:bodyPr wrap="square" rtlCol="0">
            <a:spAutoFit/>
          </a:bodyPr>
          <a:lstStyle/>
          <a:p>
            <a:pPr algn="ctr"/>
            <a:r>
              <a:rPr lang="en-US" sz="2000" b="1" dirty="0" smtClean="0"/>
              <a:t>Morula</a:t>
            </a:r>
            <a:endParaRPr lang="en-US" sz="2000" b="1" dirty="0"/>
          </a:p>
        </p:txBody>
      </p:sp>
      <p:sp>
        <p:nvSpPr>
          <p:cNvPr id="12" name="TextBox 11"/>
          <p:cNvSpPr txBox="1"/>
          <p:nvPr/>
        </p:nvSpPr>
        <p:spPr>
          <a:xfrm>
            <a:off x="5486400" y="3429000"/>
            <a:ext cx="1371600" cy="400110"/>
          </a:xfrm>
          <a:prstGeom prst="rect">
            <a:avLst/>
          </a:prstGeom>
          <a:noFill/>
        </p:spPr>
        <p:txBody>
          <a:bodyPr wrap="square" rtlCol="0">
            <a:spAutoFit/>
          </a:bodyPr>
          <a:lstStyle/>
          <a:p>
            <a:pPr algn="ctr"/>
            <a:r>
              <a:rPr lang="en-US" sz="2000" b="1" dirty="0" smtClean="0"/>
              <a:t>Blastula</a:t>
            </a:r>
            <a:endParaRPr lang="en-US" sz="2000" b="1" dirty="0"/>
          </a:p>
        </p:txBody>
      </p:sp>
      <p:sp>
        <p:nvSpPr>
          <p:cNvPr id="14" name="TextBox 13"/>
          <p:cNvSpPr txBox="1"/>
          <p:nvPr/>
        </p:nvSpPr>
        <p:spPr>
          <a:xfrm>
            <a:off x="838200" y="3984770"/>
            <a:ext cx="1371600" cy="400110"/>
          </a:xfrm>
          <a:prstGeom prst="rect">
            <a:avLst/>
          </a:prstGeom>
          <a:noFill/>
        </p:spPr>
        <p:txBody>
          <a:bodyPr wrap="square" rtlCol="0">
            <a:spAutoFit/>
          </a:bodyPr>
          <a:lstStyle/>
          <a:p>
            <a:pPr algn="ctr"/>
            <a:r>
              <a:rPr lang="en-US" sz="2000" b="1" dirty="0" smtClean="0"/>
              <a:t>Gastrula</a:t>
            </a:r>
            <a:endParaRPr lang="en-US" sz="2000" b="1" dirty="0"/>
          </a:p>
        </p:txBody>
      </p:sp>
      <p:sp>
        <p:nvSpPr>
          <p:cNvPr id="2" name="Oval 1"/>
          <p:cNvSpPr/>
          <p:nvPr/>
        </p:nvSpPr>
        <p:spPr>
          <a:xfrm>
            <a:off x="5100084" y="3276600"/>
            <a:ext cx="2514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21072" y="6351032"/>
            <a:ext cx="3922528" cy="461665"/>
          </a:xfrm>
          <a:prstGeom prst="rect">
            <a:avLst/>
          </a:prstGeom>
          <a:noFill/>
        </p:spPr>
        <p:txBody>
          <a:bodyPr wrap="square" rtlCol="0">
            <a:spAutoFit/>
          </a:bodyPr>
          <a:lstStyle/>
          <a:p>
            <a:r>
              <a:rPr lang="en-US" sz="2400" b="1" dirty="0" smtClean="0"/>
              <a:t>Cell Differentiation</a:t>
            </a:r>
            <a:endParaRPr lang="en-US" sz="2400" b="1" dirty="0"/>
          </a:p>
        </p:txBody>
      </p:sp>
      <p:sp>
        <p:nvSpPr>
          <p:cNvPr id="13" name="TextBox 12"/>
          <p:cNvSpPr txBox="1"/>
          <p:nvPr/>
        </p:nvSpPr>
        <p:spPr>
          <a:xfrm>
            <a:off x="426409" y="2590800"/>
            <a:ext cx="1428750" cy="400110"/>
          </a:xfrm>
          <a:prstGeom prst="rect">
            <a:avLst/>
          </a:prstGeom>
          <a:noFill/>
        </p:spPr>
        <p:txBody>
          <a:bodyPr wrap="square" rtlCol="0">
            <a:spAutoFit/>
          </a:bodyPr>
          <a:lstStyle/>
          <a:p>
            <a:pPr algn="ctr"/>
            <a:r>
              <a:rPr lang="en-US" sz="2000" b="1" dirty="0" smtClean="0"/>
              <a:t>Zygote</a:t>
            </a:r>
            <a:endParaRPr lang="en-US" sz="2000" b="1" dirty="0"/>
          </a:p>
        </p:txBody>
      </p:sp>
    </p:spTree>
    <p:extLst>
      <p:ext uri="{BB962C8B-B14F-4D97-AF65-F5344CB8AC3E}">
        <p14:creationId xmlns:p14="http://schemas.microsoft.com/office/powerpoint/2010/main" val="404584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Embryotic  Stem Cells</a:t>
            </a:r>
            <a:endParaRPr lang="en-US" sz="4000" b="1" i="1" dirty="0">
              <a:solidFill>
                <a:srgbClr val="FFC000"/>
              </a:solidFill>
            </a:endParaRPr>
          </a:p>
        </p:txBody>
      </p:sp>
      <p:sp>
        <p:nvSpPr>
          <p:cNvPr id="4" name="TextBox 3"/>
          <p:cNvSpPr txBox="1"/>
          <p:nvPr/>
        </p:nvSpPr>
        <p:spPr>
          <a:xfrm>
            <a:off x="304800" y="2876212"/>
            <a:ext cx="3505200" cy="4585871"/>
          </a:xfrm>
          <a:prstGeom prst="rect">
            <a:avLst/>
          </a:prstGeom>
          <a:noFill/>
        </p:spPr>
        <p:txBody>
          <a:bodyPr wrap="square" rtlCol="0">
            <a:spAutoFit/>
          </a:bodyPr>
          <a:lstStyle/>
          <a:p>
            <a:r>
              <a:rPr lang="en-US" sz="3600" b="1" u="sng" dirty="0" smtClean="0"/>
              <a:t>Stem Cells</a:t>
            </a:r>
          </a:p>
          <a:p>
            <a:r>
              <a:rPr lang="en-US" sz="3200" b="1" i="1" dirty="0" smtClean="0">
                <a:solidFill>
                  <a:srgbClr val="FFC000"/>
                </a:solidFill>
              </a:rPr>
              <a:t>Undifferentiated, </a:t>
            </a:r>
            <a:r>
              <a:rPr lang="en-US" sz="3200" b="1" i="1" u="sng" dirty="0" smtClean="0">
                <a:solidFill>
                  <a:srgbClr val="FFC000"/>
                </a:solidFill>
              </a:rPr>
              <a:t>pluripotent</a:t>
            </a:r>
            <a:r>
              <a:rPr lang="en-US" sz="3200" b="1" i="1" dirty="0" smtClean="0">
                <a:solidFill>
                  <a:srgbClr val="FFC000"/>
                </a:solidFill>
              </a:rPr>
              <a:t> cells that become a specialized cell.</a:t>
            </a:r>
          </a:p>
          <a:p>
            <a:endParaRPr lang="en-US" sz="3200" b="1" i="1" dirty="0" smtClean="0">
              <a:solidFill>
                <a:srgbClr val="FFC000"/>
              </a:solidFill>
            </a:endParaRPr>
          </a:p>
          <a:p>
            <a:endParaRPr lang="en-US" sz="3200" b="1" i="1" dirty="0" smtClean="0">
              <a:solidFill>
                <a:srgbClr val="FFC000"/>
              </a:solidFill>
            </a:endParaRPr>
          </a:p>
          <a:p>
            <a:endParaRPr lang="en-US" sz="3200" b="1" i="1" dirty="0" smtClean="0">
              <a:solidFill>
                <a:srgbClr val="FFC000"/>
              </a:solidFill>
            </a:endParaRPr>
          </a:p>
          <a:p>
            <a:endParaRPr lang="en-US" sz="3200" b="1" i="1" dirty="0">
              <a:solidFill>
                <a:srgbClr val="FFC000"/>
              </a:solidFill>
            </a:endParaRPr>
          </a:p>
        </p:txBody>
      </p:sp>
      <p:pic>
        <p:nvPicPr>
          <p:cNvPr id="8194" name="Picture 2" descr="http://sgugenetics.pbworks.com/f/1301869124/StemPic1-sm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2819400"/>
            <a:ext cx="5317130" cy="366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7075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962400" cy="2862322"/>
          </a:xfrm>
          <a:prstGeom prst="rect">
            <a:avLst/>
          </a:prstGeom>
          <a:noFill/>
        </p:spPr>
        <p:txBody>
          <a:bodyPr wrap="square" rtlCol="0">
            <a:spAutoFit/>
          </a:bodyPr>
          <a:lstStyle/>
          <a:p>
            <a:r>
              <a:rPr lang="en-US" sz="3600" b="1" u="sng" dirty="0" smtClean="0"/>
              <a:t>Differentiation</a:t>
            </a:r>
          </a:p>
          <a:p>
            <a:r>
              <a:rPr lang="en-US" sz="3600" b="1" i="1" dirty="0" smtClean="0">
                <a:solidFill>
                  <a:srgbClr val="FFC000"/>
                </a:solidFill>
              </a:rPr>
              <a:t>Stem cells become different types of cells, they become specialized.</a:t>
            </a:r>
            <a:endParaRPr lang="en-US" sz="3600" b="1" i="1" dirty="0">
              <a:solidFill>
                <a:srgbClr val="FFC000"/>
              </a:solidFill>
            </a:endParaRPr>
          </a:p>
        </p:txBody>
      </p:sp>
      <p:pic>
        <p:nvPicPr>
          <p:cNvPr id="2050" name="Picture 2" descr="http://stemcelltreatments.in/yahoo_site_admin/assets/images/Stem-Cell111.3323121_st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7700" y="3048000"/>
            <a:ext cx="4128193" cy="2621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5534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Can Stem Cells Do?</a:t>
            </a:r>
            <a:endParaRPr lang="en-US" dirty="0"/>
          </a:p>
        </p:txBody>
      </p:sp>
      <p:pic>
        <p:nvPicPr>
          <p:cNvPr id="10242" name="Picture 2">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a:ext>
            </a:extLst>
          </a:blip>
          <a:srcRect/>
          <a:stretch/>
        </p:blipFill>
        <p:spPr bwMode="auto">
          <a:xfrm>
            <a:off x="304800" y="1752600"/>
            <a:ext cx="866641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213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Stem Cell Story 15:00</a:t>
            </a:r>
            <a:endParaRPr lang="en-US" dirty="0"/>
          </a:p>
        </p:txBody>
      </p:sp>
      <p:pic>
        <p:nvPicPr>
          <p:cNvPr id="4" name="Content Placeholder 3" descr="Untitled.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88017" y="1774825"/>
            <a:ext cx="6167966" cy="462597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2215991"/>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Activity</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Stem Cells</a:t>
            </a:r>
            <a:endParaRPr lang="en-US" sz="7200" i="1" dirty="0">
              <a:solidFill>
                <a:schemeClr val="tx1"/>
              </a:solidFill>
            </a:endParaRPr>
          </a:p>
        </p:txBody>
      </p:sp>
    </p:spTree>
    <p:extLst>
      <p:ext uri="{BB962C8B-B14F-4D97-AF65-F5344CB8AC3E}">
        <p14:creationId xmlns:p14="http://schemas.microsoft.com/office/powerpoint/2010/main" val="233514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304800" y="2860169"/>
            <a:ext cx="3755951" cy="2800767"/>
          </a:xfrm>
          <a:prstGeom prst="rect">
            <a:avLst/>
          </a:prstGeom>
          <a:noFill/>
        </p:spPr>
        <p:txBody>
          <a:bodyPr wrap="square" rtlCol="0">
            <a:spAutoFit/>
          </a:bodyPr>
          <a:lstStyle/>
          <a:p>
            <a:r>
              <a:rPr lang="en-US" sz="3600" b="1" u="sng" dirty="0" smtClean="0"/>
              <a:t>Chromosomes</a:t>
            </a:r>
          </a:p>
          <a:p>
            <a:pPr marL="571500" indent="-571500">
              <a:buFont typeface="Arial" panose="020B0604020202020204" pitchFamily="34" charset="0"/>
              <a:buChar char="•"/>
            </a:pPr>
            <a:r>
              <a:rPr lang="en-US" sz="2800" b="1" i="1" dirty="0" smtClean="0">
                <a:solidFill>
                  <a:srgbClr val="FFC000"/>
                </a:solidFill>
              </a:rPr>
              <a:t>Function: </a:t>
            </a:r>
            <a:r>
              <a:rPr lang="en-US" sz="2800" b="1" i="1" u="sng" dirty="0" smtClean="0">
                <a:solidFill>
                  <a:srgbClr val="FFC000"/>
                </a:solidFill>
              </a:rPr>
              <a:t>Package DNA</a:t>
            </a:r>
            <a:r>
              <a:rPr lang="en-US" sz="2800" b="1" i="1" dirty="0" smtClean="0">
                <a:solidFill>
                  <a:srgbClr val="FFC000"/>
                </a:solidFill>
              </a:rPr>
              <a:t> before splitting during anaphase of the cell cycle</a:t>
            </a:r>
            <a:endParaRPr lang="en-US" sz="2800" b="1" i="1" dirty="0">
              <a:solidFill>
                <a:srgbClr val="FFC000"/>
              </a:solidFill>
            </a:endParaRPr>
          </a:p>
        </p:txBody>
      </p:sp>
      <p:pic>
        <p:nvPicPr>
          <p:cNvPr id="1034" name="Picture 10" descr="http://sciencelearn.org.nz/var/sciencelearn/storage/images/contexts/uniquely-me/sci-media/images/cell-chromosomes-and-dna/464336-1-eng-NZ/Cell-chromosomes-and-DNA.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060751" y="3073028"/>
            <a:ext cx="4859349" cy="3236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43796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pic>
        <p:nvPicPr>
          <p:cNvPr id="8194" name="Picture 2" descr="http://sgugenetics.pbworks.com/f/1301869124/StemPic1-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57200"/>
            <a:ext cx="8402358" cy="617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7075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050" name="Picture 2" descr="http://media1.shmoop.com/images/biology/biobook_reproduction_graphik_2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1217796"/>
            <a:ext cx="8267700" cy="6200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50928" y="347990"/>
            <a:ext cx="4038600" cy="954107"/>
          </a:xfrm>
          <a:prstGeom prst="rect">
            <a:avLst/>
          </a:prstGeom>
          <a:noFill/>
        </p:spPr>
        <p:txBody>
          <a:bodyPr wrap="square" rtlCol="0">
            <a:spAutoFit/>
          </a:bodyPr>
          <a:lstStyle/>
          <a:p>
            <a:pPr algn="ctr"/>
            <a:r>
              <a:rPr lang="en-US" sz="2800" b="1" u="sng" dirty="0" smtClean="0"/>
              <a:t>Zygote Cleavage</a:t>
            </a:r>
          </a:p>
          <a:p>
            <a:pPr algn="ctr"/>
            <a:r>
              <a:rPr lang="en-US" sz="2800" b="1" i="1" dirty="0" smtClean="0">
                <a:solidFill>
                  <a:srgbClr val="FFC000"/>
                </a:solidFill>
              </a:rPr>
              <a:t>Division of  the Zygote</a:t>
            </a:r>
            <a:endParaRPr lang="en-US" sz="2800" b="1" i="1" dirty="0">
              <a:solidFill>
                <a:srgbClr val="FFC000"/>
              </a:solidFill>
            </a:endParaRPr>
          </a:p>
        </p:txBody>
      </p:sp>
      <p:pic>
        <p:nvPicPr>
          <p:cNvPr id="10" name="Picture 2" descr="http://space.dawsoncollege.qc.ca/images/uploads/spermatozoid_oocyte_recognition_mechanism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41554"/>
            <a:ext cx="1636823" cy="1227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Box 8"/>
          <p:cNvSpPr txBox="1"/>
          <p:nvPr/>
        </p:nvSpPr>
        <p:spPr>
          <a:xfrm>
            <a:off x="1114647" y="296311"/>
            <a:ext cx="1676400" cy="369332"/>
          </a:xfrm>
          <a:prstGeom prst="rect">
            <a:avLst/>
          </a:prstGeom>
          <a:noFill/>
        </p:spPr>
        <p:txBody>
          <a:bodyPr wrap="square" rtlCol="0">
            <a:spAutoFit/>
          </a:bodyPr>
          <a:lstStyle/>
          <a:p>
            <a:r>
              <a:rPr lang="en-US" dirty="0" smtClean="0"/>
              <a:t>Gametes</a:t>
            </a:r>
            <a:endParaRPr lang="en-US" dirty="0"/>
          </a:p>
        </p:txBody>
      </p:sp>
      <p:sp>
        <p:nvSpPr>
          <p:cNvPr id="11" name="TextBox 10"/>
          <p:cNvSpPr txBox="1"/>
          <p:nvPr/>
        </p:nvSpPr>
        <p:spPr>
          <a:xfrm>
            <a:off x="7467600" y="2590800"/>
            <a:ext cx="1428750" cy="400110"/>
          </a:xfrm>
          <a:prstGeom prst="rect">
            <a:avLst/>
          </a:prstGeom>
          <a:noFill/>
        </p:spPr>
        <p:txBody>
          <a:bodyPr wrap="square" rtlCol="0">
            <a:spAutoFit/>
          </a:bodyPr>
          <a:lstStyle/>
          <a:p>
            <a:pPr algn="ctr"/>
            <a:r>
              <a:rPr lang="en-US" sz="2000" b="1" dirty="0" smtClean="0"/>
              <a:t>Morula</a:t>
            </a:r>
            <a:endParaRPr lang="en-US" sz="2000" b="1" dirty="0"/>
          </a:p>
        </p:txBody>
      </p:sp>
      <p:sp>
        <p:nvSpPr>
          <p:cNvPr id="12" name="TextBox 11"/>
          <p:cNvSpPr txBox="1"/>
          <p:nvPr/>
        </p:nvSpPr>
        <p:spPr>
          <a:xfrm>
            <a:off x="5486400" y="3429000"/>
            <a:ext cx="1371600" cy="400110"/>
          </a:xfrm>
          <a:prstGeom prst="rect">
            <a:avLst/>
          </a:prstGeom>
          <a:noFill/>
        </p:spPr>
        <p:txBody>
          <a:bodyPr wrap="square" rtlCol="0">
            <a:spAutoFit/>
          </a:bodyPr>
          <a:lstStyle/>
          <a:p>
            <a:pPr algn="ctr"/>
            <a:r>
              <a:rPr lang="en-US" sz="2000" b="1" dirty="0" smtClean="0"/>
              <a:t>Blastula</a:t>
            </a:r>
            <a:endParaRPr lang="en-US" sz="2000" b="1" dirty="0"/>
          </a:p>
        </p:txBody>
      </p:sp>
      <p:sp>
        <p:nvSpPr>
          <p:cNvPr id="14" name="TextBox 13"/>
          <p:cNvSpPr txBox="1"/>
          <p:nvPr/>
        </p:nvSpPr>
        <p:spPr>
          <a:xfrm>
            <a:off x="838200" y="3984770"/>
            <a:ext cx="1371600" cy="400110"/>
          </a:xfrm>
          <a:prstGeom prst="rect">
            <a:avLst/>
          </a:prstGeom>
          <a:noFill/>
        </p:spPr>
        <p:txBody>
          <a:bodyPr wrap="square" rtlCol="0">
            <a:spAutoFit/>
          </a:bodyPr>
          <a:lstStyle/>
          <a:p>
            <a:pPr algn="ctr"/>
            <a:r>
              <a:rPr lang="en-US" sz="2000" b="1" dirty="0" smtClean="0"/>
              <a:t>Gastrula</a:t>
            </a:r>
            <a:endParaRPr lang="en-US" sz="2000" b="1" dirty="0"/>
          </a:p>
        </p:txBody>
      </p:sp>
      <p:sp>
        <p:nvSpPr>
          <p:cNvPr id="2" name="Oval 1"/>
          <p:cNvSpPr/>
          <p:nvPr/>
        </p:nvSpPr>
        <p:spPr>
          <a:xfrm>
            <a:off x="266700" y="3984770"/>
            <a:ext cx="2514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21072" y="6351032"/>
            <a:ext cx="3922528" cy="461665"/>
          </a:xfrm>
          <a:prstGeom prst="rect">
            <a:avLst/>
          </a:prstGeom>
          <a:noFill/>
        </p:spPr>
        <p:txBody>
          <a:bodyPr wrap="square" rtlCol="0">
            <a:spAutoFit/>
          </a:bodyPr>
          <a:lstStyle/>
          <a:p>
            <a:r>
              <a:rPr lang="en-US" sz="2400" b="1" dirty="0" smtClean="0"/>
              <a:t>Cell Differentiation</a:t>
            </a:r>
            <a:endParaRPr lang="en-US" sz="2400" b="1" dirty="0"/>
          </a:p>
        </p:txBody>
      </p:sp>
      <p:sp>
        <p:nvSpPr>
          <p:cNvPr id="13" name="TextBox 12"/>
          <p:cNvSpPr txBox="1"/>
          <p:nvPr/>
        </p:nvSpPr>
        <p:spPr>
          <a:xfrm>
            <a:off x="426409" y="2590800"/>
            <a:ext cx="1428750" cy="400110"/>
          </a:xfrm>
          <a:prstGeom prst="rect">
            <a:avLst/>
          </a:prstGeom>
          <a:noFill/>
        </p:spPr>
        <p:txBody>
          <a:bodyPr wrap="square" rtlCol="0">
            <a:spAutoFit/>
          </a:bodyPr>
          <a:lstStyle/>
          <a:p>
            <a:pPr algn="ctr"/>
            <a:r>
              <a:rPr lang="en-US" sz="2000" b="1" dirty="0" smtClean="0"/>
              <a:t>Zygote</a:t>
            </a:r>
            <a:endParaRPr lang="en-US" sz="2000" b="1" dirty="0"/>
          </a:p>
        </p:txBody>
      </p:sp>
    </p:spTree>
    <p:extLst>
      <p:ext uri="{BB962C8B-B14F-4D97-AF65-F5344CB8AC3E}">
        <p14:creationId xmlns:p14="http://schemas.microsoft.com/office/powerpoint/2010/main" val="654112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657600" cy="3416320"/>
          </a:xfrm>
          <a:prstGeom prst="rect">
            <a:avLst/>
          </a:prstGeom>
          <a:noFill/>
        </p:spPr>
        <p:txBody>
          <a:bodyPr wrap="square" rtlCol="0">
            <a:spAutoFit/>
          </a:bodyPr>
          <a:lstStyle/>
          <a:p>
            <a:r>
              <a:rPr lang="en-US" sz="3600" b="1" u="sng" dirty="0" smtClean="0"/>
              <a:t>Germ Layers</a:t>
            </a:r>
          </a:p>
          <a:p>
            <a:r>
              <a:rPr lang="en-US" sz="3600" b="1" i="1" dirty="0" smtClean="0">
                <a:solidFill>
                  <a:srgbClr val="FFC000"/>
                </a:solidFill>
              </a:rPr>
              <a:t>The Gastrula divides into </a:t>
            </a:r>
          </a:p>
          <a:p>
            <a:r>
              <a:rPr lang="en-US" sz="3600" b="1" i="1" dirty="0" smtClean="0">
                <a:solidFill>
                  <a:srgbClr val="FFC000"/>
                </a:solidFill>
              </a:rPr>
              <a:t>three layers of cells called </a:t>
            </a:r>
          </a:p>
          <a:p>
            <a:r>
              <a:rPr lang="en-US" sz="3600" b="1" i="1" u="sng" dirty="0" smtClean="0">
                <a:solidFill>
                  <a:srgbClr val="FFC000"/>
                </a:solidFill>
              </a:rPr>
              <a:t>germ layers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962400" y="3966685"/>
            <a:ext cx="4747793" cy="1532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55560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864936"/>
            <a:ext cx="3657600" cy="2862322"/>
          </a:xfrm>
          <a:prstGeom prst="rect">
            <a:avLst/>
          </a:prstGeom>
          <a:noFill/>
        </p:spPr>
        <p:txBody>
          <a:bodyPr wrap="square" rtlCol="0">
            <a:spAutoFit/>
          </a:bodyPr>
          <a:lstStyle/>
          <a:p>
            <a:endParaRPr lang="en-US" sz="3600" b="1" u="sng" dirty="0" smtClean="0"/>
          </a:p>
          <a:p>
            <a:r>
              <a:rPr lang="en-US" sz="3600" b="1" u="sng" dirty="0" smtClean="0"/>
              <a:t>Germ Layers</a:t>
            </a:r>
          </a:p>
          <a:p>
            <a:pPr marL="571500" indent="-571500">
              <a:buFont typeface="Arial" panose="020B0604020202020204" pitchFamily="34" charset="0"/>
              <a:buChar char="•"/>
            </a:pPr>
            <a:r>
              <a:rPr lang="en-US" sz="3600" b="1" i="1" dirty="0" smtClean="0">
                <a:solidFill>
                  <a:srgbClr val="FFC000"/>
                </a:solidFill>
              </a:rPr>
              <a:t>Ectoderm</a:t>
            </a:r>
          </a:p>
          <a:p>
            <a:pPr marL="571500" indent="-571500">
              <a:buFont typeface="Arial" panose="020B0604020202020204" pitchFamily="34" charset="0"/>
              <a:buChar char="•"/>
            </a:pPr>
            <a:r>
              <a:rPr lang="en-US" sz="3600" b="1" i="1" dirty="0" smtClean="0">
                <a:solidFill>
                  <a:srgbClr val="FFC000"/>
                </a:solidFill>
              </a:rPr>
              <a:t>Mesoderm</a:t>
            </a:r>
          </a:p>
          <a:p>
            <a:pPr marL="571500" indent="-571500">
              <a:buFont typeface="Arial" panose="020B0604020202020204" pitchFamily="34" charset="0"/>
              <a:buChar char="•"/>
            </a:pPr>
            <a:r>
              <a:rPr lang="en-US" sz="3600" b="1" i="1" dirty="0" smtClean="0">
                <a:solidFill>
                  <a:srgbClr val="FFC000"/>
                </a:solidFill>
              </a:rPr>
              <a:t>Endoderm</a:t>
            </a:r>
            <a:endParaRPr lang="en-US" sz="3600" b="1" i="1" dirty="0">
              <a:solidFill>
                <a:srgbClr val="FFC000"/>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962400" y="3966685"/>
            <a:ext cx="4747793" cy="1532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8" name="Straight Arrow Connector 7"/>
          <p:cNvCxnSpPr/>
          <p:nvPr/>
        </p:nvCxnSpPr>
        <p:spPr>
          <a:xfrm>
            <a:off x="3200400" y="4296097"/>
            <a:ext cx="1981200" cy="123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29000" y="4732970"/>
            <a:ext cx="2907296" cy="14383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00400" y="5257800"/>
            <a:ext cx="2819400" cy="24145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157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Germ Layers</a:t>
            </a:r>
            <a:endParaRPr lang="en-US" dirty="0"/>
          </a:p>
        </p:txBody>
      </p:sp>
      <p:pic>
        <p:nvPicPr>
          <p:cNvPr id="5" name="Picture 3">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a:ext>
            </a:extLst>
          </a:blip>
          <a:src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977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Multicellular Organisms</a:t>
            </a:r>
            <a:endParaRPr lang="en-US" sz="4000" b="1" i="1" dirty="0">
              <a:solidFill>
                <a:srgbClr val="FFC000"/>
              </a:solidFill>
            </a:endParaRPr>
          </a:p>
        </p:txBody>
      </p:sp>
      <p:sp>
        <p:nvSpPr>
          <p:cNvPr id="4" name="TextBox 3"/>
          <p:cNvSpPr txBox="1"/>
          <p:nvPr/>
        </p:nvSpPr>
        <p:spPr>
          <a:xfrm>
            <a:off x="533400" y="2703016"/>
            <a:ext cx="3657600" cy="4154984"/>
          </a:xfrm>
          <a:prstGeom prst="rect">
            <a:avLst/>
          </a:prstGeom>
          <a:noFill/>
        </p:spPr>
        <p:txBody>
          <a:bodyPr wrap="square" rtlCol="0">
            <a:spAutoFit/>
          </a:bodyPr>
          <a:lstStyle/>
          <a:p>
            <a:r>
              <a:rPr lang="en-US" sz="3600" b="1" u="sng" dirty="0" smtClean="0"/>
              <a:t>Cellular Organization</a:t>
            </a:r>
          </a:p>
          <a:p>
            <a:pPr marL="571500" indent="-571500">
              <a:buFont typeface="Arial" panose="020B0604020202020204" pitchFamily="34" charset="0"/>
              <a:buChar char="•"/>
            </a:pPr>
            <a:r>
              <a:rPr lang="en-US" sz="3200" b="1" i="1" dirty="0" smtClean="0">
                <a:solidFill>
                  <a:srgbClr val="FFC000"/>
                </a:solidFill>
              </a:rPr>
              <a:t>Organelle</a:t>
            </a:r>
          </a:p>
          <a:p>
            <a:pPr marL="571500" indent="-571500">
              <a:buFont typeface="Arial" panose="020B0604020202020204" pitchFamily="34" charset="0"/>
              <a:buChar char="•"/>
            </a:pPr>
            <a:r>
              <a:rPr lang="en-US" sz="3200" b="1" i="1" dirty="0" smtClean="0">
                <a:solidFill>
                  <a:srgbClr val="FFC000"/>
                </a:solidFill>
              </a:rPr>
              <a:t>Cell</a:t>
            </a:r>
          </a:p>
          <a:p>
            <a:pPr marL="571500" indent="-571500">
              <a:buFont typeface="Arial" panose="020B0604020202020204" pitchFamily="34" charset="0"/>
              <a:buChar char="•"/>
            </a:pPr>
            <a:r>
              <a:rPr lang="en-US" sz="3200" b="1" i="1" dirty="0" smtClean="0">
                <a:solidFill>
                  <a:srgbClr val="FFC000"/>
                </a:solidFill>
              </a:rPr>
              <a:t>Tissue</a:t>
            </a:r>
          </a:p>
          <a:p>
            <a:pPr marL="571500" indent="-571500">
              <a:buFont typeface="Arial" panose="020B0604020202020204" pitchFamily="34" charset="0"/>
              <a:buChar char="•"/>
            </a:pPr>
            <a:r>
              <a:rPr lang="en-US" sz="3200" b="1" i="1" dirty="0" smtClean="0">
                <a:solidFill>
                  <a:srgbClr val="FFC000"/>
                </a:solidFill>
              </a:rPr>
              <a:t>Organ</a:t>
            </a:r>
          </a:p>
          <a:p>
            <a:pPr marL="571500" indent="-571500">
              <a:buFont typeface="Arial" panose="020B0604020202020204" pitchFamily="34" charset="0"/>
              <a:buChar char="•"/>
            </a:pPr>
            <a:r>
              <a:rPr lang="en-US" sz="3200" b="1" i="1" dirty="0" smtClean="0">
                <a:solidFill>
                  <a:srgbClr val="FFC000"/>
                </a:solidFill>
              </a:rPr>
              <a:t>Organ system</a:t>
            </a:r>
          </a:p>
          <a:p>
            <a:pPr marL="571500" indent="-571500">
              <a:buFont typeface="Arial" panose="020B0604020202020204" pitchFamily="34" charset="0"/>
              <a:buChar char="•"/>
            </a:pPr>
            <a:r>
              <a:rPr lang="en-US" sz="3200" b="1" i="1" dirty="0" smtClean="0">
                <a:solidFill>
                  <a:srgbClr val="FFC000"/>
                </a:solidFill>
              </a:rPr>
              <a:t>Organism</a:t>
            </a:r>
            <a:endParaRPr lang="en-US" sz="3200" b="1" i="1" dirty="0">
              <a:solidFill>
                <a:srgbClr val="FFC000"/>
              </a:solidFill>
            </a:endParaRPr>
          </a:p>
        </p:txBody>
      </p:sp>
      <p:pic>
        <p:nvPicPr>
          <p:cNvPr id="3074" name="Picture 2" descr="http://cellsforstudents.weebly.com/uploads/3/2/3/2/32325687/3406211_ori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3048000"/>
            <a:ext cx="4610976"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3898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339650"/>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Digital Activity</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a:t>
            </a:r>
            <a:r>
              <a:rPr lang="en-US" dirty="0" smtClean="0"/>
              <a:t/>
            </a:r>
            <a:br>
              <a:rPr lang="en-US" dirty="0" smtClean="0"/>
            </a:br>
            <a:r>
              <a:rPr lang="en-US" sz="7200" dirty="0" smtClean="0">
                <a:solidFill>
                  <a:schemeClr val="tx1"/>
                </a:solidFill>
              </a:rPr>
              <a:t>Cellular Organization</a:t>
            </a:r>
            <a:endParaRPr lang="en-US" sz="7200" i="1" dirty="0">
              <a:solidFill>
                <a:schemeClr val="tx1"/>
              </a:solidFill>
            </a:endParaRPr>
          </a:p>
        </p:txBody>
      </p:sp>
    </p:spTree>
    <p:extLst>
      <p:ext uri="{BB962C8B-B14F-4D97-AF65-F5344CB8AC3E}">
        <p14:creationId xmlns:p14="http://schemas.microsoft.com/office/powerpoint/2010/main" val="2335140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The Cell Cycle</a:t>
            </a:r>
            <a:endParaRPr lang="en-US" sz="4000" b="1" i="1" dirty="0">
              <a:solidFill>
                <a:srgbClr val="FFC000"/>
              </a:solidFill>
            </a:endParaRPr>
          </a:p>
        </p:txBody>
      </p:sp>
      <p:sp>
        <p:nvSpPr>
          <p:cNvPr id="4" name="TextBox 3"/>
          <p:cNvSpPr txBox="1"/>
          <p:nvPr/>
        </p:nvSpPr>
        <p:spPr>
          <a:xfrm>
            <a:off x="533400" y="3038544"/>
            <a:ext cx="4114800" cy="2862322"/>
          </a:xfrm>
          <a:prstGeom prst="rect">
            <a:avLst/>
          </a:prstGeom>
          <a:noFill/>
        </p:spPr>
        <p:txBody>
          <a:bodyPr wrap="square" rtlCol="0">
            <a:spAutoFit/>
          </a:bodyPr>
          <a:lstStyle/>
          <a:p>
            <a:r>
              <a:rPr lang="en-US" sz="3600" b="1" u="sng" dirty="0" smtClean="0"/>
              <a:t>Cell Cycle</a:t>
            </a:r>
          </a:p>
          <a:p>
            <a:r>
              <a:rPr lang="en-US" sz="3600" b="1" i="1" dirty="0" smtClean="0">
                <a:solidFill>
                  <a:srgbClr val="FFC000"/>
                </a:solidFill>
              </a:rPr>
              <a:t>Somatic cells </a:t>
            </a:r>
            <a:r>
              <a:rPr lang="en-US" sz="3600" b="1" i="1" u="sng" dirty="0" smtClean="0">
                <a:solidFill>
                  <a:srgbClr val="FFC000"/>
                </a:solidFill>
              </a:rPr>
              <a:t>reproduce</a:t>
            </a:r>
            <a:r>
              <a:rPr lang="en-US" sz="3600" b="1" i="1" dirty="0" smtClean="0">
                <a:solidFill>
                  <a:srgbClr val="FFC000"/>
                </a:solidFill>
              </a:rPr>
              <a:t> in a continuous </a:t>
            </a:r>
            <a:r>
              <a:rPr lang="en-US" sz="3600" b="1" i="1" u="sng" dirty="0" smtClean="0">
                <a:solidFill>
                  <a:srgbClr val="FFC000"/>
                </a:solidFill>
              </a:rPr>
              <a:t>cell cycle.</a:t>
            </a:r>
            <a:endParaRPr lang="en-US" sz="3600" b="1" i="1" u="sng" dirty="0">
              <a:solidFill>
                <a:srgbClr val="FFC000"/>
              </a:solidFill>
            </a:endParaRPr>
          </a:p>
        </p:txBody>
      </p:sp>
      <p:pic>
        <p:nvPicPr>
          <p:cNvPr id="4098" name="Picture 2" descr="Image result for cell cyc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43399" y="2819398"/>
            <a:ext cx="4267201" cy="3861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31407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The Cell Cycle</a:t>
            </a:r>
            <a:endParaRPr lang="en-US" sz="4000" b="1" i="1" dirty="0">
              <a:solidFill>
                <a:srgbClr val="FFC000"/>
              </a:solidFill>
            </a:endParaRPr>
          </a:p>
        </p:txBody>
      </p:sp>
      <p:sp>
        <p:nvSpPr>
          <p:cNvPr id="4" name="TextBox 3"/>
          <p:cNvSpPr txBox="1"/>
          <p:nvPr/>
        </p:nvSpPr>
        <p:spPr>
          <a:xfrm>
            <a:off x="533400" y="3038544"/>
            <a:ext cx="4114800" cy="2308324"/>
          </a:xfrm>
          <a:prstGeom prst="rect">
            <a:avLst/>
          </a:prstGeom>
          <a:noFill/>
        </p:spPr>
        <p:txBody>
          <a:bodyPr wrap="square" rtlCol="0">
            <a:spAutoFit/>
          </a:bodyPr>
          <a:lstStyle/>
          <a:p>
            <a:r>
              <a:rPr lang="en-US" sz="3600" b="1" u="sng" dirty="0" smtClean="0"/>
              <a:t>Cell Cycle</a:t>
            </a:r>
          </a:p>
          <a:p>
            <a:r>
              <a:rPr lang="en-US" sz="3600" b="1" i="1" dirty="0" smtClean="0">
                <a:solidFill>
                  <a:srgbClr val="FFC000"/>
                </a:solidFill>
              </a:rPr>
              <a:t>Two main phases:</a:t>
            </a:r>
          </a:p>
          <a:p>
            <a:pPr>
              <a:buFont typeface="Arial" pitchFamily="34" charset="0"/>
              <a:buChar char="•"/>
            </a:pPr>
            <a:r>
              <a:rPr lang="en-US" sz="3600" b="1" i="1" dirty="0" smtClean="0">
                <a:solidFill>
                  <a:srgbClr val="FFC000"/>
                </a:solidFill>
              </a:rPr>
              <a:t>Mitosis</a:t>
            </a:r>
          </a:p>
          <a:p>
            <a:pPr>
              <a:buFont typeface="Arial" pitchFamily="34" charset="0"/>
              <a:buChar char="•"/>
            </a:pPr>
            <a:r>
              <a:rPr lang="en-US" sz="3600" b="1" i="1" dirty="0" smtClean="0">
                <a:solidFill>
                  <a:srgbClr val="FFC000"/>
                </a:solidFill>
              </a:rPr>
              <a:t>Interphase</a:t>
            </a:r>
            <a:endParaRPr lang="en-US" sz="3600" b="1" i="1" dirty="0">
              <a:solidFill>
                <a:srgbClr val="FFC000"/>
              </a:solidFill>
            </a:endParaRPr>
          </a:p>
        </p:txBody>
      </p:sp>
      <p:pic>
        <p:nvPicPr>
          <p:cNvPr id="4098" name="Picture 2" descr="Image result for cell cyc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43399" y="2819398"/>
            <a:ext cx="4267201" cy="3861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31407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Cell Cycle</a:t>
            </a:r>
            <a:endParaRPr lang="en-US" sz="4000" b="1" i="1" dirty="0">
              <a:solidFill>
                <a:srgbClr val="FFC000"/>
              </a:solidFill>
            </a:endParaRPr>
          </a:p>
        </p:txBody>
      </p:sp>
      <p:sp>
        <p:nvSpPr>
          <p:cNvPr id="4" name="TextBox 3"/>
          <p:cNvSpPr txBox="1"/>
          <p:nvPr/>
        </p:nvSpPr>
        <p:spPr>
          <a:xfrm>
            <a:off x="533400" y="2826127"/>
            <a:ext cx="8305800" cy="4031873"/>
          </a:xfrm>
          <a:prstGeom prst="rect">
            <a:avLst/>
          </a:prstGeom>
          <a:noFill/>
        </p:spPr>
        <p:txBody>
          <a:bodyPr wrap="square" rtlCol="0">
            <a:spAutoFit/>
          </a:bodyPr>
          <a:lstStyle/>
          <a:p>
            <a:r>
              <a:rPr lang="en-US" sz="3600" b="1" u="sng" dirty="0" smtClean="0"/>
              <a:t>Mitosis</a:t>
            </a:r>
          </a:p>
          <a:p>
            <a:r>
              <a:rPr lang="en-US" sz="3200" b="1" i="1" dirty="0" smtClean="0">
                <a:solidFill>
                  <a:srgbClr val="FFC000"/>
                </a:solidFill>
              </a:rPr>
              <a:t>Division of </a:t>
            </a:r>
            <a:r>
              <a:rPr lang="en-US" sz="3200" b="1" i="1" u="sng" dirty="0" smtClean="0">
                <a:solidFill>
                  <a:srgbClr val="FFC000"/>
                </a:solidFill>
              </a:rPr>
              <a:t>parent cell</a:t>
            </a:r>
            <a:r>
              <a:rPr lang="en-US" sz="3200" b="1" i="1" dirty="0" smtClean="0">
                <a:solidFill>
                  <a:srgbClr val="FFC000"/>
                </a:solidFill>
              </a:rPr>
              <a:t> into two </a:t>
            </a:r>
            <a:r>
              <a:rPr lang="en-US" sz="3200" b="1" i="1" u="sng" dirty="0" smtClean="0">
                <a:solidFill>
                  <a:srgbClr val="FFC000"/>
                </a:solidFill>
              </a:rPr>
              <a:t>identical daughter cells</a:t>
            </a:r>
            <a:r>
              <a:rPr lang="en-US" sz="3200" b="1" i="1" dirty="0" smtClean="0">
                <a:solidFill>
                  <a:srgbClr val="FFC000"/>
                </a:solidFill>
              </a:rPr>
              <a:t>. Occurs in nucleus.</a:t>
            </a:r>
          </a:p>
          <a:p>
            <a:endParaRPr lang="en-US" sz="3200" b="1" i="1" dirty="0" smtClean="0">
              <a:solidFill>
                <a:srgbClr val="FFC000"/>
              </a:solidFill>
            </a:endParaRPr>
          </a:p>
          <a:p>
            <a:r>
              <a:rPr lang="en-US" sz="3200" b="1" i="1" dirty="0" smtClean="0"/>
              <a:t>Remember: “Mi-TWO-sis” makes two identical daughter cells like twin sisters!</a:t>
            </a:r>
          </a:p>
          <a:p>
            <a:pPr marL="457200" indent="-457200">
              <a:buFont typeface="Arial" panose="020B0604020202020204" pitchFamily="34" charset="0"/>
              <a:buChar char="•"/>
            </a:pPr>
            <a:endParaRPr lang="en-US" sz="2800" b="1" i="1" dirty="0" smtClean="0">
              <a:solidFill>
                <a:srgbClr val="FFC000"/>
              </a:solidFill>
            </a:endParaRPr>
          </a:p>
          <a:p>
            <a:endParaRPr lang="en-US" sz="3200" b="1" i="1" dirty="0">
              <a:solidFill>
                <a:srgbClr val="FFC000"/>
              </a:solidFill>
            </a:endParaRPr>
          </a:p>
        </p:txBody>
      </p:sp>
    </p:spTree>
    <p:extLst>
      <p:ext uri="{BB962C8B-B14F-4D97-AF65-F5344CB8AC3E}">
        <p14:creationId xmlns:p14="http://schemas.microsoft.com/office/powerpoint/2010/main" val="3666099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152400" y="2743200"/>
            <a:ext cx="3810000" cy="3785652"/>
          </a:xfrm>
          <a:prstGeom prst="rect">
            <a:avLst/>
          </a:prstGeom>
          <a:noFill/>
        </p:spPr>
        <p:txBody>
          <a:bodyPr wrap="square" rtlCol="0">
            <a:spAutoFit/>
          </a:bodyPr>
          <a:lstStyle/>
          <a:p>
            <a:r>
              <a:rPr lang="en-US" sz="3600" b="1" u="sng" dirty="0" smtClean="0"/>
              <a:t>Chromosomes</a:t>
            </a:r>
          </a:p>
          <a:p>
            <a:pPr marL="571500" indent="-571500">
              <a:buFont typeface="Arial" panose="020B0604020202020204" pitchFamily="34" charset="0"/>
              <a:buChar char="•"/>
            </a:pPr>
            <a:r>
              <a:rPr lang="en-US" sz="2800" b="1" i="1" dirty="0" smtClean="0">
                <a:solidFill>
                  <a:srgbClr val="FFC000"/>
                </a:solidFill>
              </a:rPr>
              <a:t>Humans have </a:t>
            </a:r>
            <a:r>
              <a:rPr lang="en-US" sz="2800" b="1" i="1" u="sng" dirty="0" smtClean="0">
                <a:solidFill>
                  <a:srgbClr val="FFC000"/>
                </a:solidFill>
              </a:rPr>
              <a:t>46</a:t>
            </a:r>
            <a:r>
              <a:rPr lang="en-US" sz="2800" b="1" i="1" dirty="0" smtClean="0">
                <a:solidFill>
                  <a:srgbClr val="FFC000"/>
                </a:solidFill>
              </a:rPr>
              <a:t> chromosomes in every cell in their body except the egg and sperm cells which have 23</a:t>
            </a:r>
          </a:p>
          <a:p>
            <a:endParaRPr lang="en-US" sz="3600" b="1" i="1" dirty="0">
              <a:solidFill>
                <a:srgbClr val="FFC000"/>
              </a:solidFill>
            </a:endParaRPr>
          </a:p>
        </p:txBody>
      </p:sp>
      <p:pic>
        <p:nvPicPr>
          <p:cNvPr id="3074" name="Picture 2" descr="http://www.rerf.jp/dept/genetics/fig/fig6_57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00263" y="2852483"/>
            <a:ext cx="4824662" cy="3395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715000" y="6509266"/>
            <a:ext cx="685800" cy="369332"/>
          </a:xfrm>
          <a:prstGeom prst="rect">
            <a:avLst/>
          </a:prstGeom>
          <a:noFill/>
        </p:spPr>
        <p:txBody>
          <a:bodyPr wrap="square" rtlCol="0">
            <a:spAutoFit/>
          </a:bodyPr>
          <a:lstStyle/>
          <a:p>
            <a:pPr algn="ctr"/>
            <a:r>
              <a:rPr lang="en-US" b="1" dirty="0" smtClean="0">
                <a:solidFill>
                  <a:schemeClr val="bg1"/>
                </a:solidFill>
              </a:rPr>
              <a:t>Male</a:t>
            </a:r>
            <a:endParaRPr lang="en-US" b="1" dirty="0">
              <a:solidFill>
                <a:schemeClr val="bg1"/>
              </a:solidFill>
            </a:endParaRPr>
          </a:p>
        </p:txBody>
      </p:sp>
      <p:sp>
        <p:nvSpPr>
          <p:cNvPr id="10" name="TextBox 9"/>
          <p:cNvSpPr txBox="1"/>
          <p:nvPr/>
        </p:nvSpPr>
        <p:spPr>
          <a:xfrm>
            <a:off x="7829550" y="6477000"/>
            <a:ext cx="1162050" cy="369332"/>
          </a:xfrm>
          <a:prstGeom prst="rect">
            <a:avLst/>
          </a:prstGeom>
          <a:noFill/>
        </p:spPr>
        <p:txBody>
          <a:bodyPr wrap="square" rtlCol="0">
            <a:spAutoFit/>
          </a:bodyPr>
          <a:lstStyle/>
          <a:p>
            <a:pPr algn="r"/>
            <a:r>
              <a:rPr lang="en-US" b="1" dirty="0" smtClean="0">
                <a:solidFill>
                  <a:schemeClr val="bg1"/>
                </a:solidFill>
              </a:rPr>
              <a:t>Female</a:t>
            </a:r>
            <a:endParaRPr lang="en-US" b="1" dirty="0">
              <a:solidFill>
                <a:schemeClr val="bg1"/>
              </a:solidFill>
            </a:endParaRPr>
          </a:p>
        </p:txBody>
      </p:sp>
    </p:spTree>
    <p:extLst>
      <p:ext uri="{BB962C8B-B14F-4D97-AF65-F5344CB8AC3E}">
        <p14:creationId xmlns:p14="http://schemas.microsoft.com/office/powerpoint/2010/main" val="433488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Cell Cycle</a:t>
            </a:r>
            <a:endParaRPr lang="en-US" sz="4000" b="1" i="1" dirty="0">
              <a:solidFill>
                <a:srgbClr val="FFC000"/>
              </a:solidFill>
            </a:endParaRPr>
          </a:p>
        </p:txBody>
      </p:sp>
      <p:sp>
        <p:nvSpPr>
          <p:cNvPr id="4" name="TextBox 3"/>
          <p:cNvSpPr txBox="1"/>
          <p:nvPr/>
        </p:nvSpPr>
        <p:spPr>
          <a:xfrm>
            <a:off x="533400" y="2743200"/>
            <a:ext cx="8305800" cy="5570756"/>
          </a:xfrm>
          <a:prstGeom prst="rect">
            <a:avLst/>
          </a:prstGeom>
          <a:noFill/>
        </p:spPr>
        <p:txBody>
          <a:bodyPr wrap="square" rtlCol="0">
            <a:spAutoFit/>
          </a:bodyPr>
          <a:lstStyle/>
          <a:p>
            <a:r>
              <a:rPr lang="en-US" sz="3600" b="1" u="sng" dirty="0" smtClean="0"/>
              <a:t>Mitosis</a:t>
            </a:r>
          </a:p>
          <a:p>
            <a:r>
              <a:rPr lang="en-US" sz="3200" b="1" i="1" dirty="0" smtClean="0">
                <a:solidFill>
                  <a:srgbClr val="FFC000"/>
                </a:solidFill>
              </a:rPr>
              <a:t>Stages of mitosis:</a:t>
            </a:r>
          </a:p>
          <a:p>
            <a:pPr marL="457200" indent="-457200">
              <a:buFont typeface="Arial" panose="020B0604020202020204" pitchFamily="34" charset="0"/>
              <a:buChar char="•"/>
            </a:pPr>
            <a:r>
              <a:rPr lang="en-US" sz="3200" b="1" i="1" dirty="0" smtClean="0"/>
              <a:t>Prophase</a:t>
            </a:r>
          </a:p>
          <a:p>
            <a:pPr marL="457200" indent="-457200">
              <a:buFont typeface="Arial" panose="020B0604020202020204" pitchFamily="34" charset="0"/>
              <a:buChar char="•"/>
            </a:pPr>
            <a:r>
              <a:rPr lang="en-US" sz="3200" b="1" i="1" dirty="0" smtClean="0"/>
              <a:t>Metaphase</a:t>
            </a:r>
          </a:p>
          <a:p>
            <a:pPr marL="457200" indent="-457200">
              <a:buFont typeface="Arial" panose="020B0604020202020204" pitchFamily="34" charset="0"/>
              <a:buChar char="•"/>
            </a:pPr>
            <a:r>
              <a:rPr lang="en-US" sz="3200" b="1" i="1" dirty="0" smtClean="0"/>
              <a:t>Anaphase</a:t>
            </a:r>
          </a:p>
          <a:p>
            <a:pPr marL="457200" indent="-457200">
              <a:buFont typeface="Arial" panose="020B0604020202020204" pitchFamily="34" charset="0"/>
              <a:buChar char="•"/>
            </a:pPr>
            <a:r>
              <a:rPr lang="en-US" sz="3200" b="1" i="1" dirty="0" smtClean="0"/>
              <a:t>Telophase</a:t>
            </a:r>
          </a:p>
          <a:p>
            <a:pPr marL="457200" indent="-457200"/>
            <a:r>
              <a:rPr lang="en-US" sz="3200" b="1" i="1" dirty="0" smtClean="0">
                <a:solidFill>
                  <a:srgbClr val="FFC000"/>
                </a:solidFill>
              </a:rPr>
              <a:t>Instructions: Shade the mitosis phase of the cell cycle in your work packet.</a:t>
            </a:r>
          </a:p>
          <a:p>
            <a:pPr marL="457200" indent="-457200">
              <a:buFont typeface="Arial" panose="020B0604020202020204" pitchFamily="34" charset="0"/>
              <a:buChar char="•"/>
            </a:pPr>
            <a:endParaRPr lang="en-US" sz="3200" b="1" i="1" dirty="0" smtClean="0"/>
          </a:p>
          <a:p>
            <a:pPr marL="457200" indent="-457200"/>
            <a:endParaRPr lang="en-US" sz="3200" b="1" i="1" dirty="0" smtClean="0"/>
          </a:p>
          <a:p>
            <a:endParaRPr lang="en-US" sz="3200" b="1" i="1" dirty="0">
              <a:solidFill>
                <a:srgbClr val="FFC000"/>
              </a:solidFill>
            </a:endParaRPr>
          </a:p>
        </p:txBody>
      </p:sp>
      <p:sp>
        <p:nvSpPr>
          <p:cNvPr id="5" name="TextBox 4"/>
          <p:cNvSpPr txBox="1"/>
          <p:nvPr/>
        </p:nvSpPr>
        <p:spPr>
          <a:xfrm>
            <a:off x="3581400" y="3810000"/>
            <a:ext cx="5181600" cy="1569660"/>
          </a:xfrm>
          <a:prstGeom prst="rect">
            <a:avLst/>
          </a:prstGeom>
          <a:noFill/>
        </p:spPr>
        <p:txBody>
          <a:bodyPr wrap="square" rtlCol="0">
            <a:spAutoFit/>
          </a:bodyPr>
          <a:lstStyle/>
          <a:p>
            <a:pPr algn="ctr"/>
            <a:r>
              <a:rPr lang="en-US" sz="9600" b="1" dirty="0" smtClean="0"/>
              <a:t>PMAT</a:t>
            </a:r>
            <a:endParaRPr lang="en-US" sz="9600" b="1" dirty="0"/>
          </a:p>
        </p:txBody>
      </p:sp>
    </p:spTree>
    <p:extLst>
      <p:ext uri="{BB962C8B-B14F-4D97-AF65-F5344CB8AC3E}">
        <p14:creationId xmlns:p14="http://schemas.microsoft.com/office/powerpoint/2010/main" val="3666099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Cell Cycle</a:t>
            </a:r>
            <a:endParaRPr lang="en-US" sz="4000" b="1" i="1" dirty="0">
              <a:solidFill>
                <a:srgbClr val="FFC000"/>
              </a:solidFill>
            </a:endParaRPr>
          </a:p>
        </p:txBody>
      </p:sp>
      <p:sp>
        <p:nvSpPr>
          <p:cNvPr id="4" name="TextBox 3"/>
          <p:cNvSpPr txBox="1"/>
          <p:nvPr/>
        </p:nvSpPr>
        <p:spPr>
          <a:xfrm>
            <a:off x="533400" y="2743200"/>
            <a:ext cx="8305800" cy="4585871"/>
          </a:xfrm>
          <a:prstGeom prst="rect">
            <a:avLst/>
          </a:prstGeom>
          <a:noFill/>
        </p:spPr>
        <p:txBody>
          <a:bodyPr wrap="square" rtlCol="0">
            <a:spAutoFit/>
          </a:bodyPr>
          <a:lstStyle/>
          <a:p>
            <a:r>
              <a:rPr lang="en-US" sz="3600" b="1" u="sng" dirty="0" smtClean="0"/>
              <a:t>Interphase</a:t>
            </a:r>
          </a:p>
          <a:p>
            <a:r>
              <a:rPr lang="en-US" sz="3200" b="1" i="1" u="sng" dirty="0" smtClean="0">
                <a:solidFill>
                  <a:srgbClr val="FFC000"/>
                </a:solidFill>
              </a:rPr>
              <a:t>Most</a:t>
            </a:r>
            <a:r>
              <a:rPr lang="en-US" sz="3200" b="1" i="1" dirty="0" smtClean="0">
                <a:solidFill>
                  <a:srgbClr val="FFC000"/>
                </a:solidFill>
              </a:rPr>
              <a:t> of the cell’s lifetime is spent in Interphase. During this phase cells </a:t>
            </a:r>
            <a:r>
              <a:rPr lang="en-US" sz="3200" b="1" i="1" u="sng" dirty="0" smtClean="0">
                <a:solidFill>
                  <a:srgbClr val="FFC000"/>
                </a:solidFill>
              </a:rPr>
              <a:t>replicate their DNA</a:t>
            </a:r>
            <a:r>
              <a:rPr lang="en-US" sz="3200" b="1" i="1" dirty="0" smtClean="0">
                <a:solidFill>
                  <a:srgbClr val="FFC000"/>
                </a:solidFill>
              </a:rPr>
              <a:t>, grow, develop and carry out their normal functions.</a:t>
            </a:r>
          </a:p>
          <a:p>
            <a:endParaRPr lang="en-US" sz="3200" b="1" i="1" dirty="0" smtClean="0">
              <a:solidFill>
                <a:srgbClr val="FFC000"/>
              </a:solidFill>
            </a:endParaRPr>
          </a:p>
          <a:p>
            <a:r>
              <a:rPr lang="en-US" sz="3200" b="1" i="1" dirty="0" smtClean="0"/>
              <a:t>Instructions: Shade the interphase phase of the cell cycle in your work packet.</a:t>
            </a:r>
          </a:p>
          <a:p>
            <a:endParaRPr lang="en-US" sz="3200" b="1" i="1" dirty="0">
              <a:solidFill>
                <a:srgbClr val="FFC000"/>
              </a:solidFill>
            </a:endParaRPr>
          </a:p>
        </p:txBody>
      </p:sp>
    </p:spTree>
    <p:extLst>
      <p:ext uri="{BB962C8B-B14F-4D97-AF65-F5344CB8AC3E}">
        <p14:creationId xmlns:p14="http://schemas.microsoft.com/office/powerpoint/2010/main" val="36660993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0" y="609600"/>
            <a:ext cx="5963398" cy="5570789"/>
          </a:xfrm>
          <a:prstGeom prst="rect">
            <a:avLst/>
          </a:prstGeom>
        </p:spPr>
      </p:pic>
      <p:sp>
        <p:nvSpPr>
          <p:cNvPr id="3" name="TextBox 2"/>
          <p:cNvSpPr txBox="1"/>
          <p:nvPr/>
        </p:nvSpPr>
        <p:spPr>
          <a:xfrm>
            <a:off x="304800" y="2225443"/>
            <a:ext cx="2362200" cy="3816429"/>
          </a:xfrm>
          <a:prstGeom prst="rect">
            <a:avLst/>
          </a:prstGeom>
          <a:noFill/>
        </p:spPr>
        <p:txBody>
          <a:bodyPr wrap="square" rtlCol="0">
            <a:spAutoFit/>
          </a:bodyPr>
          <a:lstStyle/>
          <a:p>
            <a:r>
              <a:rPr lang="en-US" sz="3200" b="1" u="sng" dirty="0" smtClean="0"/>
              <a:t>Label</a:t>
            </a:r>
            <a:endParaRPr lang="en-US" sz="3200" b="1" dirty="0" smtClean="0"/>
          </a:p>
          <a:p>
            <a:r>
              <a:rPr lang="en-US" sz="3200" b="1" dirty="0" smtClean="0"/>
              <a:t>Mitosis</a:t>
            </a:r>
          </a:p>
          <a:p>
            <a:r>
              <a:rPr lang="en-US" sz="3200" b="1" dirty="0" smtClean="0"/>
              <a:t>Interphase</a:t>
            </a:r>
          </a:p>
          <a:p>
            <a:endParaRPr lang="en-US" sz="3200" b="1" dirty="0" smtClean="0"/>
          </a:p>
          <a:p>
            <a:r>
              <a:rPr lang="en-US" sz="3200" b="1" u="sng" dirty="0" smtClean="0"/>
              <a:t>Illustrate</a:t>
            </a:r>
          </a:p>
          <a:p>
            <a:r>
              <a:rPr lang="en-US" sz="3200" b="1" dirty="0" smtClean="0"/>
              <a:t>Phases of cell cycle</a:t>
            </a:r>
          </a:p>
          <a:p>
            <a:endParaRPr lang="en-US" dirty="0"/>
          </a:p>
        </p:txBody>
      </p:sp>
    </p:spTree>
    <p:extLst>
      <p:ext uri="{BB962C8B-B14F-4D97-AF65-F5344CB8AC3E}">
        <p14:creationId xmlns:p14="http://schemas.microsoft.com/office/powerpoint/2010/main" val="235493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Mitosis</a:t>
            </a:r>
            <a:endParaRPr lang="en-US" sz="4000" b="1" i="1" dirty="0">
              <a:solidFill>
                <a:srgbClr val="FFC000"/>
              </a:solidFill>
            </a:endParaRPr>
          </a:p>
        </p:txBody>
      </p:sp>
      <p:sp>
        <p:nvSpPr>
          <p:cNvPr id="4" name="TextBox 3"/>
          <p:cNvSpPr txBox="1"/>
          <p:nvPr/>
        </p:nvSpPr>
        <p:spPr>
          <a:xfrm>
            <a:off x="585952" y="3124200"/>
            <a:ext cx="3528848" cy="3108543"/>
          </a:xfrm>
          <a:prstGeom prst="rect">
            <a:avLst/>
          </a:prstGeom>
          <a:noFill/>
        </p:spPr>
        <p:txBody>
          <a:bodyPr wrap="square" rtlCol="0">
            <a:spAutoFit/>
          </a:bodyPr>
          <a:lstStyle/>
          <a:p>
            <a:r>
              <a:rPr lang="en-US" sz="3600" b="1" u="sng" dirty="0" smtClean="0"/>
              <a:t>Prophase</a:t>
            </a:r>
          </a:p>
          <a:p>
            <a:r>
              <a:rPr lang="en-US" sz="3200" b="1" i="1" dirty="0" smtClean="0">
                <a:solidFill>
                  <a:srgbClr val="FFC000"/>
                </a:solidFill>
              </a:rPr>
              <a:t>Chromatin condenses into chromosomes.</a:t>
            </a:r>
          </a:p>
          <a:p>
            <a:r>
              <a:rPr lang="en-US" sz="3200" b="1" i="1" dirty="0" smtClean="0">
                <a:solidFill>
                  <a:srgbClr val="FFC000"/>
                </a:solidFill>
              </a:rPr>
              <a:t>Centrioles move to opposite ends.</a:t>
            </a:r>
            <a:endParaRPr lang="en-US" sz="3200" b="1" i="1" dirty="0">
              <a:solidFill>
                <a:srgbClr val="FFC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267200" y="1833545"/>
            <a:ext cx="4710676" cy="4633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88315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Mitosis</a:t>
            </a:r>
            <a:endParaRPr lang="en-US" sz="4000" b="1" i="1" dirty="0">
              <a:solidFill>
                <a:srgbClr val="FFC000"/>
              </a:solidFill>
            </a:endParaRPr>
          </a:p>
        </p:txBody>
      </p:sp>
      <p:sp>
        <p:nvSpPr>
          <p:cNvPr id="4" name="TextBox 3"/>
          <p:cNvSpPr txBox="1"/>
          <p:nvPr/>
        </p:nvSpPr>
        <p:spPr>
          <a:xfrm>
            <a:off x="533400" y="2971800"/>
            <a:ext cx="3657600" cy="3600986"/>
          </a:xfrm>
          <a:prstGeom prst="rect">
            <a:avLst/>
          </a:prstGeom>
          <a:noFill/>
        </p:spPr>
        <p:txBody>
          <a:bodyPr wrap="square" rtlCol="0">
            <a:spAutoFit/>
          </a:bodyPr>
          <a:lstStyle/>
          <a:p>
            <a:r>
              <a:rPr lang="en-US" sz="3600" b="1" u="sng" dirty="0" smtClean="0"/>
              <a:t>Metaphase</a:t>
            </a:r>
          </a:p>
          <a:p>
            <a:r>
              <a:rPr lang="en-US" sz="3200" b="1" i="1" dirty="0" smtClean="0">
                <a:solidFill>
                  <a:srgbClr val="FFC000"/>
                </a:solidFill>
              </a:rPr>
              <a:t>Chromosomes line up in the middle. Spindle fibers form from centrioles to chromosomes.</a:t>
            </a:r>
          </a:p>
          <a:p>
            <a:r>
              <a:rPr lang="en-US" sz="3200" b="1" i="1" dirty="0" smtClean="0">
                <a:solidFill>
                  <a:srgbClr val="FFC000"/>
                </a:solidFill>
              </a:rPr>
              <a:t> </a:t>
            </a:r>
            <a:endParaRPr lang="en-US" sz="3200" b="1" i="1" dirty="0">
              <a:solidFill>
                <a:srgbClr val="FFC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191000" y="1791509"/>
            <a:ext cx="4713921" cy="4800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43940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Mitosis</a:t>
            </a:r>
            <a:endParaRPr lang="en-US" sz="4000" b="1" i="1" dirty="0">
              <a:solidFill>
                <a:srgbClr val="FFC000"/>
              </a:solidFill>
            </a:endParaRPr>
          </a:p>
        </p:txBody>
      </p:sp>
      <p:sp>
        <p:nvSpPr>
          <p:cNvPr id="4" name="TextBox 3"/>
          <p:cNvSpPr txBox="1"/>
          <p:nvPr/>
        </p:nvSpPr>
        <p:spPr>
          <a:xfrm>
            <a:off x="838200" y="3200400"/>
            <a:ext cx="3505200" cy="2616101"/>
          </a:xfrm>
          <a:prstGeom prst="rect">
            <a:avLst/>
          </a:prstGeom>
          <a:noFill/>
        </p:spPr>
        <p:txBody>
          <a:bodyPr wrap="square" rtlCol="0">
            <a:spAutoFit/>
          </a:bodyPr>
          <a:lstStyle/>
          <a:p>
            <a:r>
              <a:rPr lang="en-US" sz="3600" b="1" u="sng" dirty="0" smtClean="0"/>
              <a:t>Anaphase</a:t>
            </a:r>
          </a:p>
          <a:p>
            <a:r>
              <a:rPr lang="en-US" sz="3200" b="1" i="1" dirty="0" smtClean="0">
                <a:solidFill>
                  <a:srgbClr val="FFC000"/>
                </a:solidFill>
              </a:rPr>
              <a:t>Spindle fibers pull chromosomes apart toward the centrioles.</a:t>
            </a:r>
            <a:endParaRPr lang="en-US" sz="3200" b="1" i="1" dirty="0">
              <a:solidFill>
                <a:srgbClr val="FFC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1905000"/>
            <a:ext cx="4762500" cy="4789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7393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Mitosis</a:t>
            </a:r>
            <a:endParaRPr lang="en-US" sz="4000" b="1" i="1" dirty="0">
              <a:solidFill>
                <a:srgbClr val="FFC000"/>
              </a:solidFill>
            </a:endParaRPr>
          </a:p>
        </p:txBody>
      </p:sp>
      <p:sp>
        <p:nvSpPr>
          <p:cNvPr id="4" name="TextBox 3"/>
          <p:cNvSpPr txBox="1"/>
          <p:nvPr/>
        </p:nvSpPr>
        <p:spPr>
          <a:xfrm>
            <a:off x="348812" y="3048000"/>
            <a:ext cx="2667000" cy="3108543"/>
          </a:xfrm>
          <a:prstGeom prst="rect">
            <a:avLst/>
          </a:prstGeom>
          <a:noFill/>
        </p:spPr>
        <p:txBody>
          <a:bodyPr wrap="square" rtlCol="0">
            <a:spAutoFit/>
          </a:bodyPr>
          <a:lstStyle/>
          <a:p>
            <a:r>
              <a:rPr lang="en-US" sz="3600" b="1" u="sng" dirty="0" smtClean="0"/>
              <a:t>Telophase</a:t>
            </a:r>
          </a:p>
          <a:p>
            <a:r>
              <a:rPr lang="en-US" sz="3200" b="1" i="1" dirty="0" smtClean="0">
                <a:solidFill>
                  <a:srgbClr val="FFC000"/>
                </a:solidFill>
              </a:rPr>
              <a:t>Nuclear envelope forms around each group of chromosomes.</a:t>
            </a:r>
            <a:endParaRPr lang="en-US" sz="3200" b="1" i="1" dirty="0">
              <a:solidFill>
                <a:srgbClr val="FFC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1038" y="2888789"/>
            <a:ext cx="5933723" cy="3426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2137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4" name="TextBox 3"/>
          <p:cNvSpPr txBox="1"/>
          <p:nvPr/>
        </p:nvSpPr>
        <p:spPr>
          <a:xfrm>
            <a:off x="181464" y="3194613"/>
            <a:ext cx="3095136" cy="3108543"/>
          </a:xfrm>
          <a:prstGeom prst="rect">
            <a:avLst/>
          </a:prstGeom>
          <a:noFill/>
        </p:spPr>
        <p:txBody>
          <a:bodyPr wrap="square" rtlCol="0">
            <a:spAutoFit/>
          </a:bodyPr>
          <a:lstStyle/>
          <a:p>
            <a:r>
              <a:rPr lang="en-US" sz="3600" b="1" u="sng" dirty="0" smtClean="0"/>
              <a:t>Cytokinesis</a:t>
            </a:r>
          </a:p>
          <a:p>
            <a:r>
              <a:rPr lang="en-US" sz="3200" b="1" i="1" dirty="0" smtClean="0">
                <a:solidFill>
                  <a:srgbClr val="FFC000"/>
                </a:solidFill>
              </a:rPr>
              <a:t>The cytoplasm splits resulting in two identical cells called “</a:t>
            </a:r>
            <a:r>
              <a:rPr lang="en-US" sz="3200" b="1" i="1" dirty="0" smtClean="0"/>
              <a:t>daughter cells</a:t>
            </a:r>
            <a:r>
              <a:rPr lang="en-US" sz="3200" b="1" i="1" dirty="0" smtClean="0">
                <a:solidFill>
                  <a:srgbClr val="FFC000"/>
                </a:solidFill>
              </a:rPr>
              <a:t>”.</a:t>
            </a:r>
            <a:endParaRPr lang="en-US" sz="3200" b="1" i="1" dirty="0">
              <a:solidFill>
                <a:srgbClr val="FFC00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9308" y="3350937"/>
            <a:ext cx="5348917" cy="2795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5016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4" name="TextBox 3"/>
          <p:cNvSpPr txBox="1"/>
          <p:nvPr/>
        </p:nvSpPr>
        <p:spPr>
          <a:xfrm>
            <a:off x="332588" y="2989590"/>
            <a:ext cx="3629812" cy="3600986"/>
          </a:xfrm>
          <a:prstGeom prst="rect">
            <a:avLst/>
          </a:prstGeom>
          <a:noFill/>
        </p:spPr>
        <p:txBody>
          <a:bodyPr wrap="square" rtlCol="0">
            <a:spAutoFit/>
          </a:bodyPr>
          <a:lstStyle/>
          <a:p>
            <a:r>
              <a:rPr lang="en-US" sz="3600" b="1" u="sng" dirty="0" smtClean="0"/>
              <a:t>Interphase</a:t>
            </a:r>
          </a:p>
          <a:p>
            <a:r>
              <a:rPr lang="en-US" sz="3200" b="1" i="1" dirty="0" smtClean="0">
                <a:solidFill>
                  <a:srgbClr val="FFC000"/>
                </a:solidFill>
              </a:rPr>
              <a:t>Chromosomes unwind and replicate the half of the chromosome that was split apart during anaphase.</a:t>
            </a:r>
            <a:endParaRPr lang="en-US" sz="3200" b="1" i="1" dirty="0">
              <a:solidFill>
                <a:srgbClr val="FFC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067752" y="1905000"/>
            <a:ext cx="4889790" cy="4685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 Placeholder 2"/>
          <p:cNvSpPr>
            <a:spLocks noGrp="1"/>
          </p:cNvSpPr>
          <p:nvPr>
            <p:ph type="body" idx="1"/>
          </p:nvPr>
        </p:nvSpPr>
        <p:spPr>
          <a:xfrm>
            <a:off x="740664" y="1828800"/>
            <a:ext cx="8022336" cy="685800"/>
          </a:xfrm>
        </p:spPr>
        <p:txBody>
          <a:bodyPr>
            <a:normAutofit/>
          </a:bodyPr>
          <a:lstStyle/>
          <a:p>
            <a:r>
              <a:rPr lang="en-US" sz="4000" b="1" i="1" dirty="0" smtClean="0"/>
              <a:t>Cell Cycle</a:t>
            </a:r>
            <a:endParaRPr lang="en-US" sz="4000" b="1" i="1" dirty="0">
              <a:solidFill>
                <a:srgbClr val="FFC000"/>
              </a:solidFill>
            </a:endParaRPr>
          </a:p>
        </p:txBody>
      </p:sp>
    </p:spTree>
    <p:extLst>
      <p:ext uri="{BB962C8B-B14F-4D97-AF65-F5344CB8AC3E}">
        <p14:creationId xmlns:p14="http://schemas.microsoft.com/office/powerpoint/2010/main" val="3302877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2819400"/>
            <a:ext cx="6705600" cy="3657600"/>
          </a:xfrm>
          <a:prstGeom prst="rect">
            <a:avLst/>
          </a:prstGeom>
          <a:noFill/>
          <a:ln w="9525">
            <a:noFill/>
            <a:miter lim="800000"/>
            <a:headEnd/>
            <a:tailEnd/>
          </a:ln>
          <a:effectLst/>
        </p:spPr>
      </p:pic>
    </p:spTree>
    <p:extLst>
      <p:ext uri="{BB962C8B-B14F-4D97-AF65-F5344CB8AC3E}">
        <p14:creationId xmlns:p14="http://schemas.microsoft.com/office/powerpoint/2010/main" val="1410545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152400" y="2743200"/>
            <a:ext cx="3505200" cy="3785652"/>
          </a:xfrm>
          <a:prstGeom prst="rect">
            <a:avLst/>
          </a:prstGeom>
          <a:noFill/>
        </p:spPr>
        <p:txBody>
          <a:bodyPr wrap="square" rtlCol="0">
            <a:spAutoFit/>
          </a:bodyPr>
          <a:lstStyle/>
          <a:p>
            <a:r>
              <a:rPr lang="en-US" sz="3600" b="1" u="sng" dirty="0" smtClean="0"/>
              <a:t>Chromosomes</a:t>
            </a:r>
          </a:p>
          <a:p>
            <a:pPr marL="571500" indent="-571500">
              <a:buFont typeface="Arial" panose="020B0604020202020204" pitchFamily="34" charset="0"/>
              <a:buChar char="•"/>
            </a:pPr>
            <a:r>
              <a:rPr lang="en-US" sz="2800" b="1" i="1" dirty="0" smtClean="0">
                <a:solidFill>
                  <a:srgbClr val="FFC000"/>
                </a:solidFill>
              </a:rPr>
              <a:t>Humans get </a:t>
            </a:r>
            <a:r>
              <a:rPr lang="en-US" sz="2800" b="1" i="1" u="sng" dirty="0" smtClean="0">
                <a:solidFill>
                  <a:srgbClr val="FFC000"/>
                </a:solidFill>
              </a:rPr>
              <a:t>23</a:t>
            </a:r>
            <a:r>
              <a:rPr lang="en-US" sz="2800" b="1" i="1" dirty="0" smtClean="0">
                <a:solidFill>
                  <a:srgbClr val="FFC000"/>
                </a:solidFill>
              </a:rPr>
              <a:t> chromosomes from each parent</a:t>
            </a:r>
          </a:p>
          <a:p>
            <a:pPr marL="571500" indent="-571500">
              <a:buFont typeface="Arial" panose="020B0604020202020204" pitchFamily="34" charset="0"/>
              <a:buChar char="•"/>
            </a:pPr>
            <a:r>
              <a:rPr lang="en-US" sz="2800" b="1" i="1" dirty="0" smtClean="0">
                <a:solidFill>
                  <a:srgbClr val="FFC000"/>
                </a:solidFill>
              </a:rPr>
              <a:t>Charted  on a </a:t>
            </a:r>
            <a:r>
              <a:rPr lang="en-US" sz="2800" b="1" i="1" u="sng" dirty="0" err="1" smtClean="0">
                <a:solidFill>
                  <a:srgbClr val="FFC000"/>
                </a:solidFill>
              </a:rPr>
              <a:t>karyotype</a:t>
            </a:r>
            <a:r>
              <a:rPr lang="en-US" sz="2800" b="1" i="1" dirty="0" smtClean="0">
                <a:solidFill>
                  <a:srgbClr val="FFC000"/>
                </a:solidFill>
              </a:rPr>
              <a:t> when studied</a:t>
            </a:r>
          </a:p>
          <a:p>
            <a:endParaRPr lang="en-US" sz="3600" b="1" i="1" dirty="0">
              <a:solidFill>
                <a:srgbClr val="FFC000"/>
              </a:solidFill>
            </a:endParaRPr>
          </a:p>
        </p:txBody>
      </p:sp>
      <p:pic>
        <p:nvPicPr>
          <p:cNvPr id="3074" name="Picture 2" descr="http://www.rerf.jp/dept/genetics/fig/fig6_57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7601" y="2852483"/>
            <a:ext cx="5267324" cy="3707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715000" y="6509266"/>
            <a:ext cx="685800" cy="369332"/>
          </a:xfrm>
          <a:prstGeom prst="rect">
            <a:avLst/>
          </a:prstGeom>
          <a:noFill/>
        </p:spPr>
        <p:txBody>
          <a:bodyPr wrap="square" rtlCol="0">
            <a:spAutoFit/>
          </a:bodyPr>
          <a:lstStyle/>
          <a:p>
            <a:pPr algn="ctr"/>
            <a:r>
              <a:rPr lang="en-US" b="1" dirty="0" smtClean="0">
                <a:solidFill>
                  <a:schemeClr val="bg1"/>
                </a:solidFill>
              </a:rPr>
              <a:t>Male</a:t>
            </a:r>
            <a:endParaRPr lang="en-US" b="1" dirty="0">
              <a:solidFill>
                <a:schemeClr val="bg1"/>
              </a:solidFill>
            </a:endParaRPr>
          </a:p>
        </p:txBody>
      </p:sp>
      <p:sp>
        <p:nvSpPr>
          <p:cNvPr id="10" name="TextBox 9"/>
          <p:cNvSpPr txBox="1"/>
          <p:nvPr/>
        </p:nvSpPr>
        <p:spPr>
          <a:xfrm>
            <a:off x="7829550" y="6477000"/>
            <a:ext cx="1162050" cy="369332"/>
          </a:xfrm>
          <a:prstGeom prst="rect">
            <a:avLst/>
          </a:prstGeom>
          <a:noFill/>
        </p:spPr>
        <p:txBody>
          <a:bodyPr wrap="square" rtlCol="0">
            <a:spAutoFit/>
          </a:bodyPr>
          <a:lstStyle/>
          <a:p>
            <a:pPr algn="r"/>
            <a:r>
              <a:rPr lang="en-US" b="1" dirty="0" smtClean="0">
                <a:solidFill>
                  <a:schemeClr val="bg1"/>
                </a:solidFill>
              </a:rPr>
              <a:t>Female</a:t>
            </a:r>
            <a:endParaRPr lang="en-US" b="1" dirty="0">
              <a:solidFill>
                <a:schemeClr val="bg1"/>
              </a:solidFill>
            </a:endParaRPr>
          </a:p>
        </p:txBody>
      </p:sp>
    </p:spTree>
    <p:extLst>
      <p:ext uri="{BB962C8B-B14F-4D97-AF65-F5344CB8AC3E}">
        <p14:creationId xmlns:p14="http://schemas.microsoft.com/office/powerpoint/2010/main" val="4334884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Mitosis Rap</a:t>
            </a:r>
            <a:endParaRPr lang="en-US" dirty="0"/>
          </a:p>
        </p:txBody>
      </p:sp>
      <p:pic>
        <p:nvPicPr>
          <p:cNvPr id="3075" name="Picture 3">
            <a:hlinkClick r:id="rId3"/>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457200" y="1752600"/>
            <a:ext cx="809765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8376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8813" y="544781"/>
            <a:ext cx="9361714" cy="4339650"/>
          </a:xfrm>
          <a:prstGeom prst="rect">
            <a:avLst/>
          </a:prstGeom>
          <a:noFill/>
        </p:spPr>
        <p:txBody>
          <a:bodyPr wrap="square" rtlCol="0">
            <a:spAutoFit/>
          </a:bodyPr>
          <a:lstStyle/>
          <a:p>
            <a:r>
              <a:rPr lang="en-US" sz="13800" b="1" dirty="0" smtClean="0">
                <a:solidFill>
                  <a:schemeClr val="bg1">
                    <a:lumMod val="75000"/>
                    <a:lumOff val="25000"/>
                  </a:schemeClr>
                </a:solidFill>
                <a:latin typeface="Arial Black" panose="020B0A04020102020204" pitchFamily="34" charset="0"/>
              </a:rPr>
              <a:t>Digital Activity</a:t>
            </a:r>
            <a:endParaRPr lang="en-US" sz="13800" b="1" dirty="0">
              <a:solidFill>
                <a:schemeClr val="bg1">
                  <a:lumMod val="75000"/>
                  <a:lumOff val="25000"/>
                </a:schemeClr>
              </a:solidFill>
              <a:latin typeface="Arial Black" panose="020B0A04020102020204" pitchFamily="34" charset="0"/>
            </a:endParaRPr>
          </a:p>
        </p:txBody>
      </p:sp>
      <p:sp>
        <p:nvSpPr>
          <p:cNvPr id="2" name="Title 1"/>
          <p:cNvSpPr>
            <a:spLocks noGrp="1"/>
          </p:cNvSpPr>
          <p:nvPr>
            <p:ph type="ctrTitle"/>
          </p:nvPr>
        </p:nvSpPr>
        <p:spPr/>
        <p:txBody>
          <a:bodyPr>
            <a:normAutofit fontScale="90000"/>
          </a:bodyPr>
          <a:lstStyle/>
          <a:p>
            <a:r>
              <a:rPr lang="en-US" sz="5300" dirty="0" smtClean="0"/>
              <a:t>Let’s Explore Mitosis</a:t>
            </a:r>
            <a:r>
              <a:rPr lang="en-US" dirty="0" smtClean="0"/>
              <a:t/>
            </a:r>
            <a:br>
              <a:rPr lang="en-US" dirty="0" smtClean="0"/>
            </a:br>
            <a:r>
              <a:rPr lang="en-US" sz="7200" dirty="0" smtClean="0">
                <a:solidFill>
                  <a:schemeClr val="tx1"/>
                </a:solidFill>
              </a:rPr>
              <a:t>Onion Root Lab</a:t>
            </a:r>
            <a:endParaRPr lang="en-US" sz="7200" i="1" dirty="0">
              <a:solidFill>
                <a:schemeClr val="tx1"/>
              </a:solidFill>
            </a:endParaRPr>
          </a:p>
        </p:txBody>
      </p:sp>
    </p:spTree>
    <p:extLst>
      <p:ext uri="{BB962C8B-B14F-4D97-AF65-F5344CB8AC3E}">
        <p14:creationId xmlns:p14="http://schemas.microsoft.com/office/powerpoint/2010/main" val="688853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pic>
        <p:nvPicPr>
          <p:cNvPr id="8194" name="Picture 2" descr="http://sgugenetics.pbworks.com/f/1301869124/StemPic1-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57200"/>
            <a:ext cx="8402358" cy="617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77075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a:t>
            </a:r>
            <a:endParaRPr lang="en-US" sz="4000" b="1" i="1" dirty="0">
              <a:solidFill>
                <a:srgbClr val="FFC000"/>
              </a:solidFill>
            </a:endParaRPr>
          </a:p>
        </p:txBody>
      </p:sp>
      <p:sp>
        <p:nvSpPr>
          <p:cNvPr id="4" name="TextBox 3"/>
          <p:cNvSpPr txBox="1"/>
          <p:nvPr/>
        </p:nvSpPr>
        <p:spPr>
          <a:xfrm>
            <a:off x="228600" y="2819400"/>
            <a:ext cx="8915400" cy="3600986"/>
          </a:xfrm>
          <a:prstGeom prst="rect">
            <a:avLst/>
          </a:prstGeom>
          <a:noFill/>
        </p:spPr>
        <p:txBody>
          <a:bodyPr wrap="square" rtlCol="0">
            <a:spAutoFit/>
          </a:bodyPr>
          <a:lstStyle/>
          <a:p>
            <a:r>
              <a:rPr lang="en-US" sz="3600" b="1" u="sng" dirty="0" smtClean="0"/>
              <a:t>Meiosis</a:t>
            </a:r>
          </a:p>
          <a:p>
            <a:pPr>
              <a:buFont typeface="Arial" pitchFamily="34" charset="0"/>
              <a:buChar char="•"/>
            </a:pPr>
            <a:r>
              <a:rPr lang="en-US" sz="3200" b="1" i="1" dirty="0" err="1" smtClean="0">
                <a:solidFill>
                  <a:srgbClr val="FFC000"/>
                </a:solidFill>
              </a:rPr>
              <a:t>Oocytes</a:t>
            </a:r>
            <a:r>
              <a:rPr lang="en-US" sz="3200" b="1" i="1" dirty="0" smtClean="0">
                <a:solidFill>
                  <a:srgbClr val="FFC000"/>
                </a:solidFill>
              </a:rPr>
              <a:t> go through meiotic division </a:t>
            </a:r>
          </a:p>
          <a:p>
            <a:pPr>
              <a:buFont typeface="Arial" pitchFamily="34" charset="0"/>
              <a:buChar char="•"/>
            </a:pPr>
            <a:r>
              <a:rPr lang="en-US" sz="3200" b="1" i="1" dirty="0" smtClean="0">
                <a:solidFill>
                  <a:srgbClr val="FFC000"/>
                </a:solidFill>
              </a:rPr>
              <a:t>and become egg cells.</a:t>
            </a:r>
          </a:p>
          <a:p>
            <a:pPr>
              <a:buFont typeface="Arial" pitchFamily="34" charset="0"/>
              <a:buChar char="•"/>
            </a:pPr>
            <a:endParaRPr lang="en-US" sz="3200" b="1" i="1" dirty="0" smtClean="0">
              <a:solidFill>
                <a:srgbClr val="FFC000"/>
              </a:solidFill>
            </a:endParaRPr>
          </a:p>
          <a:p>
            <a:pPr>
              <a:buFont typeface="Arial" pitchFamily="34" charset="0"/>
              <a:buChar char="•"/>
            </a:pPr>
            <a:r>
              <a:rPr lang="en-US" sz="3200" b="1" i="1" dirty="0" err="1" smtClean="0">
                <a:solidFill>
                  <a:srgbClr val="FFC000"/>
                </a:solidFill>
              </a:rPr>
              <a:t>Spermazoids</a:t>
            </a:r>
            <a:r>
              <a:rPr lang="en-US" sz="3200" b="1" i="1" dirty="0" smtClean="0">
                <a:solidFill>
                  <a:srgbClr val="FFC000"/>
                </a:solidFill>
              </a:rPr>
              <a:t> go through meiotic division </a:t>
            </a:r>
          </a:p>
          <a:p>
            <a:pPr>
              <a:buFont typeface="Arial" pitchFamily="34" charset="0"/>
              <a:buChar char="•"/>
            </a:pPr>
            <a:r>
              <a:rPr lang="en-US" sz="3200" b="1" i="1" dirty="0" smtClean="0">
                <a:solidFill>
                  <a:srgbClr val="FFC000"/>
                </a:solidFill>
              </a:rPr>
              <a:t>and become sperm cells.</a:t>
            </a:r>
          </a:p>
          <a:p>
            <a:endParaRPr lang="en-US" sz="3200" b="1" i="1" dirty="0" smtClean="0">
              <a:solidFill>
                <a:srgbClr val="FFC000"/>
              </a:solidFill>
            </a:endParaRPr>
          </a:p>
        </p:txBody>
      </p:sp>
    </p:spTree>
    <p:extLst>
      <p:ext uri="{BB962C8B-B14F-4D97-AF65-F5344CB8AC3E}">
        <p14:creationId xmlns:p14="http://schemas.microsoft.com/office/powerpoint/2010/main" val="1693194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a:t>
            </a:r>
            <a:endParaRPr lang="en-US" sz="4000" b="1" i="1" dirty="0">
              <a:solidFill>
                <a:srgbClr val="FFC000"/>
              </a:solidFill>
            </a:endParaRPr>
          </a:p>
        </p:txBody>
      </p:sp>
      <p:sp>
        <p:nvSpPr>
          <p:cNvPr id="4" name="TextBox 3"/>
          <p:cNvSpPr txBox="1"/>
          <p:nvPr/>
        </p:nvSpPr>
        <p:spPr>
          <a:xfrm>
            <a:off x="228600" y="2819400"/>
            <a:ext cx="8915400" cy="4093428"/>
          </a:xfrm>
          <a:prstGeom prst="rect">
            <a:avLst/>
          </a:prstGeom>
          <a:noFill/>
        </p:spPr>
        <p:txBody>
          <a:bodyPr wrap="square" rtlCol="0">
            <a:spAutoFit/>
          </a:bodyPr>
          <a:lstStyle/>
          <a:p>
            <a:r>
              <a:rPr lang="en-US" sz="3600" b="1" u="sng" dirty="0" smtClean="0"/>
              <a:t>Meiosis</a:t>
            </a:r>
          </a:p>
          <a:p>
            <a:r>
              <a:rPr lang="en-US" sz="3200" b="1" i="1" dirty="0" smtClean="0">
                <a:solidFill>
                  <a:srgbClr val="FFC000"/>
                </a:solidFill>
              </a:rPr>
              <a:t>Cell division resulting in </a:t>
            </a:r>
            <a:r>
              <a:rPr lang="en-US" sz="3200" b="1" i="1" u="sng" dirty="0" smtClean="0">
                <a:solidFill>
                  <a:srgbClr val="FFC000"/>
                </a:solidFill>
              </a:rPr>
              <a:t>gametes</a:t>
            </a:r>
            <a:r>
              <a:rPr lang="en-US" sz="3200" b="1" i="1" dirty="0" smtClean="0">
                <a:solidFill>
                  <a:srgbClr val="FFC000"/>
                </a:solidFill>
              </a:rPr>
              <a:t> (sperm and egg)</a:t>
            </a:r>
          </a:p>
          <a:p>
            <a:endParaRPr lang="en-US" sz="3200" b="1" i="1" dirty="0" smtClean="0">
              <a:solidFill>
                <a:srgbClr val="FFC000"/>
              </a:solidFill>
            </a:endParaRPr>
          </a:p>
          <a:p>
            <a:r>
              <a:rPr lang="en-US" sz="3200" b="1" i="1" dirty="0" smtClean="0">
                <a:solidFill>
                  <a:srgbClr val="FFC000"/>
                </a:solidFill>
              </a:rPr>
              <a:t>Meiosis r</a:t>
            </a:r>
            <a:r>
              <a:rPr lang="en-US" sz="3200" b="1" i="1" u="sng" dirty="0" smtClean="0">
                <a:solidFill>
                  <a:srgbClr val="FFC000"/>
                </a:solidFill>
              </a:rPr>
              <a:t>educes</a:t>
            </a:r>
            <a:r>
              <a:rPr lang="en-US" sz="3200" b="1" i="1" dirty="0" smtClean="0">
                <a:solidFill>
                  <a:srgbClr val="FFC000"/>
                </a:solidFill>
              </a:rPr>
              <a:t> the number of chromosomes to 23</a:t>
            </a:r>
          </a:p>
          <a:p>
            <a:endParaRPr lang="en-US" sz="3200" b="1" i="1" dirty="0" smtClean="0">
              <a:solidFill>
                <a:srgbClr val="FFC000"/>
              </a:solidFill>
            </a:endParaRPr>
          </a:p>
          <a:p>
            <a:r>
              <a:rPr lang="en-US" sz="3200" b="1" i="1" dirty="0" smtClean="0">
                <a:solidFill>
                  <a:srgbClr val="FFC000"/>
                </a:solidFill>
              </a:rPr>
              <a:t>Meiosis results in four genetically </a:t>
            </a:r>
            <a:r>
              <a:rPr lang="en-US" sz="3200" b="1" i="1" u="sng" dirty="0" smtClean="0">
                <a:solidFill>
                  <a:srgbClr val="FFC000"/>
                </a:solidFill>
              </a:rPr>
              <a:t>different</a:t>
            </a:r>
            <a:r>
              <a:rPr lang="en-US" sz="3200" b="1" i="1" dirty="0" smtClean="0">
                <a:solidFill>
                  <a:srgbClr val="FFC000"/>
                </a:solidFill>
              </a:rPr>
              <a:t> cells called </a:t>
            </a:r>
            <a:r>
              <a:rPr lang="en-US" sz="3200" b="1" i="1" u="sng" dirty="0" smtClean="0">
                <a:solidFill>
                  <a:srgbClr val="FFC000"/>
                </a:solidFill>
              </a:rPr>
              <a:t>haploid</a:t>
            </a:r>
            <a:r>
              <a:rPr lang="en-US" sz="3200" b="1" i="1" dirty="0" smtClean="0">
                <a:solidFill>
                  <a:srgbClr val="FFC000"/>
                </a:solidFill>
              </a:rPr>
              <a:t> granddaughter cells.</a:t>
            </a:r>
          </a:p>
          <a:p>
            <a:endParaRPr lang="en-US" sz="3200" b="1" i="1" dirty="0" smtClean="0">
              <a:solidFill>
                <a:srgbClr val="FFC000"/>
              </a:solidFill>
            </a:endParaRPr>
          </a:p>
        </p:txBody>
      </p:sp>
    </p:spTree>
    <p:extLst>
      <p:ext uri="{BB962C8B-B14F-4D97-AF65-F5344CB8AC3E}">
        <p14:creationId xmlns:p14="http://schemas.microsoft.com/office/powerpoint/2010/main" val="1693194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a:t>
            </a:r>
            <a:endParaRPr lang="en-US" sz="4000" b="1" i="1" dirty="0">
              <a:solidFill>
                <a:srgbClr val="FFC000"/>
              </a:solidFill>
            </a:endParaRPr>
          </a:p>
        </p:txBody>
      </p:sp>
      <p:sp>
        <p:nvSpPr>
          <p:cNvPr id="4" name="TextBox 3"/>
          <p:cNvSpPr txBox="1"/>
          <p:nvPr/>
        </p:nvSpPr>
        <p:spPr>
          <a:xfrm>
            <a:off x="228600" y="2819400"/>
            <a:ext cx="8915400" cy="3108543"/>
          </a:xfrm>
          <a:prstGeom prst="rect">
            <a:avLst/>
          </a:prstGeom>
          <a:noFill/>
        </p:spPr>
        <p:txBody>
          <a:bodyPr wrap="square" rtlCol="0">
            <a:spAutoFit/>
          </a:bodyPr>
          <a:lstStyle/>
          <a:p>
            <a:r>
              <a:rPr lang="en-US" sz="3600" b="1" u="sng" dirty="0" smtClean="0"/>
              <a:t>Meiosis</a:t>
            </a:r>
          </a:p>
          <a:p>
            <a:r>
              <a:rPr lang="en-US" sz="3200" b="1" i="1" dirty="0" smtClean="0">
                <a:solidFill>
                  <a:srgbClr val="FFC000"/>
                </a:solidFill>
              </a:rPr>
              <a:t>Haploid means having “</a:t>
            </a:r>
            <a:r>
              <a:rPr lang="en-US" sz="3200" b="1" i="1" u="sng" dirty="0" smtClean="0">
                <a:solidFill>
                  <a:srgbClr val="FFC000"/>
                </a:solidFill>
              </a:rPr>
              <a:t>half</a:t>
            </a:r>
            <a:r>
              <a:rPr lang="en-US" sz="3200" b="1" i="1" dirty="0" smtClean="0">
                <a:solidFill>
                  <a:srgbClr val="FFC000"/>
                </a:solidFill>
              </a:rPr>
              <a:t>” the chromosomes, or having a “</a:t>
            </a:r>
            <a:r>
              <a:rPr lang="en-US" sz="3200" b="1" i="1" u="sng" dirty="0" smtClean="0">
                <a:solidFill>
                  <a:srgbClr val="FFC000"/>
                </a:solidFill>
              </a:rPr>
              <a:t>single set</a:t>
            </a:r>
            <a:r>
              <a:rPr lang="en-US" sz="3200" b="1" i="1" dirty="0" smtClean="0">
                <a:solidFill>
                  <a:srgbClr val="FFC000"/>
                </a:solidFill>
              </a:rPr>
              <a:t>” of chromosomes.</a:t>
            </a:r>
          </a:p>
          <a:p>
            <a:endParaRPr lang="en-US" sz="3200" b="1" i="1" dirty="0" smtClean="0">
              <a:solidFill>
                <a:srgbClr val="FFC000"/>
              </a:solidFill>
            </a:endParaRPr>
          </a:p>
          <a:p>
            <a:r>
              <a:rPr lang="en-US" sz="3200" b="1" i="1" dirty="0" smtClean="0">
                <a:solidFill>
                  <a:srgbClr val="FFC000"/>
                </a:solidFill>
              </a:rPr>
              <a:t>Remember: “ME-</a:t>
            </a:r>
            <a:r>
              <a:rPr lang="en-US" sz="3200" b="1" i="1" dirty="0" err="1" smtClean="0">
                <a:solidFill>
                  <a:srgbClr val="FFC000"/>
                </a:solidFill>
              </a:rPr>
              <a:t>oisis</a:t>
            </a:r>
            <a:r>
              <a:rPr lang="en-US" sz="3200" b="1" i="1" dirty="0" smtClean="0">
                <a:solidFill>
                  <a:srgbClr val="FFC000"/>
                </a:solidFill>
              </a:rPr>
              <a:t>” made the cells that made me!</a:t>
            </a:r>
          </a:p>
        </p:txBody>
      </p:sp>
    </p:spTree>
    <p:extLst>
      <p:ext uri="{BB962C8B-B14F-4D97-AF65-F5344CB8AC3E}">
        <p14:creationId xmlns:p14="http://schemas.microsoft.com/office/powerpoint/2010/main" val="16931946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a:t>
            </a:r>
            <a:endParaRPr lang="en-US" sz="4000" b="1" i="1" dirty="0">
              <a:solidFill>
                <a:srgbClr val="FFC000"/>
              </a:solidFill>
            </a:endParaRPr>
          </a:p>
        </p:txBody>
      </p:sp>
      <p:sp>
        <p:nvSpPr>
          <p:cNvPr id="4" name="TextBox 3"/>
          <p:cNvSpPr txBox="1"/>
          <p:nvPr/>
        </p:nvSpPr>
        <p:spPr>
          <a:xfrm>
            <a:off x="228600" y="2819400"/>
            <a:ext cx="8915400" cy="4585871"/>
          </a:xfrm>
          <a:prstGeom prst="rect">
            <a:avLst/>
          </a:prstGeom>
          <a:noFill/>
        </p:spPr>
        <p:txBody>
          <a:bodyPr wrap="square" rtlCol="0">
            <a:spAutoFit/>
          </a:bodyPr>
          <a:lstStyle/>
          <a:p>
            <a:r>
              <a:rPr lang="en-US" sz="3600" b="1" u="sng" dirty="0" smtClean="0"/>
              <a:t>Genetic Variation</a:t>
            </a:r>
          </a:p>
          <a:p>
            <a:r>
              <a:rPr lang="en-US" sz="3200" b="1" dirty="0" smtClean="0">
                <a:solidFill>
                  <a:srgbClr val="FFC000"/>
                </a:solidFill>
              </a:rPr>
              <a:t>Meiosis results in genetic variation within a species for </a:t>
            </a:r>
            <a:r>
              <a:rPr lang="en-US" sz="3200" b="1" u="sng" dirty="0" smtClean="0">
                <a:solidFill>
                  <a:srgbClr val="FFC000"/>
                </a:solidFill>
              </a:rPr>
              <a:t>three</a:t>
            </a:r>
            <a:r>
              <a:rPr lang="en-US" sz="3200" b="1" dirty="0" smtClean="0">
                <a:solidFill>
                  <a:srgbClr val="FFC000"/>
                </a:solidFill>
              </a:rPr>
              <a:t> important reasons:</a:t>
            </a:r>
          </a:p>
          <a:p>
            <a:pPr marL="514350" indent="-514350">
              <a:buAutoNum type="arabicPeriod"/>
            </a:pPr>
            <a:r>
              <a:rPr lang="en-US" sz="3200" b="1" u="sng" dirty="0" smtClean="0"/>
              <a:t>Crossing over </a:t>
            </a:r>
            <a:r>
              <a:rPr lang="en-US" sz="3200" b="1" dirty="0" smtClean="0"/>
              <a:t>of genetic material during Prophase 1 of Meiosis</a:t>
            </a:r>
          </a:p>
          <a:p>
            <a:pPr marL="514350" indent="-514350">
              <a:buFontTx/>
              <a:buAutoNum type="arabicPeriod"/>
            </a:pPr>
            <a:r>
              <a:rPr lang="en-US" sz="3200" b="1" u="sng" dirty="0" smtClean="0"/>
              <a:t>Independent assortment</a:t>
            </a:r>
            <a:r>
              <a:rPr lang="en-US" sz="3200" b="1" dirty="0" smtClean="0"/>
              <a:t> of genetic material during Metaphase 1 of Meiosis</a:t>
            </a:r>
            <a:endParaRPr lang="en-US" sz="3200" dirty="0" smtClean="0"/>
          </a:p>
          <a:p>
            <a:endParaRPr lang="en-US" sz="3200" b="1" dirty="0" smtClean="0">
              <a:solidFill>
                <a:srgbClr val="FFC000"/>
              </a:solidFill>
            </a:endParaRPr>
          </a:p>
          <a:p>
            <a:endParaRPr lang="en-US" sz="3200" b="1" i="1" dirty="0" smtClean="0">
              <a:solidFill>
                <a:srgbClr val="FFC000"/>
              </a:solidFill>
            </a:endParaRPr>
          </a:p>
        </p:txBody>
      </p:sp>
    </p:spTree>
    <p:extLst>
      <p:ext uri="{BB962C8B-B14F-4D97-AF65-F5344CB8AC3E}">
        <p14:creationId xmlns:p14="http://schemas.microsoft.com/office/powerpoint/2010/main" val="1693194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a:t>
            </a:r>
            <a:endParaRPr lang="en-US" sz="4000" b="1" i="1" dirty="0">
              <a:solidFill>
                <a:srgbClr val="FFC000"/>
              </a:solidFill>
            </a:endParaRPr>
          </a:p>
        </p:txBody>
      </p:sp>
      <p:sp>
        <p:nvSpPr>
          <p:cNvPr id="4" name="TextBox 3"/>
          <p:cNvSpPr txBox="1"/>
          <p:nvPr/>
        </p:nvSpPr>
        <p:spPr>
          <a:xfrm>
            <a:off x="228600" y="2819400"/>
            <a:ext cx="8915400" cy="6124754"/>
          </a:xfrm>
          <a:prstGeom prst="rect">
            <a:avLst/>
          </a:prstGeom>
          <a:noFill/>
        </p:spPr>
        <p:txBody>
          <a:bodyPr wrap="square" rtlCol="0">
            <a:spAutoFit/>
          </a:bodyPr>
          <a:lstStyle/>
          <a:p>
            <a:r>
              <a:rPr lang="en-US" sz="3600" b="1" u="sng" dirty="0" smtClean="0"/>
              <a:t>Genetic Variation</a:t>
            </a:r>
          </a:p>
          <a:p>
            <a:r>
              <a:rPr lang="en-US" sz="3600" b="1" dirty="0" smtClean="0"/>
              <a:t>3. </a:t>
            </a:r>
            <a:r>
              <a:rPr lang="en-US" sz="3200" b="1" u="sng" dirty="0" smtClean="0"/>
              <a:t>Random</a:t>
            </a:r>
            <a:r>
              <a:rPr lang="en-US" sz="3200" b="1" dirty="0" smtClean="0"/>
              <a:t> fertilization</a:t>
            </a:r>
          </a:p>
          <a:p>
            <a:pPr>
              <a:buFont typeface="Arial" pitchFamily="34" charset="0"/>
              <a:buChar char="•"/>
            </a:pPr>
            <a:r>
              <a:rPr lang="en-US" sz="3200" b="1" smtClean="0">
                <a:solidFill>
                  <a:srgbClr val="FFC000"/>
                </a:solidFill>
              </a:rPr>
              <a:t>   Females </a:t>
            </a:r>
            <a:r>
              <a:rPr lang="en-US" sz="3200" b="1" dirty="0" smtClean="0">
                <a:solidFill>
                  <a:srgbClr val="FFC000"/>
                </a:solidFill>
              </a:rPr>
              <a:t>are born with about </a:t>
            </a:r>
            <a:r>
              <a:rPr lang="en-US" sz="3200" b="1" u="sng" dirty="0" smtClean="0">
                <a:solidFill>
                  <a:srgbClr val="FFC000"/>
                </a:solidFill>
              </a:rPr>
              <a:t>200 million</a:t>
            </a:r>
            <a:r>
              <a:rPr lang="en-US" sz="3200" b="1" dirty="0" smtClean="0">
                <a:solidFill>
                  <a:srgbClr val="FFC000"/>
                </a:solidFill>
              </a:rPr>
              <a:t> eggs.     Most die before puberty when we are left with about </a:t>
            </a:r>
            <a:r>
              <a:rPr lang="en-US" sz="3200" b="1" u="sng" dirty="0" smtClean="0">
                <a:solidFill>
                  <a:srgbClr val="FFC000"/>
                </a:solidFill>
              </a:rPr>
              <a:t>300,000</a:t>
            </a:r>
            <a:r>
              <a:rPr lang="en-US" sz="3200" b="1" dirty="0" smtClean="0">
                <a:solidFill>
                  <a:srgbClr val="FFC000"/>
                </a:solidFill>
              </a:rPr>
              <a:t>.</a:t>
            </a:r>
          </a:p>
          <a:p>
            <a:pPr>
              <a:buFont typeface="Arial" pitchFamily="34" charset="0"/>
              <a:buChar char="•"/>
            </a:pPr>
            <a:r>
              <a:rPr lang="en-US" sz="3200" b="1" dirty="0" smtClean="0">
                <a:solidFill>
                  <a:srgbClr val="FFC000"/>
                </a:solidFill>
              </a:rPr>
              <a:t>   Males will make about </a:t>
            </a:r>
            <a:r>
              <a:rPr lang="en-US" sz="3200" b="1" u="sng" dirty="0" smtClean="0">
                <a:solidFill>
                  <a:srgbClr val="FFC000"/>
                </a:solidFill>
              </a:rPr>
              <a:t>525 billion </a:t>
            </a:r>
            <a:r>
              <a:rPr lang="en-US" sz="3200" b="1" dirty="0" smtClean="0">
                <a:solidFill>
                  <a:srgbClr val="FFC000"/>
                </a:solidFill>
              </a:rPr>
              <a:t>sperm cells over a lifetime.</a:t>
            </a:r>
          </a:p>
          <a:p>
            <a:pPr marL="514350" indent="-514350">
              <a:buFont typeface="Arial" pitchFamily="34" charset="0"/>
              <a:buChar char="•"/>
            </a:pPr>
            <a:endParaRPr lang="en-US" sz="3200" dirty="0" smtClean="0"/>
          </a:p>
          <a:p>
            <a:pPr marL="514350" indent="-514350">
              <a:buFont typeface="Arial" pitchFamily="34" charset="0"/>
              <a:buChar char="•"/>
            </a:pPr>
            <a:endParaRPr lang="en-US" sz="3200" b="1" dirty="0" smtClean="0"/>
          </a:p>
          <a:p>
            <a:pPr marL="514350" indent="-514350">
              <a:buAutoNum type="arabicPeriod"/>
            </a:pPr>
            <a:endParaRPr lang="en-US" sz="3200" dirty="0" smtClean="0"/>
          </a:p>
          <a:p>
            <a:endParaRPr lang="en-US" sz="3200" b="1" dirty="0" smtClean="0">
              <a:solidFill>
                <a:srgbClr val="FFC000"/>
              </a:solidFill>
            </a:endParaRPr>
          </a:p>
          <a:p>
            <a:endParaRPr lang="en-US" sz="3200" b="1" i="1" dirty="0" smtClean="0">
              <a:solidFill>
                <a:srgbClr val="FFC000"/>
              </a:solidFill>
            </a:endParaRPr>
          </a:p>
        </p:txBody>
      </p:sp>
    </p:spTree>
    <p:extLst>
      <p:ext uri="{BB962C8B-B14F-4D97-AF65-F5344CB8AC3E}">
        <p14:creationId xmlns:p14="http://schemas.microsoft.com/office/powerpoint/2010/main" val="16931946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228600" y="3046029"/>
            <a:ext cx="4495800" cy="3108543"/>
          </a:xfrm>
          <a:prstGeom prst="rect">
            <a:avLst/>
          </a:prstGeom>
          <a:noFill/>
        </p:spPr>
        <p:txBody>
          <a:bodyPr wrap="square" rtlCol="0">
            <a:spAutoFit/>
          </a:bodyPr>
          <a:lstStyle/>
          <a:p>
            <a:r>
              <a:rPr lang="en-US" sz="3600" b="1" u="sng" dirty="0" smtClean="0"/>
              <a:t>Prophase I</a:t>
            </a:r>
          </a:p>
          <a:p>
            <a:pPr marL="457200" indent="-457200">
              <a:buFont typeface="Arial" panose="020B0604020202020204" pitchFamily="34" charset="0"/>
              <a:buChar char="•"/>
            </a:pPr>
            <a:r>
              <a:rPr lang="en-US" sz="3200" b="1" i="1" dirty="0" smtClean="0">
                <a:solidFill>
                  <a:srgbClr val="FFC000"/>
                </a:solidFill>
              </a:rPr>
              <a:t>46 Homologous Chromosomes pair up.</a:t>
            </a:r>
          </a:p>
          <a:p>
            <a:pPr marL="457200" indent="-457200">
              <a:buFont typeface="Arial" panose="020B0604020202020204" pitchFamily="34" charset="0"/>
              <a:buChar char="•"/>
            </a:pPr>
            <a:r>
              <a:rPr lang="en-US" sz="3200" b="1" i="1" dirty="0" smtClean="0">
                <a:solidFill>
                  <a:srgbClr val="FFC000"/>
                </a:solidFill>
              </a:rPr>
              <a:t>Homologous pairs exchange DNA, this is called “Crossing Over”</a:t>
            </a:r>
            <a:endParaRPr lang="en-US" sz="3200" b="1" i="1" dirty="0">
              <a:solidFill>
                <a:srgbClr val="FFC000"/>
              </a:solidFill>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24400" y="2417851"/>
            <a:ext cx="3962401" cy="3834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6572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228600" y="3046029"/>
            <a:ext cx="4495800" cy="3108543"/>
          </a:xfrm>
          <a:prstGeom prst="rect">
            <a:avLst/>
          </a:prstGeom>
          <a:noFill/>
        </p:spPr>
        <p:txBody>
          <a:bodyPr wrap="square" rtlCol="0">
            <a:spAutoFit/>
          </a:bodyPr>
          <a:lstStyle/>
          <a:p>
            <a:r>
              <a:rPr lang="en-US" sz="3600" b="1" u="sng" dirty="0" smtClean="0"/>
              <a:t>Prophase I</a:t>
            </a:r>
          </a:p>
          <a:p>
            <a:pPr marL="457200" indent="-457200">
              <a:buFont typeface="Arial" panose="020B0604020202020204" pitchFamily="34" charset="0"/>
              <a:buChar char="•"/>
            </a:pPr>
            <a:r>
              <a:rPr lang="en-US" sz="3200" b="1" i="1" dirty="0" smtClean="0">
                <a:solidFill>
                  <a:srgbClr val="FFC000"/>
                </a:solidFill>
              </a:rPr>
              <a:t>“Crossing Over” results in genetic variation.</a:t>
            </a:r>
          </a:p>
          <a:p>
            <a:pPr marL="457200" indent="-457200">
              <a:buFont typeface="Arial" panose="020B0604020202020204" pitchFamily="34" charset="0"/>
              <a:buChar char="•"/>
            </a:pPr>
            <a:r>
              <a:rPr lang="en-US" sz="3200" b="1" i="1" dirty="0" smtClean="0">
                <a:solidFill>
                  <a:srgbClr val="FFC000"/>
                </a:solidFill>
              </a:rPr>
              <a:t>Nuclear Envelope dissipates.</a:t>
            </a:r>
            <a:endParaRPr lang="en-US" sz="3200" b="1" i="1" dirty="0">
              <a:solidFill>
                <a:srgbClr val="FFC000"/>
              </a:solidFill>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24400" y="2417851"/>
            <a:ext cx="3962401" cy="3834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08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erf.jp/dept/genetics/fig/fig6_57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838200"/>
            <a:ext cx="9144000" cy="4814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Oval 2"/>
          <p:cNvSpPr/>
          <p:nvPr/>
        </p:nvSpPr>
        <p:spPr>
          <a:xfrm>
            <a:off x="457200" y="3886200"/>
            <a:ext cx="1524000" cy="16142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67600" y="3886200"/>
            <a:ext cx="1524000" cy="16142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007" y="5791200"/>
            <a:ext cx="1905000" cy="830997"/>
          </a:xfrm>
          <a:prstGeom prst="rect">
            <a:avLst/>
          </a:prstGeom>
          <a:noFill/>
        </p:spPr>
        <p:txBody>
          <a:bodyPr wrap="square" rtlCol="0">
            <a:spAutoFit/>
          </a:bodyPr>
          <a:lstStyle/>
          <a:p>
            <a:pPr algn="ctr"/>
            <a:r>
              <a:rPr lang="en-US" sz="4800" b="1" dirty="0" smtClean="0"/>
              <a:t>Male</a:t>
            </a:r>
            <a:endParaRPr lang="en-US" sz="4800" b="1" dirty="0"/>
          </a:p>
        </p:txBody>
      </p:sp>
      <p:sp>
        <p:nvSpPr>
          <p:cNvPr id="7" name="TextBox 6"/>
          <p:cNvSpPr txBox="1"/>
          <p:nvPr/>
        </p:nvSpPr>
        <p:spPr>
          <a:xfrm>
            <a:off x="6172200" y="5791199"/>
            <a:ext cx="2640724" cy="830997"/>
          </a:xfrm>
          <a:prstGeom prst="rect">
            <a:avLst/>
          </a:prstGeom>
          <a:noFill/>
        </p:spPr>
        <p:txBody>
          <a:bodyPr wrap="square" rtlCol="0">
            <a:spAutoFit/>
          </a:bodyPr>
          <a:lstStyle/>
          <a:p>
            <a:pPr algn="ctr"/>
            <a:r>
              <a:rPr lang="en-US" sz="4800" b="1" dirty="0" smtClean="0"/>
              <a:t>Female</a:t>
            </a:r>
            <a:endParaRPr lang="en-US" sz="4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209550" y="2667000"/>
            <a:ext cx="4514850" cy="4093428"/>
          </a:xfrm>
          <a:prstGeom prst="rect">
            <a:avLst/>
          </a:prstGeom>
          <a:noFill/>
        </p:spPr>
        <p:txBody>
          <a:bodyPr wrap="square" rtlCol="0">
            <a:spAutoFit/>
          </a:bodyPr>
          <a:lstStyle/>
          <a:p>
            <a:r>
              <a:rPr lang="en-US" sz="3600" b="1" u="sng" dirty="0" smtClean="0"/>
              <a:t>Metaphase I</a:t>
            </a:r>
          </a:p>
          <a:p>
            <a:pPr marL="457200" indent="-457200">
              <a:buFont typeface="Arial" panose="020B0604020202020204" pitchFamily="34" charset="0"/>
              <a:buChar char="•"/>
            </a:pPr>
            <a:r>
              <a:rPr lang="en-US" sz="2800" b="1" i="1" dirty="0" smtClean="0">
                <a:solidFill>
                  <a:srgbClr val="FFC000"/>
                </a:solidFill>
              </a:rPr>
              <a:t>Homologous pairs line up along the equator of the nucleus. It doesn’t matter which side of the equator the chromosome from each parent are on. This is called “Independent Assortment”</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24400" y="2445544"/>
            <a:ext cx="4000500" cy="3833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7283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209550" y="2667000"/>
            <a:ext cx="4514850" cy="3662541"/>
          </a:xfrm>
          <a:prstGeom prst="rect">
            <a:avLst/>
          </a:prstGeom>
          <a:noFill/>
        </p:spPr>
        <p:txBody>
          <a:bodyPr wrap="square" rtlCol="0">
            <a:spAutoFit/>
          </a:bodyPr>
          <a:lstStyle/>
          <a:p>
            <a:r>
              <a:rPr lang="en-US" sz="3600" b="1" u="sng" dirty="0" smtClean="0"/>
              <a:t>Metaphase I</a:t>
            </a:r>
          </a:p>
          <a:p>
            <a:pPr marL="457200" indent="-457200">
              <a:buFont typeface="Arial" panose="020B0604020202020204" pitchFamily="34" charset="0"/>
              <a:buChar char="•"/>
            </a:pPr>
            <a:r>
              <a:rPr lang="en-US" sz="2800" b="1" i="1" dirty="0" smtClean="0">
                <a:solidFill>
                  <a:srgbClr val="FFC000"/>
                </a:solidFill>
              </a:rPr>
              <a:t>“Independent Assortment” results in genetic variation.</a:t>
            </a:r>
          </a:p>
          <a:p>
            <a:pPr marL="457200" indent="-457200">
              <a:buFont typeface="Arial" panose="020B0604020202020204" pitchFamily="34" charset="0"/>
              <a:buChar char="•"/>
            </a:pPr>
            <a:r>
              <a:rPr lang="en-US" sz="2800" b="1" i="1" dirty="0" smtClean="0">
                <a:solidFill>
                  <a:srgbClr val="FFC000"/>
                </a:solidFill>
              </a:rPr>
              <a:t>Spindle fibers attach the centrioles to the centromeres of the chromosomes.</a:t>
            </a:r>
            <a:endParaRPr lang="en-US" sz="2800" b="1" i="1" dirty="0">
              <a:solidFill>
                <a:srgbClr val="FFC000"/>
              </a:solidFill>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24400" y="2445544"/>
            <a:ext cx="4000500" cy="3833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9192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685800" y="3026979"/>
            <a:ext cx="3886200" cy="2616101"/>
          </a:xfrm>
          <a:prstGeom prst="rect">
            <a:avLst/>
          </a:prstGeom>
          <a:noFill/>
        </p:spPr>
        <p:txBody>
          <a:bodyPr wrap="square" rtlCol="0">
            <a:spAutoFit/>
          </a:bodyPr>
          <a:lstStyle/>
          <a:p>
            <a:r>
              <a:rPr lang="en-US" sz="3600" b="1" u="sng" dirty="0" smtClean="0"/>
              <a:t>Anaphase I</a:t>
            </a:r>
          </a:p>
          <a:p>
            <a:pPr marL="457200" indent="-457200">
              <a:buFont typeface="Arial" panose="020B0604020202020204" pitchFamily="34" charset="0"/>
              <a:buChar char="•"/>
            </a:pPr>
            <a:r>
              <a:rPr lang="en-US" sz="3200" b="1" i="1" dirty="0" smtClean="0">
                <a:solidFill>
                  <a:srgbClr val="FFC000"/>
                </a:solidFill>
              </a:rPr>
              <a:t>Spindle fibers pull the homologous chromosomes apart. </a:t>
            </a:r>
            <a:endParaRPr lang="en-US" sz="3200" b="1" i="1" dirty="0">
              <a:solidFill>
                <a:srgbClr val="FFC000"/>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6800" y="2831985"/>
            <a:ext cx="3832762" cy="366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6952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685800" y="2764572"/>
            <a:ext cx="4191000" cy="4093428"/>
          </a:xfrm>
          <a:prstGeom prst="rect">
            <a:avLst/>
          </a:prstGeom>
          <a:noFill/>
        </p:spPr>
        <p:txBody>
          <a:bodyPr wrap="square" rtlCol="0">
            <a:spAutoFit/>
          </a:bodyPr>
          <a:lstStyle/>
          <a:p>
            <a:r>
              <a:rPr lang="en-US" sz="3600" b="1" u="sng" dirty="0" smtClean="0"/>
              <a:t>Anaphase I</a:t>
            </a:r>
          </a:p>
          <a:p>
            <a:pPr marL="457200" indent="-457200">
              <a:buFont typeface="Arial" panose="020B0604020202020204" pitchFamily="34" charset="0"/>
              <a:buChar char="•"/>
            </a:pPr>
            <a:r>
              <a:rPr lang="en-US" sz="3200" b="1" i="1" dirty="0" smtClean="0">
                <a:solidFill>
                  <a:srgbClr val="FFC000"/>
                </a:solidFill>
              </a:rPr>
              <a:t>Pulling the entire chromosome will reduce the number of chromosomes to half, 23 instead of 46, at the end of Meiosis 1.</a:t>
            </a:r>
            <a:endParaRPr lang="en-US" sz="3200" b="1" i="1" dirty="0">
              <a:solidFill>
                <a:srgbClr val="FFC000"/>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6800" y="2831985"/>
            <a:ext cx="3832762" cy="3666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8275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a:t>
            </a:r>
            <a:endParaRPr lang="en-US" sz="4000" b="1" i="1" dirty="0">
              <a:solidFill>
                <a:srgbClr val="FFC000"/>
              </a:solidFill>
            </a:endParaRPr>
          </a:p>
        </p:txBody>
      </p:sp>
      <p:sp>
        <p:nvSpPr>
          <p:cNvPr id="4" name="TextBox 3"/>
          <p:cNvSpPr txBox="1"/>
          <p:nvPr/>
        </p:nvSpPr>
        <p:spPr>
          <a:xfrm>
            <a:off x="685800" y="3026979"/>
            <a:ext cx="3886200" cy="3600986"/>
          </a:xfrm>
          <a:prstGeom prst="rect">
            <a:avLst/>
          </a:prstGeom>
          <a:noFill/>
        </p:spPr>
        <p:txBody>
          <a:bodyPr wrap="square" rtlCol="0">
            <a:spAutoFit/>
          </a:bodyPr>
          <a:lstStyle/>
          <a:p>
            <a:r>
              <a:rPr lang="en-US" sz="3600" b="1" u="sng" dirty="0" smtClean="0"/>
              <a:t>Telophase I</a:t>
            </a:r>
          </a:p>
          <a:p>
            <a:pPr marL="457200" indent="-457200">
              <a:buFont typeface="Arial" panose="020B0604020202020204" pitchFamily="34" charset="0"/>
              <a:buChar char="•"/>
            </a:pPr>
            <a:r>
              <a:rPr lang="en-US" sz="3200" b="1" i="1" dirty="0" smtClean="0">
                <a:solidFill>
                  <a:srgbClr val="FFC000"/>
                </a:solidFill>
              </a:rPr>
              <a:t>Nuclear envelopes form around chromosomes at polar ends of the cell.</a:t>
            </a:r>
            <a:endParaRPr lang="en-US" sz="3200" b="1" i="1" dirty="0">
              <a:solidFill>
                <a:srgbClr val="FFC000"/>
              </a:solidFill>
            </a:endParaRPr>
          </a:p>
          <a:p>
            <a:pPr marL="457200" indent="-457200">
              <a:buFont typeface="Arial" panose="020B0604020202020204" pitchFamily="34" charset="0"/>
              <a:buChar char="•"/>
            </a:pPr>
            <a:endParaRPr lang="en-US" sz="3200" b="1" i="1" dirty="0" smtClean="0">
              <a:solidFill>
                <a:srgbClr val="FFC000"/>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572000" y="3505200"/>
            <a:ext cx="4267200" cy="2733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5937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II</a:t>
            </a:r>
            <a:endParaRPr lang="en-US" sz="4000" b="1" i="1" dirty="0">
              <a:solidFill>
                <a:srgbClr val="FFC000"/>
              </a:solidFill>
            </a:endParaRPr>
          </a:p>
        </p:txBody>
      </p:sp>
      <p:sp>
        <p:nvSpPr>
          <p:cNvPr id="4" name="TextBox 3"/>
          <p:cNvSpPr txBox="1"/>
          <p:nvPr/>
        </p:nvSpPr>
        <p:spPr>
          <a:xfrm>
            <a:off x="685800" y="2764572"/>
            <a:ext cx="3886200" cy="4093428"/>
          </a:xfrm>
          <a:prstGeom prst="rect">
            <a:avLst/>
          </a:prstGeom>
          <a:noFill/>
        </p:spPr>
        <p:txBody>
          <a:bodyPr wrap="square" rtlCol="0">
            <a:spAutoFit/>
          </a:bodyPr>
          <a:lstStyle/>
          <a:p>
            <a:r>
              <a:rPr lang="en-US" sz="3600" b="1" u="sng" dirty="0" smtClean="0"/>
              <a:t>Prophase II</a:t>
            </a:r>
          </a:p>
          <a:p>
            <a:pPr marL="457200" indent="-457200">
              <a:buFont typeface="Arial" panose="020B0604020202020204" pitchFamily="34" charset="0"/>
              <a:buChar char="•"/>
            </a:pPr>
            <a:r>
              <a:rPr lang="en-US" sz="3200" b="1" i="1" dirty="0" smtClean="0">
                <a:solidFill>
                  <a:srgbClr val="FFC000"/>
                </a:solidFill>
              </a:rPr>
              <a:t>Each cell begins with 23 chromosomes.</a:t>
            </a:r>
          </a:p>
          <a:p>
            <a:pPr marL="457200" indent="-457200">
              <a:buFont typeface="Arial" panose="020B0604020202020204" pitchFamily="34" charset="0"/>
              <a:buChar char="•"/>
            </a:pPr>
            <a:r>
              <a:rPr lang="en-US" sz="3200" b="1" i="1" dirty="0" smtClean="0">
                <a:solidFill>
                  <a:srgbClr val="FFC000"/>
                </a:solidFill>
              </a:rPr>
              <a:t>Centrioles move to polar ends of cells.</a:t>
            </a:r>
          </a:p>
          <a:p>
            <a:pPr marL="457200" indent="-457200">
              <a:buFont typeface="Arial" panose="020B0604020202020204" pitchFamily="34" charset="0"/>
              <a:buChar char="•"/>
            </a:pPr>
            <a:r>
              <a:rPr lang="en-US" sz="3200" b="1" i="1" dirty="0" smtClean="0">
                <a:solidFill>
                  <a:srgbClr val="FFC000"/>
                </a:solidFill>
              </a:rPr>
              <a:t>Nuclear envelopes dissipate</a:t>
            </a:r>
            <a:endParaRPr lang="en-US" sz="3200" b="1" i="1" dirty="0">
              <a:solidFill>
                <a:srgbClr val="FFC000"/>
              </a:solidFill>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00600" y="3247769"/>
            <a:ext cx="4019550" cy="194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521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II</a:t>
            </a:r>
            <a:endParaRPr lang="en-US" sz="4000" b="1" i="1" dirty="0">
              <a:solidFill>
                <a:srgbClr val="FFC000"/>
              </a:solidFill>
            </a:endParaRPr>
          </a:p>
        </p:txBody>
      </p:sp>
      <p:sp>
        <p:nvSpPr>
          <p:cNvPr id="4" name="TextBox 3"/>
          <p:cNvSpPr txBox="1"/>
          <p:nvPr/>
        </p:nvSpPr>
        <p:spPr>
          <a:xfrm>
            <a:off x="0" y="2764572"/>
            <a:ext cx="3581400" cy="4093428"/>
          </a:xfrm>
          <a:prstGeom prst="rect">
            <a:avLst/>
          </a:prstGeom>
          <a:noFill/>
        </p:spPr>
        <p:txBody>
          <a:bodyPr wrap="square" rtlCol="0">
            <a:spAutoFit/>
          </a:bodyPr>
          <a:lstStyle/>
          <a:p>
            <a:r>
              <a:rPr lang="en-US" sz="3600" b="1" u="sng" dirty="0" smtClean="0"/>
              <a:t>Metaphase II</a:t>
            </a:r>
          </a:p>
          <a:p>
            <a:pPr marL="457200" indent="-457200">
              <a:buFont typeface="Arial" panose="020B0604020202020204" pitchFamily="34" charset="0"/>
              <a:buChar char="•"/>
            </a:pPr>
            <a:r>
              <a:rPr lang="en-US" sz="3200" b="1" i="1" dirty="0" smtClean="0">
                <a:solidFill>
                  <a:srgbClr val="FFC000"/>
                </a:solidFill>
              </a:rPr>
              <a:t>Chromosomes line up in the middle of each cell.</a:t>
            </a:r>
          </a:p>
          <a:p>
            <a:pPr marL="457200" indent="-457200">
              <a:buFont typeface="Arial" panose="020B0604020202020204" pitchFamily="34" charset="0"/>
              <a:buChar char="•"/>
            </a:pPr>
            <a:r>
              <a:rPr lang="en-US" sz="3200" b="1" i="1" dirty="0" smtClean="0">
                <a:solidFill>
                  <a:srgbClr val="FFC000"/>
                </a:solidFill>
              </a:rPr>
              <a:t>Spindle fibers attach centrioles to chromosomes</a:t>
            </a:r>
            <a:endParaRPr lang="en-US" sz="3200" b="1" i="1" dirty="0">
              <a:solidFill>
                <a:srgbClr val="FFC000"/>
              </a:solidFill>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703237" y="3547676"/>
            <a:ext cx="5229763" cy="2472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3885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II</a:t>
            </a:r>
            <a:endParaRPr lang="en-US" sz="4000" b="1" i="1" dirty="0">
              <a:solidFill>
                <a:srgbClr val="FFC000"/>
              </a:solidFill>
            </a:endParaRPr>
          </a:p>
        </p:txBody>
      </p:sp>
      <p:sp>
        <p:nvSpPr>
          <p:cNvPr id="4" name="TextBox 3"/>
          <p:cNvSpPr txBox="1"/>
          <p:nvPr/>
        </p:nvSpPr>
        <p:spPr>
          <a:xfrm>
            <a:off x="304800" y="2819400"/>
            <a:ext cx="3200400" cy="3600986"/>
          </a:xfrm>
          <a:prstGeom prst="rect">
            <a:avLst/>
          </a:prstGeom>
          <a:noFill/>
        </p:spPr>
        <p:txBody>
          <a:bodyPr wrap="square" rtlCol="0">
            <a:spAutoFit/>
          </a:bodyPr>
          <a:lstStyle/>
          <a:p>
            <a:r>
              <a:rPr lang="en-US" sz="3600" b="1" u="sng" dirty="0" smtClean="0"/>
              <a:t>Anaphase II</a:t>
            </a:r>
          </a:p>
          <a:p>
            <a:pPr marL="457200" indent="-457200">
              <a:buFont typeface="Arial" panose="020B0604020202020204" pitchFamily="34" charset="0"/>
              <a:buChar char="•"/>
            </a:pPr>
            <a:r>
              <a:rPr lang="en-US" sz="3200" b="1" i="1" dirty="0" smtClean="0">
                <a:solidFill>
                  <a:srgbClr val="FFC000"/>
                </a:solidFill>
              </a:rPr>
              <a:t>Spindle fibers pull chromosomes apart (rip in half, just like mitosis).</a:t>
            </a:r>
            <a:endParaRPr lang="en-US" sz="3200" b="1" i="1" dirty="0">
              <a:solidFill>
                <a:srgbClr val="FFC000"/>
              </a:solidFill>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511054" y="3457727"/>
            <a:ext cx="5437330" cy="2638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30577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II</a:t>
            </a:r>
            <a:endParaRPr lang="en-US" sz="4000" b="1" i="1" dirty="0">
              <a:solidFill>
                <a:srgbClr val="FFC000"/>
              </a:solidFill>
            </a:endParaRPr>
          </a:p>
        </p:txBody>
      </p:sp>
      <p:sp>
        <p:nvSpPr>
          <p:cNvPr id="4" name="TextBox 3"/>
          <p:cNvSpPr txBox="1"/>
          <p:nvPr/>
        </p:nvSpPr>
        <p:spPr>
          <a:xfrm>
            <a:off x="228600" y="3026979"/>
            <a:ext cx="3124200" cy="3108543"/>
          </a:xfrm>
          <a:prstGeom prst="rect">
            <a:avLst/>
          </a:prstGeom>
          <a:noFill/>
        </p:spPr>
        <p:txBody>
          <a:bodyPr wrap="square" rtlCol="0">
            <a:spAutoFit/>
          </a:bodyPr>
          <a:lstStyle/>
          <a:p>
            <a:r>
              <a:rPr lang="en-US" sz="3600" b="1" u="sng" dirty="0" smtClean="0"/>
              <a:t>Telophase II</a:t>
            </a:r>
          </a:p>
          <a:p>
            <a:pPr marL="457200" indent="-457200">
              <a:buFont typeface="Arial" panose="020B0604020202020204" pitchFamily="34" charset="0"/>
              <a:buChar char="•"/>
            </a:pPr>
            <a:r>
              <a:rPr lang="en-US" sz="3200" b="1" i="1" dirty="0" smtClean="0">
                <a:solidFill>
                  <a:srgbClr val="FFC000"/>
                </a:solidFill>
              </a:rPr>
              <a:t>Nuclear envelopes form around set of </a:t>
            </a:r>
            <a:r>
              <a:rPr lang="en-US" sz="3200" b="1" i="1" dirty="0" err="1" smtClean="0">
                <a:solidFill>
                  <a:srgbClr val="FFC000"/>
                </a:solidFill>
              </a:rPr>
              <a:t>chromatids</a:t>
            </a:r>
            <a:r>
              <a:rPr lang="en-US" sz="3200" b="1" i="1" dirty="0" smtClean="0">
                <a:solidFill>
                  <a:srgbClr val="FFC000"/>
                </a:solidFill>
              </a:rPr>
              <a:t>.</a:t>
            </a:r>
            <a:endParaRPr lang="en-US" sz="3200" b="1" i="1" dirty="0">
              <a:solidFill>
                <a:srgbClr val="FFC000"/>
              </a:solidFill>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19627" y="3610870"/>
            <a:ext cx="5647627" cy="2104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17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  II</a:t>
            </a:r>
            <a:endParaRPr lang="en-US" sz="4000" b="1" i="1" dirty="0">
              <a:solidFill>
                <a:srgbClr val="FFC000"/>
              </a:solidFill>
            </a:endParaRPr>
          </a:p>
        </p:txBody>
      </p:sp>
      <p:sp>
        <p:nvSpPr>
          <p:cNvPr id="4" name="TextBox 3"/>
          <p:cNvSpPr txBox="1"/>
          <p:nvPr/>
        </p:nvSpPr>
        <p:spPr>
          <a:xfrm>
            <a:off x="304800" y="2819400"/>
            <a:ext cx="2895600" cy="3600986"/>
          </a:xfrm>
          <a:prstGeom prst="rect">
            <a:avLst/>
          </a:prstGeom>
          <a:noFill/>
        </p:spPr>
        <p:txBody>
          <a:bodyPr wrap="square" rtlCol="0">
            <a:spAutoFit/>
          </a:bodyPr>
          <a:lstStyle/>
          <a:p>
            <a:r>
              <a:rPr lang="en-US" sz="3600" b="1" u="sng" dirty="0" smtClean="0"/>
              <a:t>Cytokinesis</a:t>
            </a:r>
          </a:p>
          <a:p>
            <a:pPr marL="457200" indent="-457200">
              <a:buFont typeface="Arial" panose="020B0604020202020204" pitchFamily="34" charset="0"/>
              <a:buChar char="•"/>
            </a:pPr>
            <a:r>
              <a:rPr lang="en-US" sz="3200" b="1" i="1" dirty="0" smtClean="0">
                <a:solidFill>
                  <a:srgbClr val="FFC000"/>
                </a:solidFill>
              </a:rPr>
              <a:t>Cytokinesis occurs resulting in 4 genetically different cells.</a:t>
            </a:r>
            <a:endParaRPr lang="en-US" sz="3200" b="1" i="1" dirty="0">
              <a:solidFill>
                <a:srgbClr val="FFC000"/>
              </a:solidFill>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251999" y="3637492"/>
            <a:ext cx="5599283" cy="1925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432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152400" y="2743200"/>
            <a:ext cx="3733800" cy="3785652"/>
          </a:xfrm>
          <a:prstGeom prst="rect">
            <a:avLst/>
          </a:prstGeom>
          <a:noFill/>
        </p:spPr>
        <p:txBody>
          <a:bodyPr wrap="square" rtlCol="0">
            <a:spAutoFit/>
          </a:bodyPr>
          <a:lstStyle/>
          <a:p>
            <a:r>
              <a:rPr lang="en-US" sz="3600" b="1" u="sng" dirty="0" smtClean="0"/>
              <a:t>Homologous Pairs</a:t>
            </a:r>
          </a:p>
          <a:p>
            <a:r>
              <a:rPr lang="en-US" sz="2800" b="1" i="1" dirty="0" smtClean="0">
                <a:solidFill>
                  <a:srgbClr val="FFC000"/>
                </a:solidFill>
              </a:rPr>
              <a:t>Chromosomes are charted in homologous pairs. Homologous means </a:t>
            </a:r>
            <a:r>
              <a:rPr lang="en-US" sz="2800" b="1" i="1" u="sng" dirty="0" smtClean="0">
                <a:solidFill>
                  <a:srgbClr val="FFC000"/>
                </a:solidFill>
              </a:rPr>
              <a:t>same in structure</a:t>
            </a:r>
            <a:r>
              <a:rPr lang="en-US" sz="2800" b="1" i="1" dirty="0" smtClean="0">
                <a:solidFill>
                  <a:srgbClr val="FFC000"/>
                </a:solidFill>
              </a:rPr>
              <a:t>. So humans have 23 pairs.</a:t>
            </a:r>
            <a:endParaRPr lang="en-US" sz="2800" b="1" i="1" dirty="0">
              <a:solidFill>
                <a:srgbClr val="FFC000"/>
              </a:solidFill>
            </a:endParaRPr>
          </a:p>
        </p:txBody>
      </p:sp>
      <p:pic>
        <p:nvPicPr>
          <p:cNvPr id="3074" name="Picture 2" descr="http://www.rerf.jp/dept/genetics/fig/fig6_57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199" y="2852483"/>
            <a:ext cx="5038725" cy="3707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715000" y="6509266"/>
            <a:ext cx="685800" cy="369332"/>
          </a:xfrm>
          <a:prstGeom prst="rect">
            <a:avLst/>
          </a:prstGeom>
          <a:noFill/>
        </p:spPr>
        <p:txBody>
          <a:bodyPr wrap="square" rtlCol="0">
            <a:spAutoFit/>
          </a:bodyPr>
          <a:lstStyle/>
          <a:p>
            <a:pPr algn="ctr"/>
            <a:r>
              <a:rPr lang="en-US" b="1" dirty="0" smtClean="0">
                <a:solidFill>
                  <a:schemeClr val="bg1"/>
                </a:solidFill>
              </a:rPr>
              <a:t>Male</a:t>
            </a:r>
            <a:endParaRPr lang="en-US" b="1" dirty="0">
              <a:solidFill>
                <a:schemeClr val="bg1"/>
              </a:solidFill>
            </a:endParaRPr>
          </a:p>
        </p:txBody>
      </p:sp>
      <p:sp>
        <p:nvSpPr>
          <p:cNvPr id="10" name="TextBox 9"/>
          <p:cNvSpPr txBox="1"/>
          <p:nvPr/>
        </p:nvSpPr>
        <p:spPr>
          <a:xfrm>
            <a:off x="7829550" y="6477000"/>
            <a:ext cx="1162050" cy="369332"/>
          </a:xfrm>
          <a:prstGeom prst="rect">
            <a:avLst/>
          </a:prstGeom>
          <a:noFill/>
        </p:spPr>
        <p:txBody>
          <a:bodyPr wrap="square" rtlCol="0">
            <a:spAutoFit/>
          </a:bodyPr>
          <a:lstStyle/>
          <a:p>
            <a:pPr algn="r"/>
            <a:r>
              <a:rPr lang="en-US" b="1" dirty="0" smtClean="0">
                <a:solidFill>
                  <a:schemeClr val="bg1"/>
                </a:solidFill>
              </a:rPr>
              <a:t>Female</a:t>
            </a:r>
            <a:endParaRPr lang="en-US" b="1" dirty="0">
              <a:solidFill>
                <a:schemeClr val="bg1"/>
              </a:solidFill>
            </a:endParaRPr>
          </a:p>
        </p:txBody>
      </p:sp>
    </p:spTree>
    <p:extLst>
      <p:ext uri="{BB962C8B-B14F-4D97-AF65-F5344CB8AC3E}">
        <p14:creationId xmlns:p14="http://schemas.microsoft.com/office/powerpoint/2010/main" val="19769242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Meiosis</a:t>
            </a:r>
            <a:endParaRPr lang="en-US" sz="4000" b="1" i="1" dirty="0">
              <a:solidFill>
                <a:srgbClr val="FFC000"/>
              </a:solidFill>
            </a:endParaRPr>
          </a:p>
        </p:txBody>
      </p:sp>
      <p:sp>
        <p:nvSpPr>
          <p:cNvPr id="4" name="TextBox 3"/>
          <p:cNvSpPr txBox="1"/>
          <p:nvPr/>
        </p:nvSpPr>
        <p:spPr>
          <a:xfrm>
            <a:off x="228600" y="2895600"/>
            <a:ext cx="3581400" cy="3600986"/>
          </a:xfrm>
          <a:prstGeom prst="rect">
            <a:avLst/>
          </a:prstGeom>
          <a:noFill/>
        </p:spPr>
        <p:txBody>
          <a:bodyPr wrap="square" rtlCol="0">
            <a:spAutoFit/>
          </a:bodyPr>
          <a:lstStyle/>
          <a:p>
            <a:r>
              <a:rPr lang="en-US" sz="3600" b="1" u="sng" dirty="0" smtClean="0"/>
              <a:t>Interphase</a:t>
            </a:r>
          </a:p>
          <a:p>
            <a:pPr marL="457200" indent="-457200">
              <a:buFont typeface="Arial" pitchFamily="34" charset="0"/>
              <a:buChar char="•"/>
            </a:pPr>
            <a:r>
              <a:rPr lang="en-US" sz="3200" b="1" i="1" dirty="0" smtClean="0">
                <a:solidFill>
                  <a:srgbClr val="FFC000"/>
                </a:solidFill>
              </a:rPr>
              <a:t>DNA replicates resulting in four genetically different haploid granddaughter cells.</a:t>
            </a:r>
            <a:endParaRPr lang="en-US" sz="3200" b="1" i="1" dirty="0">
              <a:solidFill>
                <a:srgbClr val="FFC000"/>
              </a:solidFill>
            </a:endParaRPr>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799462" y="3575488"/>
            <a:ext cx="5257365" cy="1834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6176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How Meiosis Works</a:t>
            </a:r>
            <a:endParaRPr lang="en-US" dirty="0"/>
          </a:p>
        </p:txBody>
      </p:sp>
      <p:pic>
        <p:nvPicPr>
          <p:cNvPr id="1026" name="Picture 2">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a:ext>
            </a:extLst>
          </a:blip>
          <a:srcRect/>
          <a:stretch/>
        </p:blipFill>
        <p:spPr bwMode="auto">
          <a:xfrm>
            <a:off x="457200" y="1752600"/>
            <a:ext cx="8229600" cy="459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ln w="9525">
            <a:noFill/>
            <a:miter lim="800000"/>
            <a:headEnd/>
            <a:tailEnd/>
          </a:ln>
          <a:effectLst/>
        </p:spPr>
      </p:pic>
    </p:spTree>
    <p:extLst>
      <p:ext uri="{BB962C8B-B14F-4D97-AF65-F5344CB8AC3E}">
        <p14:creationId xmlns:p14="http://schemas.microsoft.com/office/powerpoint/2010/main" val="35930761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13192" cy="1636776"/>
          </a:xfrm>
        </p:spPr>
        <p:txBody>
          <a:bodyPr/>
          <a:lstStyle/>
          <a:p>
            <a:r>
              <a:rPr lang="en-US" dirty="0" smtClean="0"/>
              <a:t>References</a:t>
            </a:r>
            <a:endParaRPr lang="en-US" dirty="0"/>
          </a:p>
        </p:txBody>
      </p:sp>
      <p:sp>
        <p:nvSpPr>
          <p:cNvPr id="4" name="TextBox 3"/>
          <p:cNvSpPr txBox="1"/>
          <p:nvPr/>
        </p:nvSpPr>
        <p:spPr>
          <a:xfrm>
            <a:off x="838200" y="2971800"/>
            <a:ext cx="7620000" cy="369332"/>
          </a:xfrm>
          <a:prstGeom prst="rect">
            <a:avLst/>
          </a:prstGeom>
          <a:noFill/>
        </p:spPr>
        <p:txBody>
          <a:bodyPr wrap="square" rtlCol="0">
            <a:spAutoFit/>
          </a:bodyPr>
          <a:lstStyle/>
          <a:p>
            <a:r>
              <a:rPr lang="en-US" b="1" dirty="0" smtClean="0"/>
              <a:t>References are in the slide notes for this presentation</a:t>
            </a:r>
            <a:endParaRPr lang="en-US" b="1" dirty="0"/>
          </a:p>
        </p:txBody>
      </p:sp>
    </p:spTree>
    <p:extLst>
      <p:ext uri="{BB962C8B-B14F-4D97-AF65-F5344CB8AC3E}">
        <p14:creationId xmlns:p14="http://schemas.microsoft.com/office/powerpoint/2010/main" val="108722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17992" cy="1636776"/>
          </a:xfrm>
        </p:spPr>
        <p:txBody>
          <a:bodyPr/>
          <a:lstStyle/>
          <a:p>
            <a:r>
              <a:rPr lang="en-US" dirty="0" smtClean="0"/>
              <a:t>Cellular Reproduction</a:t>
            </a:r>
            <a:endParaRPr lang="en-US" dirty="0"/>
          </a:p>
        </p:txBody>
      </p:sp>
      <p:sp>
        <p:nvSpPr>
          <p:cNvPr id="3" name="Text Placeholder 2"/>
          <p:cNvSpPr>
            <a:spLocks noGrp="1"/>
          </p:cNvSpPr>
          <p:nvPr>
            <p:ph type="body" idx="1"/>
          </p:nvPr>
        </p:nvSpPr>
        <p:spPr/>
        <p:txBody>
          <a:bodyPr>
            <a:normAutofit/>
          </a:bodyPr>
          <a:lstStyle/>
          <a:p>
            <a:r>
              <a:rPr lang="en-US" sz="4000" b="1" i="1" dirty="0" smtClean="0"/>
              <a:t>Chromosome</a:t>
            </a:r>
            <a:endParaRPr lang="en-US" sz="4000" b="1" i="1" dirty="0">
              <a:solidFill>
                <a:srgbClr val="FFC000"/>
              </a:solidFill>
            </a:endParaRPr>
          </a:p>
        </p:txBody>
      </p:sp>
      <p:sp>
        <p:nvSpPr>
          <p:cNvPr id="4" name="TextBox 3"/>
          <p:cNvSpPr txBox="1"/>
          <p:nvPr/>
        </p:nvSpPr>
        <p:spPr>
          <a:xfrm>
            <a:off x="152400" y="2743200"/>
            <a:ext cx="3733800" cy="1938992"/>
          </a:xfrm>
          <a:prstGeom prst="rect">
            <a:avLst/>
          </a:prstGeom>
          <a:noFill/>
        </p:spPr>
        <p:txBody>
          <a:bodyPr wrap="square" rtlCol="0">
            <a:spAutoFit/>
          </a:bodyPr>
          <a:lstStyle/>
          <a:p>
            <a:r>
              <a:rPr lang="en-US" sz="3600" b="1" u="sng" dirty="0" smtClean="0"/>
              <a:t>Fun Facts</a:t>
            </a:r>
          </a:p>
          <a:p>
            <a:r>
              <a:rPr lang="en-US" sz="2800" b="1" i="1" dirty="0" smtClean="0">
                <a:solidFill>
                  <a:srgbClr val="FFC000"/>
                </a:solidFill>
              </a:rPr>
              <a:t>Dogs have </a:t>
            </a:r>
            <a:r>
              <a:rPr lang="en-US" sz="2800" b="1" i="1" u="sng" dirty="0" smtClean="0">
                <a:solidFill>
                  <a:srgbClr val="FFC000"/>
                </a:solidFill>
              </a:rPr>
              <a:t>39</a:t>
            </a:r>
            <a:r>
              <a:rPr lang="en-US" sz="2800" b="1" i="1" dirty="0" smtClean="0">
                <a:solidFill>
                  <a:srgbClr val="FFC000"/>
                </a:solidFill>
              </a:rPr>
              <a:t> pairs.</a:t>
            </a:r>
          </a:p>
          <a:p>
            <a:r>
              <a:rPr lang="en-US" sz="2800" b="1" i="1" dirty="0" smtClean="0">
                <a:solidFill>
                  <a:srgbClr val="FFC000"/>
                </a:solidFill>
              </a:rPr>
              <a:t>Fruit flies have </a:t>
            </a:r>
            <a:r>
              <a:rPr lang="en-US" sz="2800" b="1" i="1" u="sng" dirty="0" smtClean="0">
                <a:solidFill>
                  <a:srgbClr val="FFC000"/>
                </a:solidFill>
              </a:rPr>
              <a:t>4</a:t>
            </a:r>
            <a:r>
              <a:rPr lang="en-US" sz="2800" b="1" i="1" dirty="0" smtClean="0">
                <a:solidFill>
                  <a:srgbClr val="FFC000"/>
                </a:solidFill>
              </a:rPr>
              <a:t> pairs.</a:t>
            </a:r>
          </a:p>
          <a:p>
            <a:r>
              <a:rPr lang="en-US" sz="2800" b="1" i="1" dirty="0" smtClean="0">
                <a:solidFill>
                  <a:srgbClr val="FFC000"/>
                </a:solidFill>
              </a:rPr>
              <a:t>Horses have </a:t>
            </a:r>
            <a:r>
              <a:rPr lang="en-US" sz="2800" b="1" i="1" u="sng" dirty="0" smtClean="0">
                <a:solidFill>
                  <a:srgbClr val="FFC000"/>
                </a:solidFill>
              </a:rPr>
              <a:t>32</a:t>
            </a:r>
            <a:r>
              <a:rPr lang="en-US" sz="2800" b="1" i="1" dirty="0" smtClean="0">
                <a:solidFill>
                  <a:srgbClr val="FFC000"/>
                </a:solidFill>
              </a:rPr>
              <a:t> pairs.</a:t>
            </a:r>
            <a:endParaRPr lang="en-US" sz="2800" b="1" i="1" dirty="0">
              <a:solidFill>
                <a:srgbClr val="FFC000"/>
              </a:solidFill>
            </a:endParaRPr>
          </a:p>
        </p:txBody>
      </p:sp>
      <p:pic>
        <p:nvPicPr>
          <p:cNvPr id="3074" name="Picture 2" descr="http://www.rerf.jp/dept/genetics/fig/fig6_57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199" y="2852483"/>
            <a:ext cx="5038725" cy="3707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5715000" y="6509266"/>
            <a:ext cx="685800" cy="369332"/>
          </a:xfrm>
          <a:prstGeom prst="rect">
            <a:avLst/>
          </a:prstGeom>
          <a:noFill/>
        </p:spPr>
        <p:txBody>
          <a:bodyPr wrap="square" rtlCol="0">
            <a:spAutoFit/>
          </a:bodyPr>
          <a:lstStyle/>
          <a:p>
            <a:pPr algn="ctr"/>
            <a:r>
              <a:rPr lang="en-US" b="1" dirty="0" smtClean="0">
                <a:solidFill>
                  <a:schemeClr val="bg1"/>
                </a:solidFill>
              </a:rPr>
              <a:t>Male</a:t>
            </a:r>
            <a:endParaRPr lang="en-US" b="1" dirty="0">
              <a:solidFill>
                <a:schemeClr val="bg1"/>
              </a:solidFill>
            </a:endParaRPr>
          </a:p>
        </p:txBody>
      </p:sp>
      <p:sp>
        <p:nvSpPr>
          <p:cNvPr id="10" name="TextBox 9"/>
          <p:cNvSpPr txBox="1"/>
          <p:nvPr/>
        </p:nvSpPr>
        <p:spPr>
          <a:xfrm>
            <a:off x="7829550" y="6477000"/>
            <a:ext cx="1162050" cy="369332"/>
          </a:xfrm>
          <a:prstGeom prst="rect">
            <a:avLst/>
          </a:prstGeom>
          <a:noFill/>
        </p:spPr>
        <p:txBody>
          <a:bodyPr wrap="square" rtlCol="0">
            <a:spAutoFit/>
          </a:bodyPr>
          <a:lstStyle/>
          <a:p>
            <a:pPr algn="r"/>
            <a:r>
              <a:rPr lang="en-US" b="1" dirty="0" smtClean="0">
                <a:solidFill>
                  <a:schemeClr val="bg1"/>
                </a:solidFill>
              </a:rPr>
              <a:t>Female</a:t>
            </a:r>
            <a:endParaRPr lang="en-US" b="1" dirty="0">
              <a:solidFill>
                <a:schemeClr val="bg1"/>
              </a:solidFill>
            </a:endParaRPr>
          </a:p>
        </p:txBody>
      </p:sp>
    </p:spTree>
    <p:extLst>
      <p:ext uri="{BB962C8B-B14F-4D97-AF65-F5344CB8AC3E}">
        <p14:creationId xmlns:p14="http://schemas.microsoft.com/office/powerpoint/2010/main" val="12059555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21322</TotalTime>
  <Words>2947</Words>
  <Application>Microsoft Office PowerPoint</Application>
  <PresentationFormat>On-screen Show (4:3)</PresentationFormat>
  <Paragraphs>725</Paragraphs>
  <Slides>82</Slides>
  <Notes>77</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Module</vt:lpstr>
      <vt:lpstr>Living Things</vt:lpstr>
      <vt:lpstr> Cellular Reproduction</vt:lpstr>
      <vt:lpstr>Cellular Reproduction</vt:lpstr>
      <vt:lpstr>Cellular Reproduction</vt:lpstr>
      <vt:lpstr>Cellular Reproduction</vt:lpstr>
      <vt:lpstr>Cellular Reproduction</vt:lpstr>
      <vt:lpstr>PowerPoint Presentation</vt:lpstr>
      <vt:lpstr>Cellular Reproduction</vt:lpstr>
      <vt:lpstr>Cellular Reproduction</vt:lpstr>
      <vt:lpstr>Molecular Basis of Heredity</vt:lpstr>
      <vt:lpstr>Molecular Basis of Heredity</vt:lpstr>
      <vt:lpstr>Molecular Basis of Heredity</vt:lpstr>
      <vt:lpstr>What is a Chromosome?</vt:lpstr>
      <vt:lpstr>Let’s Explore Karyotypes</vt:lpstr>
      <vt:lpstr>Make a Karyotype</vt:lpstr>
      <vt:lpstr>Cells to Systems</vt:lpstr>
      <vt:lpstr>PowerPoint Presentation</vt:lpstr>
      <vt:lpstr>PowerPoint Presentation</vt:lpstr>
      <vt:lpstr>PowerPoint Presentation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Fertilization</vt:lpstr>
      <vt:lpstr>PowerPoint Presentation</vt:lpstr>
      <vt:lpstr>Cellular Reproduction</vt:lpstr>
      <vt:lpstr>Cellular Reproduction</vt:lpstr>
      <vt:lpstr>Cellular Reproduction</vt:lpstr>
      <vt:lpstr>PowerPoint Presentation</vt:lpstr>
      <vt:lpstr>PowerPoint Presentation</vt:lpstr>
      <vt:lpstr>Cellular Reproduction</vt:lpstr>
      <vt:lpstr>Cellular Reproduction</vt:lpstr>
      <vt:lpstr>What Can Stem Cells Do?</vt:lpstr>
      <vt:lpstr>A Stem Cell Story 15:00</vt:lpstr>
      <vt:lpstr>Let’s Explore Stem Cells</vt:lpstr>
      <vt:lpstr>Cellular Reproduction</vt:lpstr>
      <vt:lpstr>PowerPoint Presentation</vt:lpstr>
      <vt:lpstr>Cellular Reproduction</vt:lpstr>
      <vt:lpstr>Cellular Reproduction</vt:lpstr>
      <vt:lpstr>Germ Layers</vt:lpstr>
      <vt:lpstr>Cellular Reproduction</vt:lpstr>
      <vt:lpstr>Let’s Explore Cellular Organization</vt:lpstr>
      <vt:lpstr>Cellular Reproduction</vt:lpstr>
      <vt:lpstr>Cellular Reproduction</vt:lpstr>
      <vt:lpstr>Cellular Reproduction</vt:lpstr>
      <vt:lpstr>Cellular Reproduction</vt:lpstr>
      <vt:lpstr>Cellular Reproduction</vt:lpstr>
      <vt:lpstr>PowerPoint Presentation</vt:lpstr>
      <vt:lpstr>Cellular Reproduction</vt:lpstr>
      <vt:lpstr>Cellular Reproduction</vt:lpstr>
      <vt:lpstr>Cellular Reproduction</vt:lpstr>
      <vt:lpstr>Cellular Reproduction</vt:lpstr>
      <vt:lpstr>Cellular Reproduction</vt:lpstr>
      <vt:lpstr>Cellular Reproduction</vt:lpstr>
      <vt:lpstr>Mitosis</vt:lpstr>
      <vt:lpstr>Mitosis Rap</vt:lpstr>
      <vt:lpstr>Let’s Explore Mitosis Onion Root Lab</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Cellular Reproduction</vt:lpstr>
      <vt:lpstr>How Meiosis Works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Life</dc:title>
  <dc:creator>Owner</dc:creator>
  <cp:lastModifiedBy>Owner</cp:lastModifiedBy>
  <cp:revision>1108</cp:revision>
  <dcterms:created xsi:type="dcterms:W3CDTF">2015-06-03T18:34:54Z</dcterms:created>
  <dcterms:modified xsi:type="dcterms:W3CDTF">2017-07-13T18:22:19Z</dcterms:modified>
</cp:coreProperties>
</file>