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gs/tag38.xml" ContentType="application/vnd.openxmlformats-officedocument.presentationml.tags+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tags/tag16.xml" ContentType="application/vnd.openxmlformats-officedocument.presentationml.tags+xml"/>
  <Override PartName="/ppt/tags/tag27.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tags/tag28.xml" ContentType="application/vnd.openxmlformats-officedocument.presentationml.tags+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tags/tag17.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24.xml" ContentType="application/vnd.openxmlformats-officedocument.presentationml.tags+xml"/>
  <Override PartName="/ppt/slides/slide89.xml" ContentType="application/vnd.openxmlformats-officedocument.presentationml.slide+xml"/>
  <Override PartName="/ppt/tags/tag13.xml" ContentType="application/vnd.openxmlformats-officedocument.presentationml.tags+xml"/>
  <Override PartName="/ppt/tags/tag31.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tags/tag18.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slides/slide79.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tags/tag3.xml" ContentType="application/vnd.openxmlformats-officedocument.presentationml.tags+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tags/tag19.xml" ContentType="application/vnd.openxmlformats-officedocument.presentationml.tags+xml"/>
  <Override PartName="/ppt/notesSlides/notesSlide73.xml" ContentType="application/vnd.openxmlformats-officedocument.presentationml.notesSlide+xml"/>
  <Override PartName="/ppt/tags/tag37.xml" ContentType="application/vnd.openxmlformats-officedocument.presentationml.tags+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tags/tag26.xml" ContentType="application/vnd.openxmlformats-officedocument.presentationml.tags+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2"/>
  </p:notesMasterIdLst>
  <p:handoutMasterIdLst>
    <p:handoutMasterId r:id="rId93"/>
  </p:handoutMasterIdLst>
  <p:sldIdLst>
    <p:sldId id="325" r:id="rId2"/>
    <p:sldId id="582" r:id="rId3"/>
    <p:sldId id="570" r:id="rId4"/>
    <p:sldId id="575" r:id="rId5"/>
    <p:sldId id="271" r:id="rId6"/>
    <p:sldId id="583" r:id="rId7"/>
    <p:sldId id="585" r:id="rId8"/>
    <p:sldId id="586" r:id="rId9"/>
    <p:sldId id="587" r:id="rId10"/>
    <p:sldId id="584" r:id="rId11"/>
    <p:sldId id="588" r:id="rId12"/>
    <p:sldId id="589" r:id="rId13"/>
    <p:sldId id="342" r:id="rId14"/>
    <p:sldId id="437" r:id="rId15"/>
    <p:sldId id="571" r:id="rId16"/>
    <p:sldId id="292" r:id="rId17"/>
    <p:sldId id="604" r:id="rId18"/>
    <p:sldId id="592" r:id="rId19"/>
    <p:sldId id="591" r:id="rId20"/>
    <p:sldId id="595" r:id="rId21"/>
    <p:sldId id="593" r:id="rId22"/>
    <p:sldId id="594" r:id="rId23"/>
    <p:sldId id="590" r:id="rId24"/>
    <p:sldId id="599" r:id="rId25"/>
    <p:sldId id="600" r:id="rId26"/>
    <p:sldId id="601" r:id="rId27"/>
    <p:sldId id="596" r:id="rId28"/>
    <p:sldId id="602" r:id="rId29"/>
    <p:sldId id="438" r:id="rId30"/>
    <p:sldId id="603" r:id="rId31"/>
    <p:sldId id="441" r:id="rId32"/>
    <p:sldId id="443" r:id="rId33"/>
    <p:sldId id="445" r:id="rId34"/>
    <p:sldId id="572" r:id="rId35"/>
    <p:sldId id="605" r:id="rId36"/>
    <p:sldId id="466" r:id="rId37"/>
    <p:sldId id="606" r:id="rId38"/>
    <p:sldId id="607" r:id="rId39"/>
    <p:sldId id="580" r:id="rId40"/>
    <p:sldId id="581" r:id="rId41"/>
    <p:sldId id="609" r:id="rId42"/>
    <p:sldId id="610" r:id="rId43"/>
    <p:sldId id="611" r:id="rId44"/>
    <p:sldId id="488" r:id="rId45"/>
    <p:sldId id="615" r:id="rId46"/>
    <p:sldId id="616" r:id="rId47"/>
    <p:sldId id="617" r:id="rId48"/>
    <p:sldId id="618" r:id="rId49"/>
    <p:sldId id="619" r:id="rId50"/>
    <p:sldId id="620" r:id="rId51"/>
    <p:sldId id="621" r:id="rId52"/>
    <p:sldId id="622" r:id="rId53"/>
    <p:sldId id="623" r:id="rId54"/>
    <p:sldId id="624" r:id="rId55"/>
    <p:sldId id="625" r:id="rId56"/>
    <p:sldId id="626" r:id="rId57"/>
    <p:sldId id="627" r:id="rId58"/>
    <p:sldId id="628" r:id="rId59"/>
    <p:sldId id="629" r:id="rId60"/>
    <p:sldId id="630" r:id="rId61"/>
    <p:sldId id="631" r:id="rId62"/>
    <p:sldId id="632" r:id="rId63"/>
    <p:sldId id="633" r:id="rId64"/>
    <p:sldId id="634" r:id="rId65"/>
    <p:sldId id="635" r:id="rId66"/>
    <p:sldId id="636" r:id="rId67"/>
    <p:sldId id="637" r:id="rId68"/>
    <p:sldId id="638" r:id="rId69"/>
    <p:sldId id="640" r:id="rId70"/>
    <p:sldId id="641" r:id="rId71"/>
    <p:sldId id="642" r:id="rId72"/>
    <p:sldId id="643" r:id="rId73"/>
    <p:sldId id="647" r:id="rId74"/>
    <p:sldId id="648" r:id="rId75"/>
    <p:sldId id="649" r:id="rId76"/>
    <p:sldId id="650" r:id="rId77"/>
    <p:sldId id="651" r:id="rId78"/>
    <p:sldId id="652" r:id="rId79"/>
    <p:sldId id="653" r:id="rId80"/>
    <p:sldId id="654" r:id="rId81"/>
    <p:sldId id="655" r:id="rId82"/>
    <p:sldId id="656" r:id="rId83"/>
    <p:sldId id="657" r:id="rId84"/>
    <p:sldId id="658" r:id="rId85"/>
    <p:sldId id="659" r:id="rId86"/>
    <p:sldId id="660" r:id="rId87"/>
    <p:sldId id="664" r:id="rId88"/>
    <p:sldId id="721" r:id="rId89"/>
    <p:sldId id="720" r:id="rId90"/>
    <p:sldId id="569"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574" autoAdjust="0"/>
    <p:restoredTop sz="86022" autoAdjust="0"/>
  </p:normalViewPr>
  <p:slideViewPr>
    <p:cSldViewPr>
      <p:cViewPr>
        <p:scale>
          <a:sx n="60" d="100"/>
          <a:sy n="60" d="100"/>
        </p:scale>
        <p:origin x="-882" y="-138"/>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5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8F6BD1-91E9-4941-BC99-B520E9E766CE}" type="datetimeFigureOut">
              <a:rPr lang="en-US" smtClean="0"/>
              <a:pPr/>
              <a:t>2/2/2017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87C8F6-813F-4E93-B17E-D83A331007F0}" type="slidenum">
              <a:rPr lang="en-US" smtClean="0"/>
              <a:pPr/>
              <a:t>‹#›</a:t>
            </a:fld>
            <a:endParaRPr lang="en-US"/>
          </a:p>
        </p:txBody>
      </p:sp>
    </p:spTree>
    <p:extLst>
      <p:ext uri="{BB962C8B-B14F-4D97-AF65-F5344CB8AC3E}">
        <p14:creationId xmlns="" xmlns:p14="http://schemas.microsoft.com/office/powerpoint/2010/main" val="361944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0C4E9-3929-40E4-9D24-38C86823CEB1}" type="datetimeFigureOut">
              <a:rPr lang="en-US" smtClean="0"/>
              <a:pPr/>
              <a:t>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B3E1E2-0D37-425D-BA4B-A5A187636159}" type="slidenum">
              <a:rPr lang="en-US" smtClean="0"/>
              <a:pPr/>
              <a:t>‹#›</a:t>
            </a:fld>
            <a:endParaRPr lang="en-US"/>
          </a:p>
        </p:txBody>
      </p:sp>
    </p:spTree>
    <p:extLst>
      <p:ext uri="{BB962C8B-B14F-4D97-AF65-F5344CB8AC3E}">
        <p14:creationId xmlns="" xmlns:p14="http://schemas.microsoft.com/office/powerpoint/2010/main" val="286965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8.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66.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67.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68.xml.rels><?xml version="1.0" encoding="UTF-8" standalone="yes"?>
<Relationships xmlns="http://schemas.openxmlformats.org/package/2006/relationships"><Relationship Id="rId3" Type="http://schemas.openxmlformats.org/officeDocument/2006/relationships/slide" Target="../slides/slide71.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69.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72.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73.xml.rels><?xml version="1.0" encoding="UTF-8" standalone="yes"?>
<Relationships xmlns="http://schemas.openxmlformats.org/package/2006/relationships"><Relationship Id="rId3" Type="http://schemas.openxmlformats.org/officeDocument/2006/relationships/slide" Target="../slides/slide76.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74.xml.rels><?xml version="1.0" encoding="UTF-8" standalone="yes"?>
<Relationships xmlns="http://schemas.openxmlformats.org/package/2006/relationships"><Relationship Id="rId3" Type="http://schemas.openxmlformats.org/officeDocument/2006/relationships/slide" Target="../slides/slide77.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78.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76.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77.xml.rels><?xml version="1.0" encoding="UTF-8" standalone="yes"?>
<Relationships xmlns="http://schemas.openxmlformats.org/package/2006/relationships"><Relationship Id="rId3" Type="http://schemas.openxmlformats.org/officeDocument/2006/relationships/slide" Target="../slides/slide80.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78.xml.rels><?xml version="1.0" encoding="UTF-8" standalone="yes"?>
<Relationships xmlns="http://schemas.openxmlformats.org/package/2006/relationships"><Relationship Id="rId3" Type="http://schemas.openxmlformats.org/officeDocument/2006/relationships/slide" Target="../slides/slide81.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79.xml.rels><?xml version="1.0" encoding="UTF-8" standalone="yes"?>
<Relationships xmlns="http://schemas.openxmlformats.org/package/2006/relationships"><Relationship Id="rId3" Type="http://schemas.openxmlformats.org/officeDocument/2006/relationships/slide" Target="../slides/slide82.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slide" Target="../slides/slide83.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81.xml.rels><?xml version="1.0" encoding="UTF-8" standalone="yes"?>
<Relationships xmlns="http://schemas.openxmlformats.org/package/2006/relationships"><Relationship Id="rId3" Type="http://schemas.openxmlformats.org/officeDocument/2006/relationships/slide" Target="../slides/slide84.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82.xml.rels><?xml version="1.0" encoding="UTF-8" standalone="yes"?>
<Relationships xmlns="http://schemas.openxmlformats.org/package/2006/relationships"><Relationship Id="rId3" Type="http://schemas.openxmlformats.org/officeDocument/2006/relationships/slide" Target="../slides/slide85.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83.xml.rels><?xml version="1.0" encoding="UTF-8" standalone="yes"?>
<Relationships xmlns="http://schemas.openxmlformats.org/package/2006/relationships"><Relationship Id="rId3" Type="http://schemas.openxmlformats.org/officeDocument/2006/relationships/slide" Target="../slides/slide86.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84.xml.rels><?xml version="1.0" encoding="UTF-8" standalone="yes"?>
<Relationships xmlns="http://schemas.openxmlformats.org/package/2006/relationships"><Relationship Id="rId3" Type="http://schemas.openxmlformats.org/officeDocument/2006/relationships/slide" Target="../slides/slide87.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www.youtube.com/watch?v=y8Sdn4qIkUM&amp;t=124s"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Matter Cycles</a:t>
            </a:r>
            <a:r>
              <a:rPr lang="en-US" b="1" u="sng" baseline="0" dirty="0" smtClean="0"/>
              <a:t> and Energy Transfer</a:t>
            </a:r>
          </a:p>
          <a:p>
            <a:endParaRPr lang="en-US" b="1" u="sng"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1</a:t>
            </a:fld>
            <a:endParaRPr lang="en-US"/>
          </a:p>
        </p:txBody>
      </p:sp>
    </p:spTree>
    <p:extLst>
      <p:ext uri="{BB962C8B-B14F-4D97-AF65-F5344CB8AC3E}">
        <p14:creationId xmlns="" xmlns:p14="http://schemas.microsoft.com/office/powerpoint/2010/main" val="3861320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Chemical Energy ATP and ADP</a:t>
            </a:r>
          </a:p>
          <a:p>
            <a:endParaRPr lang="en-US" baseline="0" dirty="0" smtClean="0"/>
          </a:p>
          <a:p>
            <a:r>
              <a:rPr lang="en-US" baseline="0" dirty="0" smtClean="0"/>
              <a:t>The first cycle we will talk about is the cycling of ATP and ADP.  The chemical energy used by most cell processes is carried by ATP.</a:t>
            </a:r>
          </a:p>
          <a:p>
            <a:endParaRPr lang="en-US" baseline="0" dirty="0" smtClean="0"/>
          </a:p>
          <a:p>
            <a:r>
              <a:rPr lang="en-US" baseline="0" dirty="0" smtClean="0"/>
              <a:t>ATP = Adenosine Triphosphate. It has 3 phosphate groups. It is a high energy molecule.</a:t>
            </a:r>
          </a:p>
          <a:p>
            <a:r>
              <a:rPr lang="en-US" baseline="0" dirty="0" smtClean="0"/>
              <a:t>ADP = Adenosine Diphosphate. It has 2 phosphate groups. It is a low energy molecule.</a:t>
            </a:r>
          </a:p>
          <a:p>
            <a:endParaRPr lang="en-US" baseline="0" dirty="0" smtClean="0"/>
          </a:p>
          <a:p>
            <a:r>
              <a:rPr lang="en-US" baseline="0" dirty="0" smtClean="0"/>
              <a:t>Energy comes from the breakdown of food molecules. First food is consumed, but it does not contain ATP. Digestion (with the help of enzymes) breaks down food into smaller molecules such as carbohydrates, lipids and proteins. Cells use these molecules to make ATP. Once inside the cell, ATP releases a phosphate group providing cells with the energy needed to carry out cellular processes. The cycle continues as ADP undergoes synthesis where energy from food continually bonds new phosphate groups to ADP molecules converting them to ATP. The process is a renewable cycle that never ends.  </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10</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Chemical Energy ATP and ADP</a:t>
            </a:r>
          </a:p>
          <a:p>
            <a:endParaRPr lang="en-US" baseline="0" dirty="0" smtClean="0"/>
          </a:p>
          <a:p>
            <a:r>
              <a:rPr lang="en-US" baseline="0" dirty="0" smtClean="0"/>
              <a:t>The first cycle we will talk about is the cycling of ATP and ADP.  The chemical energy used by most cell processes is carried by ATP.</a:t>
            </a:r>
          </a:p>
          <a:p>
            <a:endParaRPr lang="en-US" baseline="0" dirty="0" smtClean="0"/>
          </a:p>
          <a:p>
            <a:r>
              <a:rPr lang="en-US" baseline="0" dirty="0" smtClean="0"/>
              <a:t>ATP = Adenosine Triphosphate. It has 3 phosphate groups. It is a high energy molecule.</a:t>
            </a:r>
          </a:p>
          <a:p>
            <a:r>
              <a:rPr lang="en-US" baseline="0" dirty="0" smtClean="0"/>
              <a:t>ADP = Adenosine Diphosphate. It has 2 phosphate groups. It is a low energy molecule.</a:t>
            </a:r>
          </a:p>
          <a:p>
            <a:endParaRPr lang="en-US" baseline="0" dirty="0" smtClean="0"/>
          </a:p>
          <a:p>
            <a:r>
              <a:rPr lang="en-US" baseline="0" dirty="0" smtClean="0"/>
              <a:t>Energy comes from the breakdown of food molecules. First food is consumed, but it does not contain ATP. Digestion (with the help of enzymes) breaks down food into smaller molecules such as carbohydrates, lipids and proteins. Cells use these molecules to make ATP. Once inside the cell, ATP releases a phosphate group providing cells with the energy needed to carry out cellular processes. The cycle continues as ADP undergoes synthesis where energy from food continually bonds new phosphate groups to ADP molecules converting them to ATP. The process is a renewable cycle that never ends.  </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11</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Chemical Energy ATP and ADP</a:t>
            </a:r>
          </a:p>
          <a:p>
            <a:endParaRPr lang="en-US" baseline="0" dirty="0" smtClean="0"/>
          </a:p>
          <a:p>
            <a:r>
              <a:rPr lang="en-US" baseline="0" dirty="0" smtClean="0"/>
              <a:t>The first cycle we will talk about is the cycling of ATP and ADP.  The chemical energy used by most cell processes is carried by ATP.</a:t>
            </a:r>
          </a:p>
          <a:p>
            <a:endParaRPr lang="en-US" baseline="0" dirty="0" smtClean="0"/>
          </a:p>
          <a:p>
            <a:r>
              <a:rPr lang="en-US" baseline="0" dirty="0" smtClean="0"/>
              <a:t>ATP = Adenosine Triphosphate. It has 3 phosphate groups. It is a high energy molecule.</a:t>
            </a:r>
          </a:p>
          <a:p>
            <a:r>
              <a:rPr lang="en-US" baseline="0" dirty="0" smtClean="0"/>
              <a:t>ADP = Adenosine Diphosphate. It has 2 phosphate groups. It is a low energy molecule.</a:t>
            </a:r>
          </a:p>
          <a:p>
            <a:endParaRPr lang="en-US" baseline="0" dirty="0" smtClean="0"/>
          </a:p>
          <a:p>
            <a:r>
              <a:rPr lang="en-US" baseline="0" dirty="0" smtClean="0"/>
              <a:t>Energy comes from the breakdown of food molecules. First food is consumed, but it does not contain ATP. Digestion (with the help of enzymes) breaks down food into smaller molecules such as carbohydrates, lipids and proteins. Cells use these molecules to make ATP. Once inside the cell, ATP releases a phosphate group providing cells with the energy needed to carry out cellular processes. The cycle continues as ADP undergoes synthesis where energy from food continually bonds new phosphate groups to ADP molecules converting them to ATP. The process is a renewable cycle that never ends.  </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12</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Chemical Energy ATP and ADP</a:t>
            </a:r>
          </a:p>
          <a:p>
            <a:endParaRPr lang="en-US" b="1" u="sng" dirty="0" smtClean="0"/>
          </a:p>
          <a:p>
            <a:r>
              <a:rPr lang="en-US" b="0" u="none" dirty="0" smtClean="0"/>
              <a:t>See lap</a:t>
            </a:r>
            <a:r>
              <a:rPr lang="en-US" b="0" u="none" baseline="0" dirty="0" smtClean="0"/>
              <a:t> packet for instructions.</a:t>
            </a:r>
          </a:p>
          <a:p>
            <a:r>
              <a:rPr lang="en-US" b="0" u="none" baseline="0" dirty="0" smtClean="0"/>
              <a:t>__________</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13</a:t>
            </a:fld>
            <a:endParaRPr lang="en-US"/>
          </a:p>
        </p:txBody>
      </p:sp>
    </p:spTree>
    <p:extLst>
      <p:ext uri="{BB962C8B-B14F-4D97-AF65-F5344CB8AC3E}">
        <p14:creationId xmlns="" xmlns:p14="http://schemas.microsoft.com/office/powerpoint/2010/main" val="1563714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Chemical Energ</a:t>
            </a:r>
            <a:r>
              <a:rPr lang="en-US" b="1" u="sng" baseline="0" dirty="0" smtClean="0"/>
              <a:t>y ATP and ADP</a:t>
            </a:r>
            <a:endParaRPr lang="en-US" b="1" u="sng" dirty="0" smtClean="0"/>
          </a:p>
          <a:p>
            <a:endParaRPr lang="en-US" dirty="0" smtClean="0"/>
          </a:p>
          <a:p>
            <a:r>
              <a:rPr lang="en-US" dirty="0" smtClean="0"/>
              <a:t>Video</a:t>
            </a:r>
            <a:r>
              <a:rPr lang="en-US" baseline="0" dirty="0" smtClean="0"/>
              <a:t> recap.</a:t>
            </a:r>
            <a:endParaRPr lang="en-US" dirty="0" smtClean="0"/>
          </a:p>
          <a:p>
            <a:endParaRPr lang="en-US" dirty="0" smtClean="0"/>
          </a:p>
          <a:p>
            <a:r>
              <a:rPr lang="en-US" dirty="0" smtClean="0"/>
              <a:t>Video</a:t>
            </a:r>
            <a:r>
              <a:rPr lang="en-US" baseline="0" dirty="0" smtClean="0"/>
              <a:t> html link: </a:t>
            </a:r>
            <a:r>
              <a:rPr lang="en-US" dirty="0" smtClean="0"/>
              <a:t>https://www.youtube.com/watch?v=bbtqF9q_pFw</a:t>
            </a:r>
            <a:br>
              <a:rPr lang="en-US" dirty="0" smtClean="0"/>
            </a:br>
            <a:r>
              <a:rPr lang="en-US" dirty="0" smtClean="0"/>
              <a:t/>
            </a:r>
            <a:br>
              <a:rPr lang="en-US" dirty="0" smtClean="0"/>
            </a:br>
            <a:r>
              <a:rPr lang="en-US" dirty="0" smtClean="0"/>
              <a:t>_________________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14</a:t>
            </a:fld>
            <a:endParaRPr lang="en-US"/>
          </a:p>
        </p:txBody>
      </p:sp>
    </p:spTree>
    <p:extLst>
      <p:ext uri="{BB962C8B-B14F-4D97-AF65-F5344CB8AC3E}">
        <p14:creationId xmlns="" xmlns:p14="http://schemas.microsoft.com/office/powerpoint/2010/main" val="2435803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Metabolism</a:t>
            </a:r>
          </a:p>
          <a:p>
            <a:endParaRPr lang="en-US" sz="1200" dirty="0" smtClean="0"/>
          </a:p>
          <a:p>
            <a:endParaRPr lang="en-US" sz="1200" dirty="0" smtClean="0"/>
          </a:p>
          <a:p>
            <a:r>
              <a:rPr lang="en-US" sz="1200" dirty="0" smtClean="0"/>
              <a:t> </a:t>
            </a:r>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15</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Photosynthesis</a:t>
            </a:r>
          </a:p>
          <a:p>
            <a:endParaRPr lang="en-US" sz="1200" dirty="0" smtClean="0"/>
          </a:p>
          <a:p>
            <a:r>
              <a:rPr lang="en-US" sz="1200" dirty="0" smtClean="0"/>
              <a:t>Photo synthetic organisms are producers. Photosynthetic</a:t>
            </a:r>
            <a:r>
              <a:rPr lang="en-US" sz="1200" baseline="0" dirty="0" smtClean="0"/>
              <a:t> organisms produce their own sources of chemical energy.</a:t>
            </a:r>
            <a:endParaRPr lang="en-US" sz="1200" dirty="0" smtClean="0"/>
          </a:p>
          <a:p>
            <a:endParaRPr lang="en-US" sz="1200" dirty="0" smtClean="0"/>
          </a:p>
          <a:p>
            <a:r>
              <a:rPr lang="en-US" sz="1200" dirty="0" smtClean="0"/>
              <a:t> </a:t>
            </a:r>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16</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Photosynthesis</a:t>
            </a:r>
          </a:p>
          <a:p>
            <a:endParaRPr lang="en-US" sz="1200" dirty="0" smtClean="0"/>
          </a:p>
          <a:p>
            <a:r>
              <a:rPr lang="en-US" sz="1200" dirty="0" smtClean="0"/>
              <a:t>Photo synthetic organisms are producers. Photosynthetic</a:t>
            </a:r>
            <a:r>
              <a:rPr lang="en-US" sz="1200" baseline="0" dirty="0" smtClean="0"/>
              <a:t> organisms produce their own sources of chemical energy.</a:t>
            </a:r>
            <a:endParaRPr lang="en-US" sz="1200" dirty="0" smtClean="0"/>
          </a:p>
          <a:p>
            <a:endParaRPr lang="en-US" sz="1200" dirty="0" smtClean="0"/>
          </a:p>
          <a:p>
            <a:r>
              <a:rPr lang="en-US" sz="1200" dirty="0" smtClean="0"/>
              <a:t> </a:t>
            </a:r>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17</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Photosynthesis</a:t>
            </a:r>
          </a:p>
          <a:p>
            <a:endParaRPr lang="en-US" sz="1200" dirty="0" smtClean="0"/>
          </a:p>
          <a:p>
            <a:r>
              <a:rPr lang="en-US" sz="1200" dirty="0" smtClean="0"/>
              <a:t>Photo synthetic organisms are producers. Photosynthetic</a:t>
            </a:r>
            <a:r>
              <a:rPr lang="en-US" sz="1200" baseline="0" dirty="0" smtClean="0"/>
              <a:t> organisms produce their own sources of chemical energy.</a:t>
            </a:r>
            <a:endParaRPr lang="en-US" sz="1200" dirty="0" smtClean="0"/>
          </a:p>
          <a:p>
            <a:endParaRPr lang="en-US" sz="1200" dirty="0" smtClean="0"/>
          </a:p>
          <a:p>
            <a:r>
              <a:rPr lang="en-US" sz="1200" dirty="0" smtClean="0"/>
              <a:t> </a:t>
            </a:r>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18</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Photosynthesis</a:t>
            </a:r>
          </a:p>
          <a:p>
            <a:endParaRPr lang="en-US" sz="1200" dirty="0" smtClean="0"/>
          </a:p>
          <a:p>
            <a:r>
              <a:rPr lang="en-US" sz="1200" dirty="0" smtClean="0"/>
              <a:t>Photo synthetic organisms are producers. Photosynthetic</a:t>
            </a:r>
            <a:r>
              <a:rPr lang="en-US" sz="1200" baseline="0" dirty="0" smtClean="0"/>
              <a:t> organisms produce their own sources of chemical energy.</a:t>
            </a:r>
            <a:endParaRPr lang="en-US" sz="1200" dirty="0" smtClean="0"/>
          </a:p>
          <a:p>
            <a:endParaRPr lang="en-US" sz="1200" dirty="0" smtClean="0"/>
          </a:p>
          <a:p>
            <a:r>
              <a:rPr lang="en-US" sz="1200" dirty="0" smtClean="0"/>
              <a:t> </a:t>
            </a:r>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19</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solidFill>
                  <a:schemeClr val="bg1"/>
                </a:solidFill>
              </a:rPr>
              <a:t>Characteristics of Living Things</a:t>
            </a:r>
          </a:p>
          <a:p>
            <a:endParaRPr lang="en-US" sz="1200" dirty="0" smtClean="0"/>
          </a:p>
          <a:p>
            <a:pPr marL="0" indent="0">
              <a:buFont typeface="Arial" panose="020B0604020202020204" pitchFamily="34" charset="0"/>
              <a:buNone/>
            </a:pPr>
            <a:r>
              <a:rPr lang="en-US" sz="1200" b="0" i="0" dirty="0" smtClean="0">
                <a:solidFill>
                  <a:schemeClr val="bg1"/>
                </a:solidFill>
              </a:rPr>
              <a:t>Made of Cells</a:t>
            </a:r>
          </a:p>
          <a:p>
            <a:pPr marL="0" indent="0">
              <a:buFont typeface="Arial" panose="020B0604020202020204" pitchFamily="34" charset="0"/>
              <a:buNone/>
            </a:pPr>
            <a:r>
              <a:rPr lang="en-US" sz="1200" b="0" i="0" dirty="0" smtClean="0">
                <a:solidFill>
                  <a:schemeClr val="bg1"/>
                </a:solidFill>
              </a:rPr>
              <a:t>Maintain Homeostasis</a:t>
            </a:r>
          </a:p>
          <a:p>
            <a:pPr marL="0" indent="0">
              <a:buFont typeface="Arial" panose="020B0604020202020204" pitchFamily="34" charset="0"/>
              <a:buNone/>
            </a:pPr>
            <a:r>
              <a:rPr lang="en-US" sz="1200" b="0" i="0" dirty="0" smtClean="0">
                <a:solidFill>
                  <a:schemeClr val="bg1"/>
                </a:solidFill>
              </a:rPr>
              <a:t>Respond to Stimuli</a:t>
            </a:r>
          </a:p>
          <a:p>
            <a:pPr marL="0" indent="0">
              <a:buFont typeface="Arial" panose="020B0604020202020204" pitchFamily="34" charset="0"/>
              <a:buNone/>
            </a:pPr>
            <a:r>
              <a:rPr lang="en-US" sz="1200" b="0" i="0" dirty="0" smtClean="0">
                <a:solidFill>
                  <a:schemeClr val="bg1"/>
                </a:solidFill>
              </a:rPr>
              <a:t>Obtain &amp; Use Energy - “Metabolism”</a:t>
            </a:r>
          </a:p>
          <a:p>
            <a:pPr marL="0" indent="0">
              <a:buFont typeface="Arial" panose="020B0604020202020204" pitchFamily="34" charset="0"/>
              <a:buNone/>
            </a:pPr>
            <a:r>
              <a:rPr lang="en-US" sz="1200" b="0" i="0" dirty="0" smtClean="0">
                <a:solidFill>
                  <a:schemeClr val="bg1"/>
                </a:solidFill>
              </a:rPr>
              <a:t>Reproduce</a:t>
            </a:r>
          </a:p>
          <a:p>
            <a:pPr marL="0" indent="0">
              <a:buFont typeface="Arial" panose="020B0604020202020204" pitchFamily="34" charset="0"/>
              <a:buNone/>
            </a:pPr>
            <a:r>
              <a:rPr lang="en-US" sz="1200" b="0" i="0" dirty="0" smtClean="0">
                <a:solidFill>
                  <a:schemeClr val="bg1"/>
                </a:solidFill>
              </a:rPr>
              <a:t>Grow and Develop</a:t>
            </a:r>
          </a:p>
          <a:p>
            <a:pPr marL="0" indent="0">
              <a:buFont typeface="Arial" panose="020B0604020202020204" pitchFamily="34" charset="0"/>
              <a:buNone/>
            </a:pPr>
            <a:r>
              <a:rPr lang="en-US" sz="1200" b="0" i="0" dirty="0" smtClean="0">
                <a:solidFill>
                  <a:schemeClr val="bg1"/>
                </a:solidFill>
              </a:rPr>
              <a:t>Adapt to Surroundings</a:t>
            </a:r>
          </a:p>
          <a:p>
            <a:pPr marL="171450" indent="-17145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baseline="0" dirty="0" smtClean="0"/>
              <a:t>Throughout the semester we will talk about all of these characteristics. In this unit we will talk about the chemical make up of cells, and the chemical reactions that happen inside of them.</a:t>
            </a:r>
          </a:p>
          <a:p>
            <a:pPr marL="0" indent="0">
              <a:buFont typeface="Arial" panose="020B0604020202020204" pitchFamily="34" charset="0"/>
              <a:buNone/>
            </a:pPr>
            <a:r>
              <a:rPr lang="en-US" sz="1200" baseline="0" dirty="0" smtClean="0"/>
              <a:t>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Photosynthesis</a:t>
            </a:r>
          </a:p>
          <a:p>
            <a:endParaRPr lang="en-US" sz="1200" dirty="0" smtClean="0"/>
          </a:p>
          <a:p>
            <a:r>
              <a:rPr lang="en-US" sz="1200" dirty="0" smtClean="0"/>
              <a:t>Photo synthetic organisms are producers. Photosynthetic</a:t>
            </a:r>
            <a:r>
              <a:rPr lang="en-US" sz="1200" baseline="0" dirty="0" smtClean="0"/>
              <a:t> organisms produce their own sources of chemical energy.</a:t>
            </a:r>
            <a:endParaRPr lang="en-US" sz="1200" dirty="0" smtClean="0"/>
          </a:p>
          <a:p>
            <a:endParaRPr lang="en-US" sz="1200" dirty="0" smtClean="0"/>
          </a:p>
          <a:p>
            <a:r>
              <a:rPr lang="en-US" sz="1200" dirty="0" smtClean="0"/>
              <a:t> </a:t>
            </a:r>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20</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Photosynthesis</a:t>
            </a:r>
          </a:p>
          <a:p>
            <a:endParaRPr lang="en-US" sz="1200" dirty="0" smtClean="0"/>
          </a:p>
          <a:p>
            <a:r>
              <a:rPr lang="en-US" sz="1200" dirty="0" smtClean="0"/>
              <a:t>Photo synthetic organisms are producers. Photosynthetic</a:t>
            </a:r>
            <a:r>
              <a:rPr lang="en-US" sz="1200" baseline="0" dirty="0" smtClean="0"/>
              <a:t> organisms produce their own sources of chemical energy.</a:t>
            </a:r>
            <a:endParaRPr lang="en-US" sz="1200" dirty="0" smtClean="0"/>
          </a:p>
          <a:p>
            <a:endParaRPr lang="en-US" sz="1200" dirty="0" smtClean="0"/>
          </a:p>
          <a:p>
            <a:r>
              <a:rPr lang="en-US" sz="1200" dirty="0" smtClean="0"/>
              <a:t> </a:t>
            </a:r>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21</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Photosynthesis</a:t>
            </a:r>
          </a:p>
          <a:p>
            <a:endParaRPr lang="en-US" sz="1200" dirty="0" smtClean="0"/>
          </a:p>
          <a:p>
            <a:r>
              <a:rPr lang="en-US" sz="1200" baseline="0" dirty="0" smtClean="0"/>
              <a:t>Equation for photosynthesis. You must know this equation.</a:t>
            </a:r>
          </a:p>
          <a:p>
            <a:r>
              <a:rPr lang="en-US" sz="1200" baseline="0" dirty="0" smtClean="0"/>
              <a:t>___</a:t>
            </a:r>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22</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Photosynthesis</a:t>
            </a:r>
          </a:p>
          <a:p>
            <a:endParaRPr lang="en-US" dirty="0" smtClean="0"/>
          </a:p>
          <a:p>
            <a:r>
              <a:rPr lang="en-US" dirty="0" smtClean="0"/>
              <a:t>Video Review</a:t>
            </a:r>
          </a:p>
          <a:p>
            <a:endParaRPr lang="en-US" dirty="0" smtClean="0"/>
          </a:p>
          <a:p>
            <a:r>
              <a:rPr lang="en-US" dirty="0" smtClean="0"/>
              <a:t>Html Address:</a:t>
            </a:r>
            <a:r>
              <a:rPr lang="en-US" b="1" dirty="0" smtClean="0"/>
              <a:t> https://vimeo.com/7746357</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23</a:t>
            </a:fld>
            <a:endParaRPr lang="en-US"/>
          </a:p>
        </p:txBody>
      </p:sp>
    </p:spTree>
    <p:extLst>
      <p:ext uri="{BB962C8B-B14F-4D97-AF65-F5344CB8AC3E}">
        <p14:creationId xmlns="" xmlns:p14="http://schemas.microsoft.com/office/powerpoint/2010/main" val="3505285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Photosynthesis</a:t>
            </a:r>
          </a:p>
          <a:p>
            <a:endParaRPr lang="en-US" sz="1200" dirty="0" smtClean="0"/>
          </a:p>
          <a:p>
            <a:pPr marL="171450" indent="-171450">
              <a:buFont typeface="Arial" panose="020B0604020202020204" pitchFamily="34" charset="0"/>
              <a:buChar char="•"/>
            </a:pPr>
            <a:r>
              <a:rPr lang="en-US" sz="1200" dirty="0" smtClean="0"/>
              <a:t>Sunlight is absorbed through the chlorophyll</a:t>
            </a:r>
            <a:r>
              <a:rPr lang="en-US" sz="1200" baseline="0" dirty="0" smtClean="0"/>
              <a:t> in a plant</a:t>
            </a:r>
          </a:p>
          <a:p>
            <a:pPr marL="171450" indent="-171450">
              <a:buFont typeface="Arial" panose="020B0604020202020204" pitchFamily="34" charset="0"/>
              <a:buChar char="•"/>
            </a:pPr>
            <a:r>
              <a:rPr lang="en-US" sz="1200" baseline="0" dirty="0" smtClean="0"/>
              <a:t>Carbon dioxide enters the plant through the stomata</a:t>
            </a:r>
          </a:p>
          <a:p>
            <a:pPr marL="171450" indent="-171450">
              <a:buFont typeface="Arial" panose="020B0604020202020204" pitchFamily="34" charset="0"/>
              <a:buChar char="•"/>
            </a:pPr>
            <a:r>
              <a:rPr lang="en-US" sz="1200" baseline="0" dirty="0" smtClean="0"/>
              <a:t>Water enters through the plant roots</a:t>
            </a:r>
            <a:endParaRPr lang="en-US" sz="1200" dirty="0" smtClean="0"/>
          </a:p>
          <a:p>
            <a:endParaRPr lang="en-US" sz="1200" dirty="0" smtClean="0"/>
          </a:p>
          <a:p>
            <a:r>
              <a:rPr lang="en-US" sz="1200" dirty="0" smtClean="0"/>
              <a:t> </a:t>
            </a:r>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24</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Photosynthesis</a:t>
            </a:r>
          </a:p>
          <a:p>
            <a:endParaRPr lang="en-US" sz="1200" dirty="0" smtClean="0"/>
          </a:p>
          <a:p>
            <a:pPr marL="171450" indent="-171450">
              <a:buFont typeface="Arial" panose="020B0604020202020204" pitchFamily="34" charset="0"/>
              <a:buChar char="•"/>
            </a:pPr>
            <a:r>
              <a:rPr lang="en-US" sz="1200" dirty="0" smtClean="0"/>
              <a:t>Sunlight is absorbed through the chlorophyll</a:t>
            </a:r>
            <a:r>
              <a:rPr lang="en-US" sz="1200" baseline="0" dirty="0" smtClean="0"/>
              <a:t> in a plant</a:t>
            </a:r>
          </a:p>
          <a:p>
            <a:pPr marL="171450" indent="-171450">
              <a:buFont typeface="Arial" panose="020B0604020202020204" pitchFamily="34" charset="0"/>
              <a:buChar char="•"/>
            </a:pPr>
            <a:r>
              <a:rPr lang="en-US" sz="1200" baseline="0" dirty="0" smtClean="0"/>
              <a:t>Carbon dioxide enters the plant through the stomata</a:t>
            </a:r>
          </a:p>
          <a:p>
            <a:pPr marL="171450" indent="-171450">
              <a:buFont typeface="Arial" panose="020B0604020202020204" pitchFamily="34" charset="0"/>
              <a:buChar char="•"/>
            </a:pPr>
            <a:r>
              <a:rPr lang="en-US" sz="1200" baseline="0" dirty="0" smtClean="0"/>
              <a:t>Water enters through the plant roots</a:t>
            </a:r>
            <a:endParaRPr lang="en-US" sz="1200" dirty="0" smtClean="0"/>
          </a:p>
          <a:p>
            <a:endParaRPr lang="en-US" sz="1200" dirty="0" smtClean="0"/>
          </a:p>
          <a:p>
            <a:r>
              <a:rPr lang="en-US" sz="1200" dirty="0" smtClean="0"/>
              <a:t> </a:t>
            </a:r>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25</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Photosynthesis</a:t>
            </a:r>
          </a:p>
          <a:p>
            <a:endParaRPr lang="en-US" sz="1200" dirty="0" smtClean="0"/>
          </a:p>
          <a:p>
            <a:r>
              <a:rPr lang="en-US" sz="1200" smtClean="0"/>
              <a:t>Photosynthesis takes place in the chloroplast.</a:t>
            </a:r>
            <a:r>
              <a:rPr lang="en-US" sz="1200" baseline="0" smtClean="0"/>
              <a:t> </a:t>
            </a:r>
            <a:endParaRPr lang="en-US" sz="1200" smtClean="0"/>
          </a:p>
          <a:p>
            <a:r>
              <a:rPr lang="en-US" sz="1200" smtClean="0"/>
              <a:t>These </a:t>
            </a:r>
            <a:r>
              <a:rPr lang="en-US" sz="1200" dirty="0" smtClean="0"/>
              <a:t>are some photos of actual chloroplasts under the</a:t>
            </a:r>
            <a:r>
              <a:rPr lang="en-US" sz="1200" baseline="0" dirty="0" smtClean="0"/>
              <a:t> microscope</a:t>
            </a:r>
            <a:r>
              <a:rPr lang="en-US" sz="1200" dirty="0" smtClean="0"/>
              <a:t>.</a:t>
            </a:r>
          </a:p>
          <a:p>
            <a:r>
              <a:rPr lang="en-US" sz="1200" dirty="0" smtClean="0"/>
              <a:t> </a:t>
            </a:r>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26</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Photosynthesis</a:t>
            </a:r>
          </a:p>
          <a:p>
            <a:endParaRPr lang="en-US" sz="1200" dirty="0" smtClean="0"/>
          </a:p>
          <a:p>
            <a:r>
              <a:rPr lang="en-US" sz="1200" baseline="0" dirty="0" smtClean="0"/>
              <a:t>There are two main parts of the chloroplast needed for photosynthesis, the thylakoids and the stroma.</a:t>
            </a:r>
          </a:p>
          <a:p>
            <a:r>
              <a:rPr lang="en-US" sz="1200" baseline="0" dirty="0" smtClean="0"/>
              <a:t>The thylakoids have membranes that contain chlorophyll.</a:t>
            </a:r>
          </a:p>
          <a:p>
            <a:r>
              <a:rPr lang="en-US" sz="1200" baseline="0" dirty="0" smtClean="0"/>
              <a:t>The stroma is a fluid inside the chloroplast.</a:t>
            </a:r>
            <a:endParaRPr lang="en-US" sz="1200" dirty="0" smtClean="0"/>
          </a:p>
          <a:p>
            <a:r>
              <a:rPr lang="en-US" sz="1200" dirty="0" smtClean="0"/>
              <a:t> </a:t>
            </a:r>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28</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Photosynthesis</a:t>
            </a:r>
          </a:p>
          <a:p>
            <a:endParaRPr lang="en-US" sz="1200" dirty="0" smtClean="0"/>
          </a:p>
          <a:p>
            <a:r>
              <a:rPr lang="en-US" sz="1200" baseline="0" dirty="0" smtClean="0"/>
              <a:t>There are two main parts of the chloroplast needed for photosynthesis, the thylakoids and the stroma.</a:t>
            </a:r>
          </a:p>
          <a:p>
            <a:r>
              <a:rPr lang="en-US" sz="1200" baseline="0" dirty="0" smtClean="0"/>
              <a:t>The thylakoids have membranes that contain chlorophyll.</a:t>
            </a:r>
          </a:p>
          <a:p>
            <a:r>
              <a:rPr lang="en-US" sz="1200" baseline="0" dirty="0" smtClean="0"/>
              <a:t>The stroma is a fluid inside the chloroplast.</a:t>
            </a:r>
            <a:endParaRPr lang="en-US" sz="1200" dirty="0" smtClean="0"/>
          </a:p>
          <a:p>
            <a:r>
              <a:rPr lang="en-US" sz="1200" dirty="0" smtClean="0"/>
              <a:t> </a:t>
            </a:r>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29</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Photosynthesis</a:t>
            </a:r>
          </a:p>
          <a:p>
            <a:endParaRPr lang="en-US" sz="1200" dirty="0" smtClean="0"/>
          </a:p>
          <a:p>
            <a:r>
              <a:rPr lang="en-US" sz="1200" baseline="0" dirty="0" smtClean="0"/>
              <a:t>There are two main stages of photosynthesis. Light dependent reactions, and light independent reactions.</a:t>
            </a:r>
            <a:br>
              <a:rPr lang="en-US" sz="1200" baseline="0" dirty="0" smtClean="0"/>
            </a:br>
            <a:endParaRPr lang="en-US" sz="1200" baseline="0" dirty="0" smtClean="0"/>
          </a:p>
          <a:p>
            <a:r>
              <a:rPr lang="en-US" sz="1200" b="1" u="sng" baseline="0" dirty="0" smtClean="0"/>
              <a:t>Light Dependent Reactions</a:t>
            </a:r>
            <a:r>
              <a:rPr lang="en-US" sz="1200" baseline="0" dirty="0" smtClean="0"/>
              <a:t/>
            </a:r>
            <a:br>
              <a:rPr lang="en-US" sz="1200" baseline="0" dirty="0" smtClean="0"/>
            </a:br>
            <a:r>
              <a:rPr lang="en-US" sz="1200" baseline="0" dirty="0" smtClean="0"/>
              <a:t>Happen in thylakoids</a:t>
            </a:r>
          </a:p>
          <a:p>
            <a:r>
              <a:rPr lang="en-US" sz="1200" baseline="0" dirty="0" smtClean="0"/>
              <a:t>Chlorophyll absorbs energy from sunlight</a:t>
            </a:r>
          </a:p>
          <a:p>
            <a:r>
              <a:rPr lang="en-US" sz="1200" baseline="0" dirty="0" smtClean="0"/>
              <a:t>Energy is transferred from thylakoids to ATP</a:t>
            </a:r>
          </a:p>
          <a:p>
            <a:r>
              <a:rPr lang="en-US" sz="1200" baseline="0" dirty="0" smtClean="0"/>
              <a:t>Water molecules are broken down</a:t>
            </a:r>
          </a:p>
          <a:p>
            <a:r>
              <a:rPr lang="en-US" sz="1200" baseline="0" dirty="0" smtClean="0"/>
              <a:t>Oxygen is released</a:t>
            </a:r>
            <a:endParaRPr lang="en-US" sz="1200" dirty="0" smtClean="0"/>
          </a:p>
          <a:p>
            <a:r>
              <a:rPr lang="en-US" sz="1200" dirty="0" smtClean="0"/>
              <a:t> </a:t>
            </a:r>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31</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Summary</a:t>
            </a:r>
            <a:r>
              <a:rPr lang="en-US" sz="1200" b="1" u="sng" baseline="0" dirty="0" smtClean="0"/>
              <a:t> of Unit</a:t>
            </a:r>
            <a:endParaRPr lang="en-US" sz="1200" b="1" u="sng" dirty="0" smtClean="0"/>
          </a:p>
          <a:p>
            <a:endParaRPr lang="en-US" sz="1200" dirty="0" smtClean="0"/>
          </a:p>
          <a:p>
            <a:endParaRPr lang="en-US" sz="1200" dirty="0" smtClean="0"/>
          </a:p>
          <a:p>
            <a:r>
              <a:rPr lang="en-US" sz="1200" dirty="0" smtClean="0"/>
              <a:t> </a:t>
            </a:r>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Photosynthesis</a:t>
            </a:r>
          </a:p>
          <a:p>
            <a:endParaRPr lang="en-US" sz="1200" dirty="0" smtClean="0"/>
          </a:p>
          <a:p>
            <a:r>
              <a:rPr lang="en-US" sz="1200" baseline="0" dirty="0" smtClean="0"/>
              <a:t>There are two main stages of photosynthesis. Light dependent reactions, and light independent reactions.</a:t>
            </a:r>
            <a:br>
              <a:rPr lang="en-US" sz="1200" baseline="0" dirty="0" smtClean="0"/>
            </a:br>
            <a:endParaRPr lang="en-US" sz="1200" baseline="0" dirty="0" smtClean="0"/>
          </a:p>
          <a:p>
            <a:r>
              <a:rPr lang="en-US" sz="1200" b="1" u="sng" baseline="0" dirty="0" smtClean="0"/>
              <a:t>Light Independent Reactions</a:t>
            </a:r>
            <a:r>
              <a:rPr lang="en-US" sz="1200" baseline="0" dirty="0" smtClean="0"/>
              <a:t/>
            </a:r>
            <a:br>
              <a:rPr lang="en-US" sz="1200" baseline="0" dirty="0" smtClean="0"/>
            </a:br>
            <a:r>
              <a:rPr lang="en-US" sz="1200" baseline="0" dirty="0" smtClean="0"/>
              <a:t>Happen in the stroma</a:t>
            </a:r>
          </a:p>
          <a:p>
            <a:r>
              <a:rPr lang="en-US" sz="1200" baseline="0" dirty="0" smtClean="0"/>
              <a:t>Carbon dioxide and energy (ATP) from the light-dependent reaction are used to build sugars, usually glucose.</a:t>
            </a:r>
          </a:p>
          <a:p>
            <a:r>
              <a:rPr lang="en-US" sz="1200" baseline="0" dirty="0" smtClean="0"/>
              <a:t>___</a:t>
            </a:r>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32</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Photosynthesis</a:t>
            </a:r>
          </a:p>
          <a:p>
            <a:endParaRPr lang="en-US" dirty="0" smtClean="0"/>
          </a:p>
          <a:p>
            <a:r>
              <a:rPr lang="en-US" dirty="0" smtClean="0"/>
              <a:t>Video Html</a:t>
            </a:r>
            <a:r>
              <a:rPr lang="en-US" baseline="0" dirty="0" smtClean="0"/>
              <a:t> Address: </a:t>
            </a:r>
            <a:r>
              <a:rPr lang="en-US" dirty="0" smtClean="0"/>
              <a:t>http://www.mhhe.com/biosci/bio_animations/02_MH_Photosynthesis_Web/</a:t>
            </a:r>
          </a:p>
          <a:p>
            <a:r>
              <a:rPr lang="en-US" dirty="0" smtClean="0"/>
              <a:t>_________________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33</a:t>
            </a:fld>
            <a:endParaRPr lang="en-US"/>
          </a:p>
        </p:txBody>
      </p:sp>
    </p:spTree>
    <p:extLst>
      <p:ext uri="{BB962C8B-B14F-4D97-AF65-F5344CB8AC3E}">
        <p14:creationId xmlns="" xmlns:p14="http://schemas.microsoft.com/office/powerpoint/2010/main" val="523011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https://www.youtube.com/watch?v=HpyRkoL42w0</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Cellular Respiration</a:t>
            </a:r>
          </a:p>
          <a:p>
            <a:endParaRPr lang="en-US" sz="1200" dirty="0" smtClean="0"/>
          </a:p>
          <a:p>
            <a:r>
              <a:rPr lang="en-US" sz="1200" dirty="0" smtClean="0"/>
              <a:t>Cellular respiration</a:t>
            </a:r>
            <a:r>
              <a:rPr lang="en-US" sz="1200" baseline="0" dirty="0" smtClean="0"/>
              <a:t> takes place in the Mitochondrion. Unlike chloroplasts, mitochondria can be found in both plants and animals. </a:t>
            </a:r>
            <a:endParaRPr lang="en-US" sz="1200" dirty="0" smtClean="0"/>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35</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Cellular Respiration</a:t>
            </a:r>
          </a:p>
          <a:p>
            <a:endParaRPr lang="en-US" sz="1200" dirty="0" smtClean="0"/>
          </a:p>
          <a:p>
            <a:r>
              <a:rPr lang="en-US" sz="1200" dirty="0" smtClean="0"/>
              <a:t>Not all organisms have</a:t>
            </a:r>
            <a:r>
              <a:rPr lang="en-US" sz="1200" baseline="0" dirty="0" smtClean="0"/>
              <a:t> chloroplasts to make energy from the sun through photosynthesis. Some organisms get energy through the process of </a:t>
            </a:r>
            <a:r>
              <a:rPr lang="en-US" sz="1200" dirty="0" smtClean="0"/>
              <a:t>cellular respiration. Cellular respiration makes</a:t>
            </a:r>
            <a:r>
              <a:rPr lang="en-US" sz="1200" baseline="0" dirty="0" smtClean="0"/>
              <a:t> ATP by breaking down sugars.</a:t>
            </a:r>
          </a:p>
          <a:p>
            <a:r>
              <a:rPr lang="en-US" dirty="0" smtClean="0"/>
              <a:t>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36</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Cellular Respiration</a:t>
            </a:r>
          </a:p>
          <a:p>
            <a:endParaRPr lang="en-US" sz="1200" dirty="0" smtClean="0"/>
          </a:p>
          <a:p>
            <a:r>
              <a:rPr lang="en-US" sz="1200" dirty="0" smtClean="0"/>
              <a:t>Not all organisms have</a:t>
            </a:r>
            <a:r>
              <a:rPr lang="en-US" sz="1200" baseline="0" dirty="0" smtClean="0"/>
              <a:t> chloroplasts to make energy from the sun through photosynthesis. Some organisms get energy through the process of </a:t>
            </a:r>
            <a:r>
              <a:rPr lang="en-US" sz="1200" dirty="0" smtClean="0"/>
              <a:t>cellular respiration. Cellular respiration makes</a:t>
            </a:r>
            <a:r>
              <a:rPr lang="en-US" sz="1200" baseline="0" dirty="0" smtClean="0"/>
              <a:t> ATP by breaking down sugars.</a:t>
            </a:r>
          </a:p>
          <a:p>
            <a:r>
              <a:rPr lang="en-US" dirty="0" smtClean="0"/>
              <a:t>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37</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Cellular Respiration</a:t>
            </a:r>
          </a:p>
          <a:p>
            <a:endParaRPr lang="en-US" sz="1200" dirty="0" smtClean="0"/>
          </a:p>
          <a:p>
            <a:r>
              <a:rPr lang="en-US" dirty="0" smtClean="0"/>
              <a:t>Cellular respiration equation.</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38</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Cellular Respiration</a:t>
            </a:r>
          </a:p>
          <a:p>
            <a:endParaRPr lang="en-US" sz="1200" dirty="0" smtClean="0"/>
          </a:p>
          <a:p>
            <a:r>
              <a:rPr lang="en-US" sz="1200" dirty="0" smtClean="0"/>
              <a:t>Not all organisms have</a:t>
            </a:r>
            <a:r>
              <a:rPr lang="en-US" sz="1200" baseline="0" dirty="0" smtClean="0"/>
              <a:t> chloroplasts to make energy from the sun through photosynthesis. Some organisms get energy through the process of </a:t>
            </a:r>
            <a:r>
              <a:rPr lang="en-US" sz="1200" dirty="0" smtClean="0"/>
              <a:t>cellular respiration. Cellular respiration makes</a:t>
            </a:r>
            <a:r>
              <a:rPr lang="en-US" sz="1200" baseline="0" dirty="0" smtClean="0"/>
              <a:t> ATP by breaking down sugars.</a:t>
            </a:r>
          </a:p>
          <a:p>
            <a:r>
              <a:rPr lang="en-US" dirty="0" smtClean="0"/>
              <a:t>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39</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Cellular Respiration</a:t>
            </a:r>
          </a:p>
          <a:p>
            <a:endParaRPr lang="en-US" sz="1200" dirty="0" smtClean="0"/>
          </a:p>
          <a:p>
            <a:r>
              <a:rPr lang="en-US" sz="1200" dirty="0" smtClean="0"/>
              <a:t>Not all organisms have</a:t>
            </a:r>
            <a:r>
              <a:rPr lang="en-US" sz="1200" baseline="0" dirty="0" smtClean="0"/>
              <a:t> chloroplasts to make energy from the sun through photosynthesis. Some organisms get energy through the process of </a:t>
            </a:r>
            <a:r>
              <a:rPr lang="en-US" sz="1200" dirty="0" smtClean="0"/>
              <a:t>cellular respiration. Cellular respiration makes</a:t>
            </a:r>
            <a:r>
              <a:rPr lang="en-US" sz="1200" baseline="0" dirty="0" smtClean="0"/>
              <a:t> ATP by breaking down sugars.</a:t>
            </a:r>
          </a:p>
          <a:p>
            <a:r>
              <a:rPr lang="en-US" dirty="0" smtClean="0"/>
              <a:t>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40</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Cellular Respiration</a:t>
            </a:r>
          </a:p>
          <a:p>
            <a:endParaRPr lang="en-US" sz="1200" dirty="0" smtClean="0"/>
          </a:p>
          <a:p>
            <a:r>
              <a:rPr lang="en-US" sz="1200" dirty="0" smtClean="0"/>
              <a:t>The process begins</a:t>
            </a:r>
            <a:r>
              <a:rPr lang="en-US" sz="1200" baseline="0" dirty="0" smtClean="0"/>
              <a:t> in the cytoplasm:</a:t>
            </a:r>
          </a:p>
          <a:p>
            <a:pPr marL="171450" indent="-171450">
              <a:buFont typeface="Arial" panose="020B0604020202020204" pitchFamily="34" charset="0"/>
              <a:buChar char="•"/>
            </a:pPr>
            <a:r>
              <a:rPr lang="en-US" sz="1200" baseline="0" dirty="0" smtClean="0"/>
              <a:t>Six-carbon glucose molecules are broken down into three-carbon molecules called “pyruvate”.</a:t>
            </a:r>
          </a:p>
          <a:p>
            <a:pPr marL="171450" indent="-171450">
              <a:buFont typeface="Arial" panose="020B0604020202020204" pitchFamily="34" charset="0"/>
              <a:buChar char="•"/>
            </a:pPr>
            <a:r>
              <a:rPr lang="en-US" sz="1200" baseline="0" dirty="0" smtClean="0"/>
              <a:t>Two ATP molecules are made</a:t>
            </a:r>
          </a:p>
          <a:p>
            <a:pPr marL="171450" indent="-171450">
              <a:buFont typeface="Arial" panose="020B0604020202020204" pitchFamily="34" charset="0"/>
              <a:buChar char="•"/>
            </a:pPr>
            <a:r>
              <a:rPr lang="en-US" sz="1200" baseline="0" dirty="0" smtClean="0"/>
              <a:t>Two NADH molecules are made (energy carriers)</a:t>
            </a:r>
          </a:p>
          <a:p>
            <a:r>
              <a:rPr lang="en-US" dirty="0" smtClean="0"/>
              <a:t>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41</a:t>
            </a:fld>
            <a:endParaRPr lang="en-US"/>
          </a:p>
        </p:txBody>
      </p:sp>
    </p:spTree>
    <p:extLst>
      <p:ext uri="{BB962C8B-B14F-4D97-AF65-F5344CB8AC3E}">
        <p14:creationId xmlns:p14="http://schemas.microsoft.com/office/powerpoint/2010/main" xmlns="" val="387813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Chemical Energy ATP and ADP</a:t>
            </a:r>
          </a:p>
          <a:p>
            <a:endParaRPr lang="en-US" baseline="0" dirty="0" smtClean="0"/>
          </a:p>
          <a:p>
            <a:r>
              <a:rPr lang="en-US" baseline="0" dirty="0" smtClean="0"/>
              <a:t>The first cycle we will talk about is the cycling of ATP and ADP.  The chemical energy used by most cell processes is carried by ATP.</a:t>
            </a:r>
          </a:p>
          <a:p>
            <a:endParaRPr lang="en-US" baseline="0" dirty="0" smtClean="0"/>
          </a:p>
          <a:p>
            <a:r>
              <a:rPr lang="en-US" baseline="0" dirty="0" smtClean="0"/>
              <a:t>ATP = Adenosine Triphosphate. It has 3 phosphate groups. It is a high energy molecule.</a:t>
            </a:r>
          </a:p>
          <a:p>
            <a:r>
              <a:rPr lang="en-US" baseline="0" dirty="0" smtClean="0"/>
              <a:t>ADP = Adenosine Diphosphate. It has 2 phosphate groups. It is a low energy molecule.</a:t>
            </a:r>
          </a:p>
          <a:p>
            <a:endParaRPr lang="en-US" baseline="0" dirty="0" smtClean="0"/>
          </a:p>
          <a:p>
            <a:r>
              <a:rPr lang="en-US" baseline="0" dirty="0" smtClean="0"/>
              <a:t>Energy comes from the breakdown of food molecules. First food is consumed, but it does not contain ATP. Digestion (with the help of enzymes) breaks down food into smaller molecules such as carbohydrates, lipids and proteins. Cells use these molecules to make ATP. Once inside the cell, ATP releases a phosphate group providing cells with the energy needed to carry out cellular processes. The cycle continues as ADP undergoes synthesis where energy from food continually bonds new phosphate groups to ADP molecules converting them to ATP. The process is a renewable cycle that never ends.  </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4</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Cellular Respiration</a:t>
            </a:r>
          </a:p>
          <a:p>
            <a:endParaRPr lang="en-US" sz="1200" dirty="0" smtClean="0"/>
          </a:p>
          <a:p>
            <a:r>
              <a:rPr lang="en-US" sz="1200" dirty="0" smtClean="0"/>
              <a:t>Similar to photosynthesis, cellular</a:t>
            </a:r>
            <a:r>
              <a:rPr lang="en-US" sz="1200" baseline="0" dirty="0" smtClean="0"/>
              <a:t> respiration takes place in to main parts of the mitochondrion.</a:t>
            </a:r>
          </a:p>
          <a:p>
            <a:endParaRPr lang="en-US" sz="1200" baseline="0" dirty="0" smtClean="0"/>
          </a:p>
          <a:p>
            <a:r>
              <a:rPr lang="en-US" sz="1200" baseline="0" dirty="0" smtClean="0"/>
              <a:t>Stage One: Happens in the “Matrix” which is a fluid inside the inner membrane.</a:t>
            </a:r>
          </a:p>
          <a:p>
            <a:r>
              <a:rPr lang="en-US" sz="1200" baseline="0" dirty="0" smtClean="0"/>
              <a:t>Stage Two: Happens in the “Cristae” which are the walls that make up the inner membrane.</a:t>
            </a:r>
          </a:p>
          <a:p>
            <a:endParaRPr lang="en-US" sz="1200" baseline="0" dirty="0" smtClean="0"/>
          </a:p>
          <a:p>
            <a:r>
              <a:rPr lang="en-US" sz="1200" b="1" u="sng" baseline="0" dirty="0" smtClean="0"/>
              <a:t>Let’s begin with Stage One, The Krebs Cycle:</a:t>
            </a:r>
          </a:p>
          <a:p>
            <a:pPr marL="171450" indent="-171450">
              <a:buFont typeface="Arial" panose="020B0604020202020204" pitchFamily="34" charset="0"/>
              <a:buChar char="•"/>
            </a:pPr>
            <a:r>
              <a:rPr lang="en-US" sz="1200" baseline="0" dirty="0" smtClean="0"/>
              <a:t>It happens in the “Matrix” </a:t>
            </a:r>
          </a:p>
          <a:p>
            <a:pPr marL="171450" indent="-171450">
              <a:buFont typeface="Arial" panose="020B0604020202020204" pitchFamily="34" charset="0"/>
              <a:buChar char="•"/>
            </a:pPr>
            <a:r>
              <a:rPr lang="en-US" sz="1200" baseline="0" dirty="0" smtClean="0"/>
              <a:t>Glucose enters the Matrix</a:t>
            </a:r>
          </a:p>
          <a:p>
            <a:pPr marL="171450" indent="-171450">
              <a:buFont typeface="Arial" panose="020B0604020202020204" pitchFamily="34" charset="0"/>
              <a:buChar char="•"/>
            </a:pPr>
            <a:r>
              <a:rPr lang="en-US" sz="1200" baseline="0" dirty="0" err="1" smtClean="0"/>
              <a:t>Kreb’s</a:t>
            </a:r>
            <a:r>
              <a:rPr lang="en-US" sz="1200" baseline="0" dirty="0" smtClean="0"/>
              <a:t> cycle begins (series of chemical reactions)</a:t>
            </a:r>
          </a:p>
          <a:p>
            <a:pPr marL="171450" indent="-171450">
              <a:buFont typeface="Arial" panose="020B0604020202020204" pitchFamily="34" charset="0"/>
              <a:buChar char="•"/>
            </a:pPr>
            <a:r>
              <a:rPr lang="en-US" sz="1200" baseline="0" dirty="0" smtClean="0"/>
              <a:t>A small amount of ATP is produced</a:t>
            </a:r>
          </a:p>
          <a:p>
            <a:pPr marL="171450" indent="-171450">
              <a:buFont typeface="Arial" panose="020B0604020202020204" pitchFamily="34" charset="0"/>
              <a:buChar char="•"/>
            </a:pPr>
            <a:r>
              <a:rPr lang="en-US" sz="1200" baseline="0" dirty="0" smtClean="0"/>
              <a:t>Carbon dioxide is released as waste</a:t>
            </a:r>
            <a:endParaRPr lang="en-US" sz="1200" dirty="0" smtClean="0"/>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42</a:t>
            </a:fld>
            <a:endParaRPr lang="en-US"/>
          </a:p>
        </p:txBody>
      </p:sp>
    </p:spTree>
    <p:extLst>
      <p:ext uri="{BB962C8B-B14F-4D97-AF65-F5344CB8AC3E}">
        <p14:creationId xmlns:p14="http://schemas.microsoft.com/office/powerpoint/2010/main" xmlns="" val="3878135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Cellular Respiration</a:t>
            </a:r>
          </a:p>
          <a:p>
            <a:endParaRPr lang="en-US" sz="1200" dirty="0" smtClean="0"/>
          </a:p>
          <a:p>
            <a:r>
              <a:rPr lang="en-US" sz="1200" b="1" u="sng" dirty="0" smtClean="0"/>
              <a:t>Stage</a:t>
            </a:r>
            <a:r>
              <a:rPr lang="en-US" sz="1200" b="1" u="sng" baseline="0" dirty="0" smtClean="0"/>
              <a:t> Two, Electron Transport:</a:t>
            </a:r>
            <a:endParaRPr lang="en-US" sz="1200" b="1" u="sng" dirty="0" smtClean="0"/>
          </a:p>
          <a:p>
            <a:pPr marL="171450" indent="-171450">
              <a:buFont typeface="Arial" panose="020B0604020202020204" pitchFamily="34" charset="0"/>
              <a:buChar char="•"/>
            </a:pPr>
            <a:r>
              <a:rPr lang="en-US" dirty="0" smtClean="0"/>
              <a:t>Stage</a:t>
            </a:r>
            <a:r>
              <a:rPr lang="en-US" baseline="0" dirty="0" smtClean="0"/>
              <a:t> two happens in the Cristae</a:t>
            </a:r>
          </a:p>
          <a:p>
            <a:pPr marL="171450" indent="-171450">
              <a:buFont typeface="Arial" panose="020B0604020202020204" pitchFamily="34" charset="0"/>
              <a:buChar char="•"/>
            </a:pPr>
            <a:r>
              <a:rPr lang="en-US" baseline="0" dirty="0" smtClean="0"/>
              <a:t>Oxygen enters the Cristae</a:t>
            </a:r>
          </a:p>
          <a:p>
            <a:pPr marL="171450" indent="-171450">
              <a:buFont typeface="Arial" panose="020B0604020202020204" pitchFamily="34" charset="0"/>
              <a:buChar char="•"/>
            </a:pPr>
            <a:r>
              <a:rPr lang="en-US" baseline="0" dirty="0" smtClean="0"/>
              <a:t>Energy from stage one is moved through a chain of proteins</a:t>
            </a:r>
          </a:p>
          <a:p>
            <a:pPr marL="171450" indent="-171450">
              <a:buFont typeface="Arial" panose="020B0604020202020204" pitchFamily="34" charset="0"/>
              <a:buChar char="•"/>
            </a:pPr>
            <a:r>
              <a:rPr lang="en-US" baseline="0" dirty="0" smtClean="0"/>
              <a:t>A large number of ATP molecules are made - 38 from just one glucose molecule!</a:t>
            </a:r>
          </a:p>
          <a:p>
            <a:pPr marL="171450" indent="-171450">
              <a:buFont typeface="Arial" panose="020B0604020202020204" pitchFamily="34" charset="0"/>
              <a:buChar char="•"/>
            </a:pPr>
            <a:r>
              <a:rPr lang="en-US" baseline="0" dirty="0" smtClean="0"/>
              <a:t>Water is released as waste</a:t>
            </a:r>
            <a:endParaRPr lang="en-US" dirty="0" smtClean="0"/>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43</a:t>
            </a:fld>
            <a:endParaRPr lang="en-US"/>
          </a:p>
        </p:txBody>
      </p:sp>
    </p:spTree>
    <p:extLst>
      <p:ext uri="{BB962C8B-B14F-4D97-AF65-F5344CB8AC3E}">
        <p14:creationId xmlns:p14="http://schemas.microsoft.com/office/powerpoint/2010/main" xmlns="" val="38781352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Cellular</a:t>
            </a:r>
            <a:r>
              <a:rPr lang="en-US" b="1" u="sng" baseline="0" dirty="0" smtClean="0"/>
              <a:t> Respiration and Photosynthesis  </a:t>
            </a:r>
          </a:p>
          <a:p>
            <a:endParaRPr lang="en-US" b="1" u="sng" baseline="0" dirty="0" smtClean="0"/>
          </a:p>
          <a:p>
            <a:r>
              <a:rPr lang="en-US" b="0" u="none" baseline="0" dirty="0" smtClean="0"/>
              <a:t>Recap of chemical energy, respiration and photosynthesis.</a:t>
            </a:r>
          </a:p>
          <a:p>
            <a:endParaRPr lang="en-US" b="0" u="none" baseline="0" dirty="0" smtClean="0"/>
          </a:p>
          <a:p>
            <a:r>
              <a:rPr lang="en-US" b="0" u="none" baseline="0" dirty="0" smtClean="0"/>
              <a:t>Video html address: https://www.youtube.com/watch?v=xMn319zkZ2s&amp;t=505s</a:t>
            </a:r>
          </a:p>
          <a:p>
            <a:r>
              <a:rPr lang="en-US" b="0" u="none" baseline="0" dirty="0" smtClean="0"/>
              <a:t>____________</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44</a:t>
            </a:fld>
            <a:endParaRPr lang="en-US"/>
          </a:p>
        </p:txBody>
      </p:sp>
    </p:spTree>
    <p:extLst>
      <p:ext uri="{BB962C8B-B14F-4D97-AF65-F5344CB8AC3E}">
        <p14:creationId xmlns="" xmlns:p14="http://schemas.microsoft.com/office/powerpoint/2010/main" val="3467495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Food Chains,</a:t>
            </a:r>
            <a:r>
              <a:rPr lang="en-US" b="1" u="sng" baseline="0" dirty="0" smtClean="0"/>
              <a:t> Webs and Energy Transfer</a:t>
            </a:r>
          </a:p>
          <a:p>
            <a:endParaRPr lang="en-US" dirty="0" smtClean="0"/>
          </a:p>
          <a:p>
            <a:r>
              <a:rPr lang="en-US" dirty="0" smtClean="0"/>
              <a:t>Photosynthesis,</a:t>
            </a:r>
            <a:r>
              <a:rPr lang="en-US" baseline="0" dirty="0" smtClean="0"/>
              <a:t> feeds the chemical reactions in cellular respiration, which in turn feeds the chemical reactions in photosynthesis. The cycle continues and never ends. Diagram the energy cycle in your work packet, beginning with the sun. </a:t>
            </a: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45</a:t>
            </a:fld>
            <a:endParaRPr lang="en-US"/>
          </a:p>
        </p:txBody>
      </p:sp>
    </p:spTree>
    <p:extLst>
      <p:ext uri="{BB962C8B-B14F-4D97-AF65-F5344CB8AC3E}">
        <p14:creationId xmlns:p14="http://schemas.microsoft.com/office/powerpoint/2010/main" xmlns="" val="31729518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Food Chains,</a:t>
            </a:r>
            <a:r>
              <a:rPr lang="en-US" b="1" u="sng" baseline="0" dirty="0" smtClean="0"/>
              <a:t> Webs and Energy Transfer</a:t>
            </a:r>
          </a:p>
          <a:p>
            <a:endParaRPr lang="en-US" dirty="0" smtClean="0"/>
          </a:p>
          <a:p>
            <a:r>
              <a:rPr lang="en-US" baseline="0" dirty="0" smtClean="0"/>
              <a:t>For plants, this cycle continues from chloroplast to mitochondrion over and over. </a:t>
            </a: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46</a:t>
            </a:fld>
            <a:endParaRPr lang="en-US"/>
          </a:p>
        </p:txBody>
      </p:sp>
    </p:spTree>
    <p:extLst>
      <p:ext uri="{BB962C8B-B14F-4D97-AF65-F5344CB8AC3E}">
        <p14:creationId xmlns:p14="http://schemas.microsoft.com/office/powerpoint/2010/main" xmlns="" val="3172951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Food Chains,</a:t>
            </a:r>
            <a:r>
              <a:rPr lang="en-US" b="1" u="sng" baseline="0" dirty="0" smtClean="0"/>
              <a:t> Webs and Energy Transfer</a:t>
            </a:r>
          </a:p>
          <a:p>
            <a:endParaRPr lang="en-US" dirty="0" smtClean="0"/>
          </a:p>
          <a:p>
            <a:r>
              <a:rPr lang="en-US" baseline="0" dirty="0" smtClean="0"/>
              <a:t>For plants, this cycle continues from chloroplast to mitochondrion over and over. </a:t>
            </a: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47</a:t>
            </a:fld>
            <a:endParaRPr lang="en-US"/>
          </a:p>
        </p:txBody>
      </p:sp>
    </p:spTree>
    <p:extLst>
      <p:ext uri="{BB962C8B-B14F-4D97-AF65-F5344CB8AC3E}">
        <p14:creationId xmlns:p14="http://schemas.microsoft.com/office/powerpoint/2010/main" xmlns="" val="31729518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Food Chains,</a:t>
            </a:r>
            <a:r>
              <a:rPr lang="en-US" b="1" u="sng" baseline="0" dirty="0" smtClean="0"/>
              <a:t> Webs and Energy Transfer</a:t>
            </a:r>
          </a:p>
          <a:p>
            <a:endParaRPr lang="en-US" dirty="0" smtClean="0"/>
          </a:p>
          <a:p>
            <a:r>
              <a:rPr lang="en-US" baseline="0" dirty="0" smtClean="0"/>
              <a:t>For plants, this cycle continues from chloroplast to mitochondrion over and over. </a:t>
            </a: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48</a:t>
            </a:fld>
            <a:endParaRPr lang="en-US"/>
          </a:p>
        </p:txBody>
      </p:sp>
    </p:spTree>
    <p:extLst>
      <p:ext uri="{BB962C8B-B14F-4D97-AF65-F5344CB8AC3E}">
        <p14:creationId xmlns:p14="http://schemas.microsoft.com/office/powerpoint/2010/main" xmlns="" val="31729518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Food Chains,</a:t>
            </a:r>
            <a:r>
              <a:rPr lang="en-US" b="1" u="sng" baseline="0" dirty="0" smtClean="0"/>
              <a:t> Webs and Energy Transfer</a:t>
            </a:r>
          </a:p>
          <a:p>
            <a:endParaRPr lang="en-US" dirty="0" smtClean="0"/>
          </a:p>
          <a:p>
            <a:r>
              <a:rPr lang="en-US" baseline="0" dirty="0" smtClean="0"/>
              <a:t>For plants, this cycle continues from chloroplast to mitochondrion over and over. </a:t>
            </a: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49</a:t>
            </a:fld>
            <a:endParaRPr lang="en-US"/>
          </a:p>
        </p:txBody>
      </p:sp>
    </p:spTree>
    <p:extLst>
      <p:ext uri="{BB962C8B-B14F-4D97-AF65-F5344CB8AC3E}">
        <p14:creationId xmlns:p14="http://schemas.microsoft.com/office/powerpoint/2010/main" xmlns="" val="31729518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Food Chains,</a:t>
            </a:r>
            <a:r>
              <a:rPr lang="en-US" b="1" u="sng" baseline="0" dirty="0" smtClean="0"/>
              <a:t> Webs and Energy Transfer</a:t>
            </a:r>
          </a:p>
          <a:p>
            <a:endParaRPr lang="en-US" dirty="0" smtClean="0"/>
          </a:p>
          <a:p>
            <a:r>
              <a:rPr lang="en-US" baseline="0" dirty="0" smtClean="0"/>
              <a:t>For plants, this cycle continues from chloroplast to mitochondrion over and over. </a:t>
            </a: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50</a:t>
            </a:fld>
            <a:endParaRPr lang="en-US"/>
          </a:p>
        </p:txBody>
      </p:sp>
    </p:spTree>
    <p:extLst>
      <p:ext uri="{BB962C8B-B14F-4D97-AF65-F5344CB8AC3E}">
        <p14:creationId xmlns:p14="http://schemas.microsoft.com/office/powerpoint/2010/main" xmlns="" val="31729518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Food Chains,</a:t>
            </a:r>
            <a:r>
              <a:rPr lang="en-US" b="1" u="sng" baseline="0" dirty="0" smtClean="0"/>
              <a:t> Webs and Energy Transfer</a:t>
            </a:r>
          </a:p>
          <a:p>
            <a:endParaRPr lang="en-US" dirty="0" smtClean="0"/>
          </a:p>
          <a:p>
            <a:r>
              <a:rPr lang="en-US" baseline="0" dirty="0" smtClean="0"/>
              <a:t>For plants, this cycle continues from chloroplast to mitochondrion over and over. </a:t>
            </a: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51</a:t>
            </a:fld>
            <a:endParaRPr lang="en-US" dirty="0"/>
          </a:p>
        </p:txBody>
      </p:sp>
    </p:spTree>
    <p:extLst>
      <p:ext uri="{BB962C8B-B14F-4D97-AF65-F5344CB8AC3E}">
        <p14:creationId xmlns:p14="http://schemas.microsoft.com/office/powerpoint/2010/main" xmlns="" val="317295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Chemical Energy ATP and ADP</a:t>
            </a:r>
          </a:p>
          <a:p>
            <a:endParaRPr lang="en-US" baseline="0" dirty="0" smtClean="0"/>
          </a:p>
          <a:p>
            <a:r>
              <a:rPr lang="en-US" baseline="0" dirty="0" smtClean="0"/>
              <a:t>The first cycle we will talk about is the cycling of ATP and ADP.  The chemical energy used by most cell processes is carried by ATP.</a:t>
            </a:r>
          </a:p>
          <a:p>
            <a:endParaRPr lang="en-US" baseline="0" dirty="0" smtClean="0"/>
          </a:p>
          <a:p>
            <a:r>
              <a:rPr lang="en-US" baseline="0" dirty="0" smtClean="0"/>
              <a:t>ATP = Adenosine Triphosphate. It has 3 phosphate groups. It is a high energy molecule.</a:t>
            </a:r>
          </a:p>
          <a:p>
            <a:r>
              <a:rPr lang="en-US" baseline="0" dirty="0" smtClean="0"/>
              <a:t>ADP = Adenosine Diphosphate. It has 2 phosphate groups. It is a low energy molecule.</a:t>
            </a:r>
          </a:p>
          <a:p>
            <a:endParaRPr lang="en-US" baseline="0" dirty="0" smtClean="0"/>
          </a:p>
          <a:p>
            <a:r>
              <a:rPr lang="en-US" baseline="0" dirty="0" smtClean="0"/>
              <a:t>Energy comes from the breakdown of food molecules. First food is consumed, but it does not contain ATP. Digestion (with the help of enzymes) breaks down food into smaller molecules such as carbohydrates, lipids and proteins. Cells use these molecules to make ATP. Once inside the cell, ATP releases a phosphate group providing cells with the energy needed to carry out cellular processes. The cycle continues as ADP undergoes synthesis where energy from food continually bonds new phosphate groups to ADP molecules converting them to ATP. The process is a renewable cycle that never ends.  </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5</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Food Chains,</a:t>
            </a:r>
            <a:r>
              <a:rPr lang="en-US" b="1" u="sng" baseline="0" dirty="0" smtClean="0"/>
              <a:t> Webs and Energy Transfer</a:t>
            </a:r>
          </a:p>
          <a:p>
            <a:endParaRPr lang="en-US" dirty="0" smtClean="0"/>
          </a:p>
          <a:p>
            <a:r>
              <a:rPr lang="en-US" baseline="0" dirty="0" smtClean="0"/>
              <a:t>For plants, this cycle continues from chloroplast to mitochondrion over and over. </a:t>
            </a: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52</a:t>
            </a:fld>
            <a:endParaRPr lang="en-US" dirty="0"/>
          </a:p>
        </p:txBody>
      </p:sp>
    </p:spTree>
    <p:extLst>
      <p:ext uri="{BB962C8B-B14F-4D97-AF65-F5344CB8AC3E}">
        <p14:creationId xmlns:p14="http://schemas.microsoft.com/office/powerpoint/2010/main" xmlns="" val="31729518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Food Chains,</a:t>
            </a:r>
            <a:r>
              <a:rPr lang="en-US" b="1" u="sng" baseline="0" dirty="0" smtClean="0"/>
              <a:t> Webs and Energy Transfer</a:t>
            </a:r>
          </a:p>
          <a:p>
            <a:endParaRPr lang="en-US" dirty="0" smtClean="0"/>
          </a:p>
          <a:p>
            <a:r>
              <a:rPr lang="en-US" baseline="0" dirty="0" smtClean="0"/>
              <a:t>For plants, this cycle continues from chloroplast to mitochondrion over and over. </a:t>
            </a: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53</a:t>
            </a:fld>
            <a:endParaRPr lang="en-US" dirty="0"/>
          </a:p>
        </p:txBody>
      </p:sp>
    </p:spTree>
    <p:extLst>
      <p:ext uri="{BB962C8B-B14F-4D97-AF65-F5344CB8AC3E}">
        <p14:creationId xmlns:p14="http://schemas.microsoft.com/office/powerpoint/2010/main" xmlns="" val="31729518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Food Chains,</a:t>
            </a:r>
            <a:r>
              <a:rPr lang="en-US" b="1" u="sng" baseline="0" dirty="0" smtClean="0"/>
              <a:t> Webs and Energy Transfer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Animals and humans do not have chloroplasts, so we can not make energy from the sun. Instead, we consume food as a source of energy so we are called “consumers”. We are also called “heterotrophs”, from the Greek words “different” and “nourishment”, “different nourishment”.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Building connections: The food is broken down into the organic compounds (can you name them?). Do you remember what breaks food down?</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55</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Food Chains,</a:t>
            </a:r>
            <a:r>
              <a:rPr lang="en-US" b="1" u="sng" baseline="0" dirty="0" smtClean="0"/>
              <a:t> Webs and Energy Transfer</a:t>
            </a:r>
          </a:p>
          <a:p>
            <a:endParaRPr lang="en-US" dirty="0" smtClean="0"/>
          </a:p>
          <a:p>
            <a:r>
              <a:rPr lang="en-US" dirty="0" smtClean="0"/>
              <a:t>Food webs show the complex relationships between producers</a:t>
            </a:r>
            <a:r>
              <a:rPr lang="en-US" baseline="0" dirty="0" smtClean="0"/>
              <a:t> and consumers in an ecosystem.</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56</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Food Chains,</a:t>
            </a:r>
            <a:r>
              <a:rPr lang="en-US" b="1" u="sng" baseline="0" dirty="0" smtClean="0"/>
              <a:t> Webs and Energy Transfer</a:t>
            </a:r>
          </a:p>
          <a:p>
            <a:endParaRPr lang="en-US" dirty="0" smtClean="0"/>
          </a:p>
          <a:p>
            <a:r>
              <a:rPr lang="en-US" dirty="0" smtClean="0"/>
              <a:t>Food webs show the complex relationships between producers</a:t>
            </a:r>
            <a:r>
              <a:rPr lang="en-US" baseline="0" dirty="0" smtClean="0"/>
              <a:t> and consumers in an ecosystem.</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57</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Food Chains,</a:t>
            </a:r>
            <a:r>
              <a:rPr lang="en-US" b="1" u="sng" baseline="0" dirty="0" smtClean="0"/>
              <a:t> Webs and Energy Transfer</a:t>
            </a:r>
          </a:p>
          <a:p>
            <a:endParaRPr lang="en-US" dirty="0" smtClean="0"/>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58</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Food Chains,</a:t>
            </a:r>
            <a:r>
              <a:rPr lang="en-US" b="1" u="sng" baseline="0" dirty="0" smtClean="0"/>
              <a:t> Webs and Energy Transfer</a:t>
            </a:r>
          </a:p>
          <a:p>
            <a:endParaRPr lang="en-US" dirty="0" smtClean="0"/>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59</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Food Chains,</a:t>
            </a:r>
            <a:r>
              <a:rPr lang="en-US" b="1" u="sng" baseline="0" dirty="0" smtClean="0"/>
              <a:t> Webs and Energy Transfer</a:t>
            </a:r>
          </a:p>
          <a:p>
            <a:endParaRPr lang="en-US" dirty="0" smtClean="0"/>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60</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Food Chains,</a:t>
            </a:r>
            <a:r>
              <a:rPr lang="en-US" b="1" u="sng" baseline="0" dirty="0" smtClean="0"/>
              <a:t> Webs and Energy Transfer</a:t>
            </a:r>
          </a:p>
          <a:p>
            <a:endParaRPr lang="en-US" dirty="0" smtClean="0"/>
          </a:p>
          <a:p>
            <a:r>
              <a:rPr lang="en-US" u="sng" baseline="0" dirty="0" smtClean="0"/>
              <a:t>There are several types of consumers</a:t>
            </a:r>
            <a:r>
              <a:rPr lang="en-US" baseline="0" dirty="0" smtClean="0"/>
              <a:t>:</a:t>
            </a:r>
          </a:p>
          <a:p>
            <a:endParaRPr lang="en-US" baseline="0" dirty="0" smtClean="0"/>
          </a:p>
          <a:p>
            <a:r>
              <a:rPr lang="en-US" b="1" baseline="0" dirty="0" smtClean="0"/>
              <a:t>Herbivores </a:t>
            </a:r>
            <a:r>
              <a:rPr lang="en-US" baseline="0" dirty="0" smtClean="0"/>
              <a:t>- eat only plants</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61</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Food Chains,</a:t>
            </a:r>
            <a:r>
              <a:rPr lang="en-US" b="1" u="sng" baseline="0" dirty="0" smtClean="0"/>
              <a:t> Webs and Energy Transfer</a:t>
            </a:r>
          </a:p>
          <a:p>
            <a:endParaRPr lang="en-US" dirty="0" smtClean="0"/>
          </a:p>
          <a:p>
            <a:r>
              <a:rPr lang="en-US" u="sng" baseline="0" dirty="0" smtClean="0"/>
              <a:t>There are several types of consumers</a:t>
            </a:r>
            <a:r>
              <a:rPr lang="en-US" baseline="0" dirty="0" smtClean="0"/>
              <a:t>:</a:t>
            </a:r>
          </a:p>
          <a:p>
            <a:endParaRPr lang="en-US" baseline="0" dirty="0" smtClean="0"/>
          </a:p>
          <a:p>
            <a:r>
              <a:rPr lang="en-US" b="1" baseline="0" dirty="0" smtClean="0"/>
              <a:t>Carnivores</a:t>
            </a:r>
            <a:r>
              <a:rPr lang="en-US" baseline="0" dirty="0" smtClean="0"/>
              <a:t> - eat only animals</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62</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Chemical Energy ATP and ADP</a:t>
            </a:r>
          </a:p>
          <a:p>
            <a:endParaRPr lang="en-US" baseline="0" dirty="0" smtClean="0"/>
          </a:p>
          <a:p>
            <a:r>
              <a:rPr lang="en-US" baseline="0" dirty="0" smtClean="0"/>
              <a:t>The first cycle we will talk about is the cycling of ATP and ADP.  The chemical energy used by most cell processes is carried by ATP.</a:t>
            </a:r>
          </a:p>
          <a:p>
            <a:endParaRPr lang="en-US" baseline="0" dirty="0" smtClean="0"/>
          </a:p>
          <a:p>
            <a:r>
              <a:rPr lang="en-US" baseline="0" dirty="0" smtClean="0"/>
              <a:t>ATP = Adenosine Triphosphate. It has 3 phosphate groups. It is a high energy molecule.</a:t>
            </a:r>
          </a:p>
          <a:p>
            <a:r>
              <a:rPr lang="en-US" baseline="0" dirty="0" smtClean="0"/>
              <a:t>ADP = Adenosine Diphosphate. It has 2 phosphate groups. It is a low energy molecule.</a:t>
            </a:r>
          </a:p>
          <a:p>
            <a:endParaRPr lang="en-US" baseline="0" dirty="0" smtClean="0"/>
          </a:p>
          <a:p>
            <a:r>
              <a:rPr lang="en-US" baseline="0" dirty="0" smtClean="0"/>
              <a:t>Energy comes from the breakdown of food molecules. First food is consumed, but it does not contain ATP. Digestion (with the help of enzymes) breaks down food into smaller molecules such as carbohydrates, lipids and proteins. Cells use these molecules to make ATP. Once inside the cell, ATP releases a phosphate group providing cells with the energy needed to carry out cellular processes. The cycle continues as ADP undergoes synthesis where energy from food continually bonds new phosphate groups to ADP molecules converting them to ATP. The process is a renewable cycle that never ends.  </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6</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Food Chains,</a:t>
            </a:r>
            <a:r>
              <a:rPr lang="en-US" b="1" u="sng" baseline="0" dirty="0" smtClean="0"/>
              <a:t> Webs and Energy Transfer</a:t>
            </a:r>
          </a:p>
          <a:p>
            <a:endParaRPr lang="en-US" dirty="0" smtClean="0"/>
          </a:p>
          <a:p>
            <a:r>
              <a:rPr lang="en-US" u="sng" baseline="0" dirty="0" smtClean="0"/>
              <a:t>There are several types of consumers</a:t>
            </a:r>
            <a:r>
              <a:rPr lang="en-US" baseline="0" dirty="0" smtClean="0"/>
              <a:t>:</a:t>
            </a:r>
          </a:p>
          <a:p>
            <a:endParaRPr lang="en-US" baseline="0" dirty="0" smtClean="0"/>
          </a:p>
          <a:p>
            <a:r>
              <a:rPr lang="en-US" b="1" baseline="0" dirty="0" smtClean="0"/>
              <a:t>Omnivores</a:t>
            </a:r>
            <a:r>
              <a:rPr lang="en-US" baseline="0" dirty="0" smtClean="0"/>
              <a:t> - eat both plants and animals</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63</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Food Chains,</a:t>
            </a:r>
            <a:r>
              <a:rPr lang="en-US" b="1" u="sng" baseline="0" dirty="0" smtClean="0"/>
              <a:t> Webs and Energy Transfer</a:t>
            </a:r>
          </a:p>
          <a:p>
            <a:endParaRPr lang="en-US" dirty="0" smtClean="0"/>
          </a:p>
          <a:p>
            <a:r>
              <a:rPr lang="en-US" u="sng" baseline="0" dirty="0" smtClean="0"/>
              <a:t>There are several types of consumers</a:t>
            </a:r>
            <a:r>
              <a:rPr lang="en-US" baseline="0" dirty="0" smtClean="0"/>
              <a:t>:</a:t>
            </a:r>
          </a:p>
          <a:p>
            <a:endParaRPr lang="en-US" baseline="0" dirty="0" smtClean="0"/>
          </a:p>
          <a:p>
            <a:r>
              <a:rPr lang="en-US" b="1" baseline="0" dirty="0" smtClean="0"/>
              <a:t>Detritivores </a:t>
            </a:r>
            <a:r>
              <a:rPr lang="en-US" baseline="0" dirty="0" smtClean="0"/>
              <a:t>- eat dead organic matter</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64</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Food Chains,</a:t>
            </a:r>
            <a:r>
              <a:rPr lang="en-US" b="1" u="sng" baseline="0" dirty="0" smtClean="0"/>
              <a:t> Webs and Energy Transfer</a:t>
            </a:r>
          </a:p>
          <a:p>
            <a:endParaRPr lang="en-US" dirty="0" smtClean="0"/>
          </a:p>
          <a:p>
            <a:r>
              <a:rPr lang="en-US" u="sng" baseline="0" dirty="0" smtClean="0"/>
              <a:t>There are several types of consumers</a:t>
            </a:r>
            <a:r>
              <a:rPr lang="en-US" baseline="0" dirty="0" smtClean="0"/>
              <a:t>:</a:t>
            </a:r>
          </a:p>
          <a:p>
            <a:endParaRPr lang="en-US" baseline="0" dirty="0" smtClean="0"/>
          </a:p>
          <a:p>
            <a:r>
              <a:rPr lang="en-US" b="1" baseline="0" dirty="0" smtClean="0"/>
              <a:t>Decomposers</a:t>
            </a:r>
            <a:r>
              <a:rPr lang="en-US" baseline="0" dirty="0" smtClean="0"/>
              <a:t> - break down organic matter into simpler compounds returning vital nutrients back into the environment</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65</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Lab: Create</a:t>
            </a:r>
            <a:r>
              <a:rPr lang="en-US" sz="1200" b="1" u="sng" baseline="0" dirty="0" smtClean="0"/>
              <a:t> a Food Web</a:t>
            </a:r>
            <a:endParaRPr lang="en-US" sz="1200" b="1" u="sng" dirty="0" smtClean="0"/>
          </a:p>
          <a:p>
            <a:endParaRPr lang="en-US" dirty="0" smtClean="0"/>
          </a:p>
          <a:p>
            <a:r>
              <a:rPr lang="en-US" dirty="0" smtClean="0"/>
              <a:t>Video: Detritivores</a:t>
            </a:r>
          </a:p>
          <a:p>
            <a:endParaRPr lang="en-US" dirty="0" smtClean="0"/>
          </a:p>
          <a:p>
            <a:r>
              <a:rPr lang="en-US" dirty="0" smtClean="0"/>
              <a:t>This video explains that detritivores return</a:t>
            </a:r>
            <a:r>
              <a:rPr lang="en-US" baseline="0" dirty="0" smtClean="0"/>
              <a:t> nutrients back to the soil. Decomposers do too. Both are very important in the nitrogen cycle which we will learn about later. Before we do, let’s look at the energy flow through the food web.</a:t>
            </a:r>
            <a:endParaRPr lang="en-US" dirty="0" smtClean="0"/>
          </a:p>
          <a:p>
            <a:endParaRPr lang="en-US" dirty="0" smtClean="0"/>
          </a:p>
          <a:p>
            <a:r>
              <a:rPr lang="en-US" b="1" dirty="0" smtClean="0"/>
              <a:t>https://www.youtube.com/watch?v=S9JPA243uMY</a:t>
            </a:r>
          </a:p>
          <a:p>
            <a:r>
              <a:rPr lang="en-US" b="1" dirty="0" smtClean="0"/>
              <a:t>_____</a:t>
            </a:r>
            <a:endParaRPr lang="en-US" b="1"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66</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Food Chains,</a:t>
            </a:r>
            <a:r>
              <a:rPr lang="en-US" b="1" u="sng" baseline="0" dirty="0" smtClean="0"/>
              <a:t> Webs and Energy Transfer</a:t>
            </a:r>
          </a:p>
          <a:p>
            <a:endParaRPr lang="en-US" dirty="0" smtClean="0"/>
          </a:p>
          <a:p>
            <a:r>
              <a:rPr lang="en-US" baseline="0" dirty="0" smtClean="0"/>
              <a:t>Let’s look at this web.</a:t>
            </a:r>
          </a:p>
          <a:p>
            <a:r>
              <a:rPr lang="en-US" baseline="0" dirty="0" smtClean="0"/>
              <a:t>Can you pick out a herbivore?</a:t>
            </a:r>
          </a:p>
          <a:p>
            <a:r>
              <a:rPr lang="en-US" baseline="0" dirty="0" smtClean="0"/>
              <a:t>Carnivore?</a:t>
            </a:r>
          </a:p>
          <a:p>
            <a:r>
              <a:rPr lang="en-US" baseline="0" dirty="0" smtClean="0"/>
              <a:t>Detritivore?</a:t>
            </a:r>
          </a:p>
          <a:p>
            <a:endParaRPr lang="en-US" baseline="0" dirty="0" smtClean="0"/>
          </a:p>
          <a:p>
            <a:endParaRPr lang="en-US" baseline="0" dirty="0" smtClean="0"/>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67</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b="1" u="sng" dirty="0" smtClean="0"/>
              <a:t>Food Chains, Webs and Transfer</a:t>
            </a:r>
            <a:r>
              <a:rPr lang="en-US" sz="1200" b="1" u="sng" baseline="0" dirty="0" smtClean="0"/>
              <a:t> of Energy</a:t>
            </a:r>
            <a:endParaRPr lang="en-US" sz="1200" b="1" u="sng" dirty="0" smtClean="0"/>
          </a:p>
          <a:p>
            <a:endParaRPr lang="en-US" dirty="0" smtClean="0"/>
          </a:p>
          <a:p>
            <a:r>
              <a:rPr lang="en-US" dirty="0" smtClean="0"/>
              <a:t>Video: “Study</a:t>
            </a:r>
            <a:r>
              <a:rPr lang="en-US" baseline="0" dirty="0" smtClean="0"/>
              <a:t> Jams Food Web”</a:t>
            </a:r>
          </a:p>
          <a:p>
            <a:endParaRPr lang="en-US" baseline="0" dirty="0" smtClean="0"/>
          </a:p>
          <a:p>
            <a:r>
              <a:rPr lang="en-US" b="1" baseline="0" dirty="0" smtClean="0"/>
              <a:t>https://www.youtube.com/watch?v=EtnJhm4B3XE</a:t>
            </a: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68</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Food Chains,</a:t>
            </a:r>
            <a:r>
              <a:rPr lang="en-US" b="1" u="sng" baseline="0" dirty="0" smtClean="0"/>
              <a:t> Webs and Energy Transfer</a:t>
            </a:r>
          </a:p>
          <a:p>
            <a:endParaRPr lang="en-US" b="1" u="sng" dirty="0" smtClean="0"/>
          </a:p>
          <a:p>
            <a:r>
              <a:rPr lang="en-US" b="0" u="none" baseline="0" dirty="0" smtClean="0"/>
              <a:t>Complete the “Energy Transfer” digital assignment.</a:t>
            </a:r>
          </a:p>
          <a:p>
            <a:r>
              <a:rPr lang="en-US" b="0" u="none" baseline="0" dirty="0" smtClean="0"/>
              <a:t>__________</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69</a:t>
            </a:fld>
            <a:endParaRPr lang="en-US"/>
          </a:p>
        </p:txBody>
      </p:sp>
    </p:spTree>
    <p:extLst>
      <p:ext uri="{BB962C8B-B14F-4D97-AF65-F5344CB8AC3E}">
        <p14:creationId xmlns:p14="http://schemas.microsoft.com/office/powerpoint/2010/main" xmlns="" val="15637144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9B3E1E2-0D37-425D-BA4B-A5A187636159}" type="slidenum">
              <a:rPr lang="en-US" smtClean="0"/>
              <a:pPr/>
              <a:t>70</a:t>
            </a:fld>
            <a:endParaRPr lang="en-US"/>
          </a:p>
        </p:txBody>
      </p:sp>
    </p:spTree>
    <p:extLst>
      <p:ext uri="{BB962C8B-B14F-4D97-AF65-F5344CB8AC3E}">
        <p14:creationId xmlns:p14="http://schemas.microsoft.com/office/powerpoint/2010/main" xmlns="" val="36049217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Food Chains,</a:t>
            </a:r>
            <a:r>
              <a:rPr lang="en-US" b="1" u="sng" baseline="0" dirty="0" smtClean="0"/>
              <a:t> Webs and Energy Transfer</a:t>
            </a:r>
          </a:p>
          <a:p>
            <a:endParaRPr lang="en-US" dirty="0" smtClean="0"/>
          </a:p>
          <a:p>
            <a:r>
              <a:rPr lang="en-US" baseline="0" dirty="0" smtClean="0"/>
              <a:t>Next we will look at one chain within the food web.</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71</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Food</a:t>
            </a:r>
            <a:r>
              <a:rPr lang="en-US" b="1" u="sng" baseline="0" dirty="0" smtClean="0"/>
              <a:t> Chains, Webs and Energy Transfer</a:t>
            </a:r>
            <a:endParaRPr lang="en-US" b="1" u="sng" dirty="0" smtClean="0"/>
          </a:p>
          <a:p>
            <a:endParaRPr lang="en-US" dirty="0" smtClean="0"/>
          </a:p>
          <a:p>
            <a:r>
              <a:rPr lang="en-US" dirty="0" smtClean="0"/>
              <a:t>Florida Everglades food change and transfer</a:t>
            </a:r>
            <a:r>
              <a:rPr lang="en-US" baseline="0" dirty="0" smtClean="0"/>
              <a:t> of energy.</a:t>
            </a:r>
            <a:endParaRPr lang="en-US" dirty="0" smtClean="0"/>
          </a:p>
          <a:p>
            <a:endParaRPr lang="en-US" dirty="0" smtClean="0"/>
          </a:p>
          <a:p>
            <a:r>
              <a:rPr lang="en-US" dirty="0" smtClean="0"/>
              <a:t>https://www.youtube.com/watch?v=0ZOvqYypOuo</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72</a:t>
            </a:fld>
            <a:endParaRPr lang="en-US"/>
          </a:p>
        </p:txBody>
      </p:sp>
    </p:spTree>
    <p:extLst>
      <p:ext uri="{BB962C8B-B14F-4D97-AF65-F5344CB8AC3E}">
        <p14:creationId xmlns:p14="http://schemas.microsoft.com/office/powerpoint/2010/main" xmlns="" val="342664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Chemical Energy ATP and ADP</a:t>
            </a:r>
          </a:p>
          <a:p>
            <a:endParaRPr lang="en-US" baseline="0" dirty="0" smtClean="0"/>
          </a:p>
          <a:p>
            <a:r>
              <a:rPr lang="en-US" baseline="0" dirty="0" smtClean="0"/>
              <a:t>The first cycle we will talk about is the cycling of ATP and ADP.  The chemical energy used by most cell processes is carried by ATP.</a:t>
            </a:r>
          </a:p>
          <a:p>
            <a:endParaRPr lang="en-US" baseline="0" dirty="0" smtClean="0"/>
          </a:p>
          <a:p>
            <a:r>
              <a:rPr lang="en-US" baseline="0" dirty="0" smtClean="0"/>
              <a:t>ATP = Adenosine Triphosphate. It has 3 phosphate groups. It is a high energy molecule.</a:t>
            </a:r>
          </a:p>
          <a:p>
            <a:r>
              <a:rPr lang="en-US" baseline="0" dirty="0" smtClean="0"/>
              <a:t>ADP = Adenosine Diphosphate. It has 2 phosphate groups. It is a low energy molecule.</a:t>
            </a:r>
          </a:p>
          <a:p>
            <a:endParaRPr lang="en-US" baseline="0" dirty="0" smtClean="0"/>
          </a:p>
          <a:p>
            <a:r>
              <a:rPr lang="en-US" baseline="0" dirty="0" smtClean="0"/>
              <a:t>Energy comes from the breakdown of food molecules. First food is consumed, but it does not contain ATP. Digestion (with the help of enzymes) breaks down food into smaller molecules such as carbohydrates, lipids and proteins. Cells use these molecules to make ATP. Once inside the cell, ATP releases a phosphate group providing cells with the energy needed to carry out cellular processes. The cycle continues as ADP undergoes synthesis where energy from food continually bonds new phosphate groups to ADP molecules converting them to ATP. The process is a renewable cycle that never ends.  </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7</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sz="1200" kern="1200" dirty="0" smtClean="0">
                <a:solidFill>
                  <a:schemeClr val="tx1"/>
                </a:solidFill>
                <a:effectLst/>
                <a:latin typeface="+mn-lt"/>
                <a:ea typeface="+mn-ea"/>
                <a:cs typeface="+mn-cs"/>
              </a:rPr>
              <a:t>Energy loss in the food chain is shown in an energy pyramid. </a:t>
            </a:r>
            <a:endParaRPr lang="en-US" baseline="0" dirty="0" smtClean="0"/>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73</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smtClean="0"/>
          </a:p>
          <a:p>
            <a:r>
              <a:rPr lang="en-US" sz="1200" kern="1200" dirty="0" smtClean="0">
                <a:solidFill>
                  <a:schemeClr val="tx1"/>
                </a:solidFill>
                <a:effectLst/>
                <a:latin typeface="+mn-lt"/>
                <a:ea typeface="+mn-ea"/>
                <a:cs typeface="+mn-cs"/>
              </a:rPr>
              <a:t>The pyramid shape illustrates that more energy is available at the bottom of the food chain than the top.</a:t>
            </a:r>
            <a:endParaRPr lang="en-US" baseline="0" dirty="0" smtClean="0"/>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74</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smtClean="0"/>
          </a:p>
          <a:p>
            <a:r>
              <a:rPr lang="en-US" sz="1200" kern="1200" dirty="0" smtClean="0">
                <a:solidFill>
                  <a:schemeClr val="tx1"/>
                </a:solidFill>
                <a:effectLst/>
                <a:latin typeface="+mn-lt"/>
                <a:ea typeface="+mn-ea"/>
                <a:cs typeface="+mn-cs"/>
              </a:rPr>
              <a:t>Energy pyramids are divided into “trophic levels” . Trophic means: “related to feeding and nutrition”. </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75</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smtClean="0"/>
          </a:p>
          <a:p>
            <a:r>
              <a:rPr lang="en-US" sz="1200" kern="1200" dirty="0" smtClean="0">
                <a:solidFill>
                  <a:schemeClr val="tx1"/>
                </a:solidFill>
                <a:effectLst/>
                <a:latin typeface="+mn-lt"/>
                <a:ea typeface="+mn-ea"/>
                <a:cs typeface="+mn-cs"/>
              </a:rPr>
              <a:t>Energy pyramids are divided into “trophic levels” . Trophic means: “related to feeding and nutrition”. </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76</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0" i="0" dirty="0" smtClean="0">
                <a:solidFill>
                  <a:srgbClr val="FFC000"/>
                </a:solidFill>
              </a:rPr>
              <a:t>Organisms use approximately 90% of their energy in metabolism, so only 10% is passed on to the next level.  </a:t>
            </a:r>
          </a:p>
          <a:p>
            <a:r>
              <a:rPr lang="en-US" dirty="0" smtClean="0"/>
              <a:t>____________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77</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0" i="0" dirty="0" smtClean="0">
                <a:solidFill>
                  <a:srgbClr val="FFC000"/>
                </a:solidFill>
              </a:rPr>
              <a:t>Organisms use approximately 90% of their energy in metabolism, so only 10% is passed on to the next level.  </a:t>
            </a:r>
          </a:p>
          <a:p>
            <a:r>
              <a:rPr lang="en-US" dirty="0" smtClean="0"/>
              <a:t>____________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78</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bg1"/>
                </a:solidFill>
              </a:rPr>
              <a:t>Producers are at the widest part of the pyramid and have access to all of energy obtained from the sun.</a:t>
            </a:r>
          </a:p>
          <a:p>
            <a:endParaRPr lang="en-US" dirty="0" smtClean="0"/>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79</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srgbClr val="FFC000"/>
                </a:solidFill>
              </a:rPr>
              <a:t>90% of the energy is used up in the chemical processes of metabolism and released as heat.</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80</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a:p>
            <a:r>
              <a:rPr lang="en-US" baseline="0" dirty="0" smtClean="0"/>
              <a:t>The remaining 10% of the original energy from the sun is obtained by primary consumers when producers are consumed.</a:t>
            </a:r>
          </a:p>
          <a:p>
            <a:r>
              <a:rPr lang="en-US" baseline="0" dirty="0" smtClean="0"/>
              <a:t>90% of the energy primary consumers obtain from the sun is used up in the chemical processes of metabolism and released as heat.</a:t>
            </a:r>
          </a:p>
          <a:p>
            <a:r>
              <a:rPr lang="en-US" baseline="0" dirty="0" smtClean="0"/>
              <a:t>_______</a:t>
            </a:r>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81</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a:p>
            <a:r>
              <a:rPr lang="en-US" baseline="0" dirty="0" smtClean="0"/>
              <a:t>1% percent of the original energy from the sun is obtained by secondary consumers when primary consumers are consumed.</a:t>
            </a:r>
          </a:p>
          <a:p>
            <a:r>
              <a:rPr lang="en-US" baseline="0" dirty="0" smtClean="0"/>
              <a:t>90% of the energy secondary consumers obtain from the sun is used up in the chemical processes of metabolism and released as heat.</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82</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Chemical Energy ATP and ADP</a:t>
            </a:r>
          </a:p>
          <a:p>
            <a:endParaRPr lang="en-US" baseline="0" dirty="0" smtClean="0"/>
          </a:p>
          <a:p>
            <a:r>
              <a:rPr lang="en-US" baseline="0" dirty="0" smtClean="0"/>
              <a:t>The first cycle we will talk about is the cycling of ATP and ADP.  The chemical energy used by most cell processes is carried by ATP.</a:t>
            </a:r>
          </a:p>
          <a:p>
            <a:endParaRPr lang="en-US" baseline="0" dirty="0" smtClean="0"/>
          </a:p>
          <a:p>
            <a:r>
              <a:rPr lang="en-US" baseline="0" dirty="0" smtClean="0"/>
              <a:t>ATP = Adenosine Triphosphate. It has 3 phosphate groups. It is a high energy molecule.</a:t>
            </a:r>
          </a:p>
          <a:p>
            <a:r>
              <a:rPr lang="en-US" baseline="0" dirty="0" smtClean="0"/>
              <a:t>ADP = Adenosine Diphosphate. It has 2 phosphate groups. It is a low energy molecule.</a:t>
            </a:r>
          </a:p>
          <a:p>
            <a:endParaRPr lang="en-US" baseline="0" dirty="0" smtClean="0"/>
          </a:p>
          <a:p>
            <a:r>
              <a:rPr lang="en-US" baseline="0" dirty="0" smtClean="0"/>
              <a:t>Energy comes from the breakdown of food molecules. First food is consumed, but it does not contain ATP. Digestion (with the help of enzymes) breaks down food into smaller molecules such as carbohydrates, lipids and proteins. Cells use these molecules to make ATP. Once inside the cell, ATP releases a phosphate group providing cells with the energy needed to carry out cellular processes. The cycle continues as ADP undergoes synthesis where energy from food continually bonds new phosphate groups to ADP molecules converting them to ATP. The process is a renewable cycle that never ends.  </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8</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a:p>
            <a:r>
              <a:rPr lang="en-US" baseline="0" dirty="0" smtClean="0"/>
              <a:t>.1% (one tenth) percent of the original energy from the sun is obtained by tertiary consumers when secondary consumers are consumed.</a:t>
            </a:r>
          </a:p>
          <a:p>
            <a:r>
              <a:rPr lang="en-US" baseline="0" dirty="0" smtClean="0"/>
              <a:t>90% of the energy tertiary consumers obtain from the sun is used up in the chemical processes of metabolism and released as heat.</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83</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a:p>
            <a:r>
              <a:rPr lang="en-US" baseline="0" dirty="0" smtClean="0"/>
              <a:t>.01% (one hundredth) percent of the original energy from the sun is obtained by quaternary consumers when tertiary consumers are consumed.</a:t>
            </a:r>
          </a:p>
          <a:p>
            <a:r>
              <a:rPr lang="en-US" baseline="0" dirty="0" smtClean="0"/>
              <a:t>90% of the energy quaternary consumers obtain from the sun is used up in the chemical processes of metabolism and released as heat.</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84</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a:p>
            <a:r>
              <a:rPr lang="en-US" sz="1200" kern="1200" dirty="0" smtClean="0">
                <a:solidFill>
                  <a:schemeClr val="tx1"/>
                </a:solidFill>
                <a:effectLst/>
                <a:latin typeface="+mn-lt"/>
                <a:ea typeface="+mn-ea"/>
                <a:cs typeface="+mn-cs"/>
              </a:rPr>
              <a:t>Organisms may occupy more than one trophic level. </a:t>
            </a:r>
          </a:p>
          <a:p>
            <a:r>
              <a:rPr lang="en-US" sz="1200" kern="1200" dirty="0" smtClean="0">
                <a:solidFill>
                  <a:schemeClr val="tx1"/>
                </a:solidFill>
                <a:effectLst/>
                <a:latin typeface="+mn-lt"/>
                <a:ea typeface="+mn-ea"/>
                <a:cs typeface="+mn-cs"/>
              </a:rPr>
              <a:t> </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85</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a:p>
            <a:r>
              <a:rPr lang="en-US" sz="1200" kern="1200" dirty="0" smtClean="0">
                <a:solidFill>
                  <a:schemeClr val="tx1"/>
                </a:solidFill>
                <a:effectLst/>
                <a:latin typeface="+mn-lt"/>
                <a:ea typeface="+mn-ea"/>
                <a:cs typeface="+mn-cs"/>
              </a:rPr>
              <a:t>Example: When we eat fruits and vegetables, we are primary consumers. When we eat beef, we are secondary consumers.</a:t>
            </a:r>
          </a:p>
          <a:p>
            <a:r>
              <a:rPr lang="en-US" sz="1200" kern="1200" dirty="0" smtClean="0">
                <a:solidFill>
                  <a:schemeClr val="tx1"/>
                </a:solidFill>
                <a:effectLst/>
                <a:latin typeface="+mn-lt"/>
                <a:ea typeface="+mn-ea"/>
                <a:cs typeface="+mn-cs"/>
              </a:rPr>
              <a:t> </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86</a:t>
            </a:fld>
            <a:endParaRPr lang="en-US"/>
          </a:p>
        </p:txBody>
      </p:sp>
    </p:spTree>
    <p:extLst>
      <p:ext uri="{BB962C8B-B14F-4D97-AF65-F5344CB8AC3E}">
        <p14:creationId xmlns:p14="http://schemas.microsoft.com/office/powerpoint/2010/main" xmlns="" val="34331290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The Food Chain in the Wild</a:t>
            </a:r>
            <a:r>
              <a:rPr lang="en-US" baseline="0" dirty="0" smtClean="0"/>
              <a:t> Documentary</a:t>
            </a:r>
          </a:p>
          <a:p>
            <a:endParaRPr lang="en-US" baseline="0" dirty="0" smtClean="0"/>
          </a:p>
          <a:p>
            <a:r>
              <a:rPr lang="en-US" baseline="0" dirty="0" smtClean="0"/>
              <a:t>This is a great re-cap of what we have learned, an introduction to the nitrogen cycle and an introduction to the next unit on Interdependence.</a:t>
            </a:r>
          </a:p>
          <a:p>
            <a:endParaRPr lang="en-US" baseline="0" dirty="0" smtClean="0"/>
          </a:p>
          <a:p>
            <a:r>
              <a:rPr lang="en-US" b="1" baseline="0" dirty="0" smtClean="0"/>
              <a:t>https://www.youtube.com/watch?v=zpc7HAriDgo</a:t>
            </a:r>
          </a:p>
          <a:p>
            <a:r>
              <a:rPr lang="en-US" baseline="0" dirty="0" smtClean="0"/>
              <a:t>________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87</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89</a:t>
            </a:fld>
            <a:endParaRPr lang="en-US"/>
          </a:p>
        </p:txBody>
      </p:sp>
    </p:spTree>
    <p:extLst>
      <p:ext uri="{BB962C8B-B14F-4D97-AF65-F5344CB8AC3E}">
        <p14:creationId xmlns:p14="http://schemas.microsoft.com/office/powerpoint/2010/main" xmlns="" val="26773822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Elodea</a:t>
            </a:r>
            <a:r>
              <a:rPr lang="en-US" baseline="0" smtClean="0"/>
              <a:t> Lab: </a:t>
            </a:r>
            <a:r>
              <a:rPr lang="en-US" sz="1200" b="1" u="sng" kern="1200" smtClean="0">
                <a:solidFill>
                  <a:schemeClr val="tx1"/>
                </a:solidFill>
                <a:latin typeface="+mn-lt"/>
                <a:ea typeface="+mn-ea"/>
                <a:cs typeface="+mn-cs"/>
                <a:hlinkClick r:id="rId3"/>
              </a:rPr>
              <a:t>https://www.youtube.com/watch?v=y8Sdn4qIkUM&amp;t=124s</a:t>
            </a:r>
            <a:endParaRPr lang="en-US" sz="1200" kern="120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90</a:t>
            </a:fld>
            <a:endParaRPr lang="en-US"/>
          </a:p>
        </p:txBody>
      </p:sp>
    </p:spTree>
    <p:extLst>
      <p:ext uri="{BB962C8B-B14F-4D97-AF65-F5344CB8AC3E}">
        <p14:creationId xmlns="" xmlns:p14="http://schemas.microsoft.com/office/powerpoint/2010/main" val="267738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Chemical Energy ATP and ADP</a:t>
            </a:r>
          </a:p>
          <a:p>
            <a:endParaRPr lang="en-US" baseline="0" dirty="0" smtClean="0"/>
          </a:p>
          <a:p>
            <a:r>
              <a:rPr lang="en-US" baseline="0" dirty="0" smtClean="0"/>
              <a:t>The first cycle we will talk about is the cycling of ATP and ADP.  The chemical energy used by most cell processes is carried by ATP.</a:t>
            </a:r>
          </a:p>
          <a:p>
            <a:endParaRPr lang="en-US" baseline="0" dirty="0" smtClean="0"/>
          </a:p>
          <a:p>
            <a:r>
              <a:rPr lang="en-US" baseline="0" dirty="0" smtClean="0"/>
              <a:t>ATP = Adenosine Triphosphate. It has 3 phosphate groups. It is a high energy molecule.</a:t>
            </a:r>
          </a:p>
          <a:p>
            <a:r>
              <a:rPr lang="en-US" baseline="0" dirty="0" smtClean="0"/>
              <a:t>ADP = Adenosine Diphosphate. It has 2 phosphate groups. It is a low energy molecule.</a:t>
            </a:r>
          </a:p>
          <a:p>
            <a:endParaRPr lang="en-US" baseline="0" dirty="0" smtClean="0"/>
          </a:p>
          <a:p>
            <a:r>
              <a:rPr lang="en-US" baseline="0" dirty="0" smtClean="0"/>
              <a:t>Energy comes from the breakdown of food molecules. First food is consumed, but it does not contain ATP. Digestion (with the help of enzymes) breaks down food into smaller molecules such as carbohydrates, lipids and proteins. Cells use these molecules to make ATP. Once inside the cell, ATP releases a phosphate group providing cells with the energy needed to carry out cellular processes. The cycle continues as ADP undergoes synthesis where energy from food continually bonds new phosphate groups to ADP molecules converting them to ATP. The process is a renewable cycle that never ends.  </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9</a:t>
            </a:fld>
            <a:endParaRPr lang="en-US"/>
          </a:p>
        </p:txBody>
      </p:sp>
    </p:spTree>
    <p:extLst>
      <p:ext uri="{BB962C8B-B14F-4D97-AF65-F5344CB8AC3E}">
        <p14:creationId xmlns="" xmlns:p14="http://schemas.microsoft.com/office/powerpoint/2010/main" val="323419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2/2/2017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897AE4-5C67-4385-8C09-ED1BC1948249}"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897AE4-5C67-4385-8C09-ED1BC1948249}" type="datetimeFigureOut">
              <a:rPr lang="en-US" smtClean="0"/>
              <a:pPr/>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5897AE4-5C67-4385-8C09-ED1BC1948249}" type="datetimeFigureOut">
              <a:rPr lang="en-US" smtClean="0"/>
              <a:pPr/>
              <a:t>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897AE4-5C67-4385-8C09-ED1BC1948249}" type="datetimeFigureOut">
              <a:rPr lang="en-US" smtClean="0"/>
              <a:pPr/>
              <a:t>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97AE4-5C67-4385-8C09-ED1BC1948249}" type="datetimeFigureOut">
              <a:rPr lang="en-US" smtClean="0"/>
              <a:pPr/>
              <a:t>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897AE4-5C67-4385-8C09-ED1BC1948249}" type="datetimeFigureOut">
              <a:rPr lang="en-US" smtClean="0"/>
              <a:pPr/>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AB4C-39C9-4F2B-ABBE-EE70C94F271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5897AE4-5C67-4385-8C09-ED1BC1948249}" type="datetimeFigureOut">
              <a:rPr lang="en-US" smtClean="0"/>
              <a:pPr/>
              <a:t>2/2/2017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45FAB4C-39C9-4F2B-ABBE-EE70C94F27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5897AE4-5C67-4385-8C09-ED1BC1948249}" type="datetimeFigureOut">
              <a:rPr lang="en-US" smtClean="0"/>
              <a:pPr/>
              <a:t>2/2/2017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45FAB4C-39C9-4F2B-ABBE-EE70C94F27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bbtqF9q_pF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vimeo.com/774635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mhhe.com/biosci/bio_animations/02_MH_Photosynthesis_Web/"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HpyRkoL42w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1.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i8c5JcnFaJ0"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5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5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5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S9JPA243uMY"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https://www.youtube.com/watch?v=EtnJhm4B3XE"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58.jpeg"/></Relationships>
</file>

<file path=ppt/slides/_rels/slide72.xml.rels><?xml version="1.0" encoding="UTF-8" standalone="yes"?>
<Relationships xmlns="http://schemas.openxmlformats.org/package/2006/relationships"><Relationship Id="rId3" Type="http://schemas.openxmlformats.org/officeDocument/2006/relationships/hyperlink" Target="https://www.youtube.com/watch?v=0ZOvqYypOuo"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8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8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8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8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hyperlink" Target="https://www.youtube.com/watch?v=cMZKgvWTvkg"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8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5848"/>
            <a:ext cx="8229600" cy="1673352"/>
          </a:xfrm>
        </p:spPr>
        <p:txBody>
          <a:bodyPr>
            <a:normAutofit/>
          </a:bodyPr>
          <a:lstStyle/>
          <a:p>
            <a:r>
              <a:rPr lang="en-US" dirty="0" smtClean="0"/>
              <a:t/>
            </a:r>
            <a:br>
              <a:rPr lang="en-US" dirty="0" smtClean="0"/>
            </a:br>
            <a:r>
              <a:rPr lang="en-US" dirty="0" smtClean="0"/>
              <a:t>Energy</a:t>
            </a:r>
            <a:endParaRPr lang="en-US" dirty="0"/>
          </a:p>
        </p:txBody>
      </p:sp>
      <p:sp>
        <p:nvSpPr>
          <p:cNvPr id="3" name="Subtitle 2"/>
          <p:cNvSpPr>
            <a:spLocks noGrp="1"/>
          </p:cNvSpPr>
          <p:nvPr>
            <p:ph type="subTitle" idx="1"/>
          </p:nvPr>
        </p:nvSpPr>
        <p:spPr>
          <a:xfrm>
            <a:off x="685800" y="2438400"/>
            <a:ext cx="8077200" cy="1499616"/>
          </a:xfrm>
        </p:spPr>
        <p:txBody>
          <a:bodyPr/>
          <a:lstStyle/>
          <a:p>
            <a:endParaRPr lang="en-US" dirty="0"/>
          </a:p>
        </p:txBody>
      </p:sp>
    </p:spTree>
    <p:extLst>
      <p:ext uri="{BB962C8B-B14F-4D97-AF65-F5344CB8AC3E}">
        <p14:creationId xmlns="" xmlns:p14="http://schemas.microsoft.com/office/powerpoint/2010/main" val="2240737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Chemical Energy</a:t>
            </a:r>
          </a:p>
          <a:p>
            <a:r>
              <a:rPr lang="en-US" sz="4000" b="1" i="1" dirty="0" smtClean="0">
                <a:solidFill>
                  <a:schemeClr val="tx1"/>
                </a:solidFill>
              </a:rPr>
              <a:t>ATP and ADP</a:t>
            </a:r>
            <a:endParaRPr lang="en-US" sz="4000" b="1" i="1"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3581400" y="2747211"/>
            <a:ext cx="5086350" cy="3717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533400" y="3042949"/>
            <a:ext cx="2743200" cy="1754326"/>
          </a:xfrm>
          <a:prstGeom prst="rect">
            <a:avLst/>
          </a:prstGeom>
          <a:noFill/>
        </p:spPr>
        <p:txBody>
          <a:bodyPr wrap="square" rtlCol="0">
            <a:spAutoFit/>
          </a:bodyPr>
          <a:lstStyle/>
          <a:p>
            <a:r>
              <a:rPr lang="en-US" sz="3600" b="1" i="1" dirty="0" smtClean="0"/>
              <a:t>ADP = </a:t>
            </a:r>
            <a:r>
              <a:rPr lang="en-US" sz="3600" b="1" i="1" dirty="0" smtClean="0">
                <a:solidFill>
                  <a:srgbClr val="FFC000"/>
                </a:solidFill>
              </a:rPr>
              <a:t>Adenosine Diphosphate</a:t>
            </a:r>
            <a:endParaRPr lang="en-US" sz="3600" b="1" i="1" dirty="0">
              <a:solidFill>
                <a:srgbClr val="FFC000"/>
              </a:solidFill>
            </a:endParaRPr>
          </a:p>
        </p:txBody>
      </p:sp>
    </p:spTree>
    <p:extLst>
      <p:ext uri="{BB962C8B-B14F-4D97-AF65-F5344CB8AC3E}">
        <p14:creationId xmlns="" xmlns:p14="http://schemas.microsoft.com/office/powerpoint/2010/main" val="1468675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Chemical Energy</a:t>
            </a:r>
          </a:p>
          <a:p>
            <a:r>
              <a:rPr lang="en-US" sz="4000" b="1" i="1" dirty="0" smtClean="0">
                <a:solidFill>
                  <a:schemeClr val="tx1"/>
                </a:solidFill>
              </a:rPr>
              <a:t>ATP and ADP</a:t>
            </a:r>
            <a:endParaRPr lang="en-US" sz="4000" b="1" i="1"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3581400" y="2747211"/>
            <a:ext cx="5086350" cy="3717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304800" y="2809059"/>
            <a:ext cx="3505200" cy="3970318"/>
          </a:xfrm>
          <a:prstGeom prst="rect">
            <a:avLst/>
          </a:prstGeom>
          <a:noFill/>
        </p:spPr>
        <p:txBody>
          <a:bodyPr wrap="square" rtlCol="0">
            <a:spAutoFit/>
          </a:bodyPr>
          <a:lstStyle/>
          <a:p>
            <a:r>
              <a:rPr lang="en-US" sz="3600" b="1" i="1" dirty="0" smtClean="0"/>
              <a:t>Energy from food we eat is used to restore the third phosphate to a ADP converting it to ATP!</a:t>
            </a:r>
            <a:endParaRPr lang="en-US" sz="3600" b="1" i="1" dirty="0">
              <a:solidFill>
                <a:srgbClr val="FFC000"/>
              </a:solidFill>
            </a:endParaRPr>
          </a:p>
        </p:txBody>
      </p:sp>
    </p:spTree>
    <p:extLst>
      <p:ext uri="{BB962C8B-B14F-4D97-AF65-F5344CB8AC3E}">
        <p14:creationId xmlns="" xmlns:p14="http://schemas.microsoft.com/office/powerpoint/2010/main" val="636031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Chemical Energy</a:t>
            </a:r>
          </a:p>
          <a:p>
            <a:r>
              <a:rPr lang="en-US" sz="4000" b="1" i="1" dirty="0" smtClean="0">
                <a:solidFill>
                  <a:schemeClr val="tx1"/>
                </a:solidFill>
              </a:rPr>
              <a:t>ATP and ADP</a:t>
            </a:r>
            <a:endParaRPr lang="en-US" sz="4000" b="1" i="1"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3581400" y="2747211"/>
            <a:ext cx="5086350" cy="3717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304800" y="3451552"/>
            <a:ext cx="3505200" cy="2308324"/>
          </a:xfrm>
          <a:prstGeom prst="rect">
            <a:avLst/>
          </a:prstGeom>
          <a:noFill/>
        </p:spPr>
        <p:txBody>
          <a:bodyPr wrap="square" rtlCol="0">
            <a:spAutoFit/>
          </a:bodyPr>
          <a:lstStyle/>
          <a:p>
            <a:r>
              <a:rPr lang="en-US" sz="3600" b="1" i="1" dirty="0" smtClean="0"/>
              <a:t>ATP = HIGH energy</a:t>
            </a:r>
          </a:p>
          <a:p>
            <a:r>
              <a:rPr lang="en-US" sz="3600" b="1" i="1" dirty="0" smtClean="0">
                <a:solidFill>
                  <a:srgbClr val="FFC000"/>
                </a:solidFill>
              </a:rPr>
              <a:t>ADP = LOW energy</a:t>
            </a:r>
            <a:endParaRPr lang="en-US" sz="3600" b="1" i="1" dirty="0">
              <a:solidFill>
                <a:srgbClr val="FFC000"/>
              </a:solidFill>
            </a:endParaRPr>
          </a:p>
        </p:txBody>
      </p:sp>
    </p:spTree>
    <p:extLst>
      <p:ext uri="{BB962C8B-B14F-4D97-AF65-F5344CB8AC3E}">
        <p14:creationId xmlns="" xmlns:p14="http://schemas.microsoft.com/office/powerpoint/2010/main" val="1736412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3" y="544781"/>
            <a:ext cx="9361714" cy="4648200"/>
          </a:xfrm>
          <a:prstGeom prst="rect">
            <a:avLst/>
          </a:prstGeom>
          <a:noFill/>
        </p:spPr>
        <p:txBody>
          <a:bodyPr wrap="square" rtlCol="0">
            <a:spAutoFit/>
          </a:bodyPr>
          <a:lstStyle/>
          <a:p>
            <a:r>
              <a:rPr lang="en-US" sz="28700" b="1" dirty="0" smtClean="0">
                <a:solidFill>
                  <a:schemeClr val="bg1">
                    <a:lumMod val="75000"/>
                    <a:lumOff val="25000"/>
                  </a:schemeClr>
                </a:solidFill>
                <a:latin typeface="Arial Black" panose="020B0A04020102020204" pitchFamily="34" charset="0"/>
              </a:rPr>
              <a:t>LAB</a:t>
            </a:r>
            <a:endParaRPr lang="en-US" sz="287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Let’s Explore</a:t>
            </a:r>
            <a:r>
              <a:rPr lang="en-US" dirty="0" smtClean="0"/>
              <a:t/>
            </a:r>
            <a:br>
              <a:rPr lang="en-US" dirty="0" smtClean="0"/>
            </a:br>
            <a:r>
              <a:rPr lang="en-US" sz="7200" dirty="0" smtClean="0">
                <a:solidFill>
                  <a:schemeClr val="tx1"/>
                </a:solidFill>
              </a:rPr>
              <a:t>ATP and ADP</a:t>
            </a:r>
            <a:endParaRPr lang="en-US" sz="7200" i="1" dirty="0">
              <a:solidFill>
                <a:schemeClr val="tx1"/>
              </a:solidFill>
            </a:endParaRPr>
          </a:p>
        </p:txBody>
      </p:sp>
    </p:spTree>
    <p:extLst>
      <p:ext uri="{BB962C8B-B14F-4D97-AF65-F5344CB8AC3E}">
        <p14:creationId xmlns="" xmlns:p14="http://schemas.microsoft.com/office/powerpoint/2010/main" val="1079486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ATP and ADP</a:t>
            </a:r>
            <a:endParaRPr lang="en-US" dirty="0"/>
          </a:p>
        </p:txBody>
      </p:sp>
      <p:pic>
        <p:nvPicPr>
          <p:cNvPr id="2050" name="Picture 2">
            <a:hlinkClick r:id="rId3"/>
          </p:cNvPr>
          <p:cNvPicPr>
            <a:picLocks noGrp="1" noChangeAspect="1" noChangeArrowheads="1"/>
          </p:cNvPicPr>
          <p:nvPr>
            <p:ph idx="1"/>
          </p:nvPr>
        </p:nvPicPr>
        <p:blipFill rotWithShape="1">
          <a:blip r:embed="rId4">
            <a:extLst>
              <a:ext uri="{28A0092B-C50C-407E-A947-70E740481C1C}">
                <a14:useLocalDpi xmlns="" xmlns:a14="http://schemas.microsoft.com/office/drawing/2010/main" val="0"/>
              </a:ext>
            </a:extLst>
          </a:blip>
          <a:srcRect/>
          <a:stretch/>
        </p:blipFill>
        <p:spPr bwMode="auto">
          <a:xfrm>
            <a:off x="381000" y="1752600"/>
            <a:ext cx="8382000" cy="46760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5439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13192" cy="1636776"/>
          </a:xfrm>
        </p:spPr>
        <p:txBody>
          <a:bodyPr/>
          <a:lstStyle/>
          <a:p>
            <a:r>
              <a:rPr lang="en-US" sz="4800" dirty="0" smtClean="0"/>
              <a:t>Metabolism</a:t>
            </a:r>
            <a:endParaRPr lang="en-US" dirty="0"/>
          </a:p>
        </p:txBody>
      </p:sp>
      <p:sp>
        <p:nvSpPr>
          <p:cNvPr id="3" name="Text Placeholder 2"/>
          <p:cNvSpPr>
            <a:spLocks noGrp="1"/>
          </p:cNvSpPr>
          <p:nvPr>
            <p:ph type="body" idx="1"/>
          </p:nvPr>
        </p:nvSpPr>
        <p:spPr>
          <a:xfrm>
            <a:off x="685800" y="1828800"/>
            <a:ext cx="8022336" cy="1219200"/>
          </a:xfrm>
        </p:spPr>
        <p:txBody>
          <a:bodyPr>
            <a:normAutofit/>
          </a:bodyPr>
          <a:lstStyle/>
          <a:p>
            <a:r>
              <a:rPr lang="en-US" sz="4000" b="1" i="1" dirty="0" smtClean="0"/>
              <a:t>Review</a:t>
            </a:r>
            <a:endParaRPr lang="en-US" sz="4000" b="1" i="1" dirty="0"/>
          </a:p>
        </p:txBody>
      </p:sp>
      <p:sp>
        <p:nvSpPr>
          <p:cNvPr id="5" name="TextBox 4"/>
          <p:cNvSpPr txBox="1"/>
          <p:nvPr/>
        </p:nvSpPr>
        <p:spPr>
          <a:xfrm>
            <a:off x="381000" y="3276600"/>
            <a:ext cx="8382000" cy="2215991"/>
          </a:xfrm>
          <a:prstGeom prst="rect">
            <a:avLst/>
          </a:prstGeom>
          <a:noFill/>
        </p:spPr>
        <p:txBody>
          <a:bodyPr wrap="square" rtlCol="0">
            <a:spAutoFit/>
          </a:bodyPr>
          <a:lstStyle/>
          <a:p>
            <a:pPr algn="ctr"/>
            <a:r>
              <a:rPr lang="en-US" sz="13800" b="1" dirty="0" smtClean="0">
                <a:solidFill>
                  <a:schemeClr val="bg1">
                    <a:lumMod val="75000"/>
                    <a:lumOff val="25000"/>
                  </a:schemeClr>
                </a:solidFill>
                <a:latin typeface="Arial Black" panose="020B0A04020102020204" pitchFamily="34" charset="0"/>
              </a:rPr>
              <a:t>REVIEW</a:t>
            </a:r>
            <a:endParaRPr lang="en-US" sz="13800" b="1" dirty="0">
              <a:solidFill>
                <a:schemeClr val="bg1">
                  <a:lumMod val="75000"/>
                  <a:lumOff val="25000"/>
                </a:schemeClr>
              </a:solidFill>
              <a:latin typeface="Arial Black" panose="020B0A04020102020204" pitchFamily="34" charset="0"/>
            </a:endParaRPr>
          </a:p>
        </p:txBody>
      </p:sp>
    </p:spTree>
    <p:extLst>
      <p:ext uri="{BB962C8B-B14F-4D97-AF65-F5344CB8AC3E}">
        <p14:creationId xmlns="" xmlns:p14="http://schemas.microsoft.com/office/powerpoint/2010/main" val="3797076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Photosynthesis</a:t>
            </a:r>
            <a:endParaRPr lang="en-US" dirty="0"/>
          </a:p>
        </p:txBody>
      </p:sp>
      <p:sp>
        <p:nvSpPr>
          <p:cNvPr id="3" name="Text Placeholder 2"/>
          <p:cNvSpPr>
            <a:spLocks noGrp="1"/>
          </p:cNvSpPr>
          <p:nvPr>
            <p:ph type="body" idx="1"/>
          </p:nvPr>
        </p:nvSpPr>
        <p:spPr/>
        <p:txBody>
          <a:bodyPr>
            <a:normAutofit/>
          </a:bodyPr>
          <a:lstStyle/>
          <a:p>
            <a:r>
              <a:rPr lang="en-US" sz="4000" b="1" i="1" dirty="0" smtClean="0"/>
              <a:t>Light Energy to Chemical Energy</a:t>
            </a:r>
            <a:endParaRPr lang="en-US" sz="4000" b="1" i="1" dirty="0"/>
          </a:p>
        </p:txBody>
      </p:sp>
      <p:sp>
        <p:nvSpPr>
          <p:cNvPr id="4" name="TextBox 3"/>
          <p:cNvSpPr txBox="1"/>
          <p:nvPr/>
        </p:nvSpPr>
        <p:spPr>
          <a:xfrm>
            <a:off x="838200" y="2895600"/>
            <a:ext cx="3848100" cy="2308324"/>
          </a:xfrm>
          <a:prstGeom prst="rect">
            <a:avLst/>
          </a:prstGeom>
          <a:noFill/>
        </p:spPr>
        <p:txBody>
          <a:bodyPr wrap="square" rtlCol="0">
            <a:spAutoFit/>
          </a:bodyPr>
          <a:lstStyle/>
          <a:p>
            <a:r>
              <a:rPr lang="en-US" sz="3600" b="1" i="1" dirty="0" smtClean="0">
                <a:solidFill>
                  <a:srgbClr val="FFC000"/>
                </a:solidFill>
              </a:rPr>
              <a:t>Photosynthesis occurs in the </a:t>
            </a:r>
            <a:r>
              <a:rPr lang="en-US" sz="3600" b="1" i="1" u="sng" dirty="0" smtClean="0">
                <a:solidFill>
                  <a:srgbClr val="FFC000"/>
                </a:solidFill>
              </a:rPr>
              <a:t>chloroplasts</a:t>
            </a:r>
            <a:r>
              <a:rPr lang="en-US" sz="3600" b="1" i="1" dirty="0" smtClean="0">
                <a:solidFill>
                  <a:srgbClr val="FFC000"/>
                </a:solidFill>
              </a:rPr>
              <a:t> of plant cells.</a:t>
            </a:r>
            <a:endParaRPr lang="en-US" sz="3600" b="1" i="1" dirty="0">
              <a:solidFill>
                <a:srgbClr val="FFC000"/>
              </a:solidFill>
            </a:endParaRPr>
          </a:p>
        </p:txBody>
      </p:sp>
      <p:pic>
        <p:nvPicPr>
          <p:cNvPr id="3074" name="Picture 2" descr="http://grandaspirations.org/wp-content/uploads/2010/11/growing-plan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86300" y="3103179"/>
            <a:ext cx="4013200" cy="3009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6" descr="Image result for chloroplast diagram"/>
          <p:cNvPicPr/>
          <p:nvPr/>
        </p:nvPicPr>
        <p:blipFill rotWithShape="1">
          <a:blip r:embed="rId4" cstate="print">
            <a:extLst>
              <a:ext uri="{28A0092B-C50C-407E-A947-70E740481C1C}">
                <a14:useLocalDpi xmlns="" xmlns:a14="http://schemas.microsoft.com/office/drawing/2010/main" val="0"/>
              </a:ext>
            </a:extLst>
          </a:blip>
          <a:srcRect l="3730" t="6307" r="4619" b="9456"/>
          <a:stretch/>
        </p:blipFill>
        <p:spPr bwMode="auto">
          <a:xfrm>
            <a:off x="3200400" y="5029200"/>
            <a:ext cx="24384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380520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Photosynthesis</a:t>
            </a:r>
            <a:endParaRPr lang="en-US" dirty="0"/>
          </a:p>
        </p:txBody>
      </p:sp>
      <p:sp>
        <p:nvSpPr>
          <p:cNvPr id="3" name="Text Placeholder 2"/>
          <p:cNvSpPr>
            <a:spLocks noGrp="1"/>
          </p:cNvSpPr>
          <p:nvPr>
            <p:ph type="body" idx="1"/>
          </p:nvPr>
        </p:nvSpPr>
        <p:spPr/>
        <p:txBody>
          <a:bodyPr>
            <a:normAutofit/>
          </a:bodyPr>
          <a:lstStyle/>
          <a:p>
            <a:r>
              <a:rPr lang="en-US" sz="4000" b="1" i="1" dirty="0" smtClean="0"/>
              <a:t>Light Energy to Chemical Energy</a:t>
            </a:r>
            <a:endParaRPr lang="en-US" sz="4000" b="1" i="1" dirty="0"/>
          </a:p>
        </p:txBody>
      </p:sp>
      <p:sp>
        <p:nvSpPr>
          <p:cNvPr id="4" name="TextBox 3"/>
          <p:cNvSpPr txBox="1"/>
          <p:nvPr/>
        </p:nvSpPr>
        <p:spPr>
          <a:xfrm>
            <a:off x="838200" y="2895600"/>
            <a:ext cx="3848100" cy="2862322"/>
          </a:xfrm>
          <a:prstGeom prst="rect">
            <a:avLst/>
          </a:prstGeom>
          <a:noFill/>
        </p:spPr>
        <p:txBody>
          <a:bodyPr wrap="square" rtlCol="0">
            <a:spAutoFit/>
          </a:bodyPr>
          <a:lstStyle/>
          <a:p>
            <a:r>
              <a:rPr lang="en-US" sz="3600" b="1" i="1" dirty="0" smtClean="0">
                <a:solidFill>
                  <a:srgbClr val="FFC000"/>
                </a:solidFill>
              </a:rPr>
              <a:t>Photosynthesis is a process by which </a:t>
            </a:r>
            <a:r>
              <a:rPr lang="en-US" sz="3600" b="1" i="1" u="sng" dirty="0" smtClean="0">
                <a:solidFill>
                  <a:srgbClr val="FFC000"/>
                </a:solidFill>
              </a:rPr>
              <a:t>light energy</a:t>
            </a:r>
            <a:r>
              <a:rPr lang="en-US" sz="3600" b="1" i="1" dirty="0" smtClean="0">
                <a:solidFill>
                  <a:srgbClr val="FFC000"/>
                </a:solidFill>
              </a:rPr>
              <a:t> is converted into </a:t>
            </a:r>
            <a:r>
              <a:rPr lang="en-US" sz="3600" b="1" i="1" u="sng" dirty="0" smtClean="0">
                <a:solidFill>
                  <a:srgbClr val="FFC000"/>
                </a:solidFill>
              </a:rPr>
              <a:t>chemical energy</a:t>
            </a:r>
            <a:r>
              <a:rPr lang="en-US" sz="3600" b="1" i="1" dirty="0" smtClean="0">
                <a:solidFill>
                  <a:srgbClr val="FFC000"/>
                </a:solidFill>
              </a:rPr>
              <a:t>.</a:t>
            </a:r>
            <a:endParaRPr lang="en-US" sz="3600" b="1" i="1" dirty="0">
              <a:solidFill>
                <a:srgbClr val="FFC000"/>
              </a:solidFill>
            </a:endParaRPr>
          </a:p>
        </p:txBody>
      </p:sp>
      <p:pic>
        <p:nvPicPr>
          <p:cNvPr id="3074" name="Picture 2" descr="http://grandaspirations.org/wp-content/uploads/2010/11/growing-plan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86300" y="3103179"/>
            <a:ext cx="4013200" cy="3009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380520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Photosynthesis</a:t>
            </a:r>
            <a:endParaRPr lang="en-US" dirty="0"/>
          </a:p>
        </p:txBody>
      </p:sp>
      <p:sp>
        <p:nvSpPr>
          <p:cNvPr id="3" name="Text Placeholder 2"/>
          <p:cNvSpPr>
            <a:spLocks noGrp="1"/>
          </p:cNvSpPr>
          <p:nvPr>
            <p:ph type="body" idx="1"/>
          </p:nvPr>
        </p:nvSpPr>
        <p:spPr/>
        <p:txBody>
          <a:bodyPr>
            <a:normAutofit/>
          </a:bodyPr>
          <a:lstStyle/>
          <a:p>
            <a:r>
              <a:rPr lang="en-US" sz="4000" b="1" i="1" dirty="0" smtClean="0"/>
              <a:t>Light Energy to Chemical Energy</a:t>
            </a:r>
            <a:endParaRPr lang="en-US" sz="4000" b="1" i="1" dirty="0"/>
          </a:p>
        </p:txBody>
      </p:sp>
      <p:sp>
        <p:nvSpPr>
          <p:cNvPr id="4" name="TextBox 3"/>
          <p:cNvSpPr txBox="1"/>
          <p:nvPr/>
        </p:nvSpPr>
        <p:spPr>
          <a:xfrm>
            <a:off x="838200" y="2895600"/>
            <a:ext cx="3848100" cy="3416320"/>
          </a:xfrm>
          <a:prstGeom prst="rect">
            <a:avLst/>
          </a:prstGeom>
          <a:noFill/>
        </p:spPr>
        <p:txBody>
          <a:bodyPr wrap="square" rtlCol="0">
            <a:spAutoFit/>
          </a:bodyPr>
          <a:lstStyle/>
          <a:p>
            <a:r>
              <a:rPr lang="en-US" sz="3600" b="1" i="1" dirty="0" smtClean="0">
                <a:solidFill>
                  <a:srgbClr val="FFC000"/>
                </a:solidFill>
              </a:rPr>
              <a:t>In this process, electrons are driven from </a:t>
            </a:r>
            <a:r>
              <a:rPr lang="en-US" sz="3600" b="1" i="1" u="sng" dirty="0" smtClean="0">
                <a:solidFill>
                  <a:srgbClr val="FFC000"/>
                </a:solidFill>
              </a:rPr>
              <a:t>water</a:t>
            </a:r>
            <a:r>
              <a:rPr lang="en-US" sz="3600" b="1" i="1" dirty="0" smtClean="0">
                <a:solidFill>
                  <a:srgbClr val="FFC000"/>
                </a:solidFill>
              </a:rPr>
              <a:t> into their more energetic state in </a:t>
            </a:r>
            <a:r>
              <a:rPr lang="en-US" sz="3600" b="1" i="1" u="sng" dirty="0" smtClean="0">
                <a:solidFill>
                  <a:srgbClr val="FFC000"/>
                </a:solidFill>
              </a:rPr>
              <a:t>sugar</a:t>
            </a:r>
            <a:r>
              <a:rPr lang="en-US" sz="3600" b="1" i="1" dirty="0" smtClean="0">
                <a:solidFill>
                  <a:srgbClr val="FFC000"/>
                </a:solidFill>
              </a:rPr>
              <a:t>.</a:t>
            </a:r>
            <a:endParaRPr lang="en-US" sz="3600" b="1" i="1" dirty="0">
              <a:solidFill>
                <a:srgbClr val="FFC000"/>
              </a:solidFill>
            </a:endParaRPr>
          </a:p>
        </p:txBody>
      </p:sp>
      <p:pic>
        <p:nvPicPr>
          <p:cNvPr id="3074" name="Picture 2" descr="http://grandaspirations.org/wp-content/uploads/2010/11/growing-plan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86300" y="3103179"/>
            <a:ext cx="4013200" cy="3009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1565748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Photosynthesis</a:t>
            </a:r>
            <a:endParaRPr lang="en-US" dirty="0"/>
          </a:p>
        </p:txBody>
      </p:sp>
      <p:sp>
        <p:nvSpPr>
          <p:cNvPr id="3" name="Text Placeholder 2"/>
          <p:cNvSpPr>
            <a:spLocks noGrp="1"/>
          </p:cNvSpPr>
          <p:nvPr>
            <p:ph type="body" idx="1"/>
          </p:nvPr>
        </p:nvSpPr>
        <p:spPr/>
        <p:txBody>
          <a:bodyPr>
            <a:normAutofit/>
          </a:bodyPr>
          <a:lstStyle/>
          <a:p>
            <a:r>
              <a:rPr lang="en-US" sz="4000" b="1" i="1" dirty="0" smtClean="0"/>
              <a:t>Light Energy to Chemical Energy</a:t>
            </a:r>
            <a:endParaRPr lang="en-US" sz="4000" b="1" i="1" dirty="0"/>
          </a:p>
        </p:txBody>
      </p:sp>
      <p:sp>
        <p:nvSpPr>
          <p:cNvPr id="4" name="TextBox 3"/>
          <p:cNvSpPr txBox="1"/>
          <p:nvPr/>
        </p:nvSpPr>
        <p:spPr>
          <a:xfrm>
            <a:off x="762000" y="3200400"/>
            <a:ext cx="3848100" cy="2862322"/>
          </a:xfrm>
          <a:prstGeom prst="rect">
            <a:avLst/>
          </a:prstGeom>
          <a:noFill/>
        </p:spPr>
        <p:txBody>
          <a:bodyPr wrap="square" rtlCol="0">
            <a:spAutoFit/>
          </a:bodyPr>
          <a:lstStyle/>
          <a:p>
            <a:r>
              <a:rPr lang="en-US" sz="3600" b="1" i="1" dirty="0" smtClean="0">
                <a:solidFill>
                  <a:srgbClr val="FFC000"/>
                </a:solidFill>
              </a:rPr>
              <a:t>Photosynthetic organisms are called autotrophs.</a:t>
            </a:r>
          </a:p>
          <a:p>
            <a:r>
              <a:rPr lang="en-US" sz="3600" b="1" i="1" dirty="0" smtClean="0">
                <a:solidFill>
                  <a:srgbClr val="FFC000"/>
                </a:solidFill>
              </a:rPr>
              <a:t>auto = self</a:t>
            </a:r>
          </a:p>
          <a:p>
            <a:r>
              <a:rPr lang="en-US" sz="3600" b="1" i="1" dirty="0" err="1" smtClean="0">
                <a:solidFill>
                  <a:srgbClr val="FFC000"/>
                </a:solidFill>
              </a:rPr>
              <a:t>troph</a:t>
            </a:r>
            <a:r>
              <a:rPr lang="en-US" sz="3600" b="1" i="1" dirty="0" smtClean="0">
                <a:solidFill>
                  <a:srgbClr val="FFC000"/>
                </a:solidFill>
              </a:rPr>
              <a:t> = nourishing</a:t>
            </a:r>
            <a:endParaRPr lang="en-US" sz="3600" b="1" i="1" dirty="0">
              <a:solidFill>
                <a:srgbClr val="FFC000"/>
              </a:solidFill>
            </a:endParaRPr>
          </a:p>
        </p:txBody>
      </p:sp>
      <p:pic>
        <p:nvPicPr>
          <p:cNvPr id="3074" name="Picture 2" descr="http://grandaspirations.org/wp-content/uploads/2010/11/growing-plan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86300" y="3103179"/>
            <a:ext cx="4013200" cy="3009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4228230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Living Things</a:t>
            </a:r>
            <a:endParaRPr lang="en-US" dirty="0"/>
          </a:p>
        </p:txBody>
      </p:sp>
      <p:sp>
        <p:nvSpPr>
          <p:cNvPr id="3" name="Text Placeholder 2"/>
          <p:cNvSpPr>
            <a:spLocks noGrp="1"/>
          </p:cNvSpPr>
          <p:nvPr>
            <p:ph type="body" idx="1"/>
          </p:nvPr>
        </p:nvSpPr>
        <p:spPr/>
        <p:txBody>
          <a:bodyPr>
            <a:normAutofit/>
          </a:bodyPr>
          <a:lstStyle/>
          <a:p>
            <a:r>
              <a:rPr lang="en-US" sz="4000" b="1" i="1" dirty="0" smtClean="0"/>
              <a:t>Share Characteristics</a:t>
            </a:r>
            <a:endParaRPr lang="en-US" sz="4000" b="1" i="1" dirty="0"/>
          </a:p>
        </p:txBody>
      </p:sp>
      <p:sp>
        <p:nvSpPr>
          <p:cNvPr id="5" name="Oval 4"/>
          <p:cNvSpPr/>
          <p:nvPr/>
        </p:nvSpPr>
        <p:spPr>
          <a:xfrm>
            <a:off x="488730" y="4267200"/>
            <a:ext cx="8655269" cy="890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8200" y="2667000"/>
            <a:ext cx="8305800" cy="4524315"/>
          </a:xfrm>
          <a:prstGeom prst="rect">
            <a:avLst/>
          </a:prstGeom>
          <a:noFill/>
        </p:spPr>
        <p:txBody>
          <a:bodyPr wrap="square" rtlCol="0">
            <a:spAutoFit/>
          </a:bodyPr>
          <a:lstStyle/>
          <a:p>
            <a:pPr marL="571500" indent="-571500">
              <a:buFont typeface="Arial" panose="020B0604020202020204" pitchFamily="34" charset="0"/>
              <a:buChar char="•"/>
            </a:pPr>
            <a:r>
              <a:rPr lang="en-US" sz="3600" b="1" i="1" dirty="0" smtClean="0"/>
              <a:t>Made of Cells</a:t>
            </a:r>
          </a:p>
          <a:p>
            <a:pPr marL="571500" indent="-571500">
              <a:buFont typeface="Arial" panose="020B0604020202020204" pitchFamily="34" charset="0"/>
              <a:buChar char="•"/>
            </a:pPr>
            <a:r>
              <a:rPr lang="en-US" sz="3600" b="1" i="1" dirty="0"/>
              <a:t>Maintain Homeostasis</a:t>
            </a:r>
          </a:p>
          <a:p>
            <a:pPr marL="571500" indent="-571500">
              <a:buFont typeface="Arial" panose="020B0604020202020204" pitchFamily="34" charset="0"/>
              <a:buChar char="•"/>
            </a:pPr>
            <a:r>
              <a:rPr lang="en-US" sz="3600" b="1" i="1" dirty="0" smtClean="0"/>
              <a:t>Respond to Stimuli</a:t>
            </a:r>
          </a:p>
          <a:p>
            <a:pPr marL="571500" indent="-571500">
              <a:buFont typeface="Arial" panose="020B0604020202020204" pitchFamily="34" charset="0"/>
              <a:buChar char="•"/>
            </a:pPr>
            <a:r>
              <a:rPr lang="en-US" sz="3600" b="1" i="1" dirty="0"/>
              <a:t>Obtain &amp; Use Energy - “Metabolism</a:t>
            </a:r>
            <a:r>
              <a:rPr lang="en-US" sz="3600" b="1" i="1" dirty="0" smtClean="0"/>
              <a:t>”</a:t>
            </a:r>
          </a:p>
          <a:p>
            <a:pPr marL="571500" indent="-571500">
              <a:buFont typeface="Arial" panose="020B0604020202020204" pitchFamily="34" charset="0"/>
              <a:buChar char="•"/>
            </a:pPr>
            <a:r>
              <a:rPr lang="en-US" sz="3600" b="1" i="1" dirty="0" smtClean="0"/>
              <a:t>Reproduce</a:t>
            </a:r>
          </a:p>
          <a:p>
            <a:pPr marL="571500" indent="-571500">
              <a:buFont typeface="Arial" panose="020B0604020202020204" pitchFamily="34" charset="0"/>
              <a:buChar char="•"/>
            </a:pPr>
            <a:r>
              <a:rPr lang="en-US" sz="3600" b="1" i="1" dirty="0"/>
              <a:t>Grow and Develop</a:t>
            </a:r>
          </a:p>
          <a:p>
            <a:pPr marL="571500" indent="-571500">
              <a:buFont typeface="Arial" panose="020B0604020202020204" pitchFamily="34" charset="0"/>
              <a:buChar char="•"/>
            </a:pPr>
            <a:r>
              <a:rPr lang="en-US" sz="3600" b="1" i="1" dirty="0" smtClean="0"/>
              <a:t>Adapt </a:t>
            </a:r>
            <a:r>
              <a:rPr lang="en-US" sz="3600" b="1" i="1" dirty="0"/>
              <a:t>to Surroundings</a:t>
            </a:r>
          </a:p>
          <a:p>
            <a:pPr marL="571500" indent="-571500">
              <a:buFont typeface="Arial" panose="020B0604020202020204" pitchFamily="34" charset="0"/>
              <a:buChar char="•"/>
            </a:pPr>
            <a:endParaRPr lang="en-US" sz="3600" b="1" i="1" dirty="0" smtClean="0"/>
          </a:p>
        </p:txBody>
      </p:sp>
    </p:spTree>
    <p:extLst>
      <p:ext uri="{BB962C8B-B14F-4D97-AF65-F5344CB8AC3E}">
        <p14:creationId xmlns="" xmlns:p14="http://schemas.microsoft.com/office/powerpoint/2010/main" val="2894946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Photosynthesis</a:t>
            </a:r>
            <a:endParaRPr lang="en-US" dirty="0"/>
          </a:p>
        </p:txBody>
      </p:sp>
      <p:sp>
        <p:nvSpPr>
          <p:cNvPr id="3" name="Text Placeholder 2"/>
          <p:cNvSpPr>
            <a:spLocks noGrp="1"/>
          </p:cNvSpPr>
          <p:nvPr>
            <p:ph type="body" idx="1"/>
          </p:nvPr>
        </p:nvSpPr>
        <p:spPr/>
        <p:txBody>
          <a:bodyPr>
            <a:normAutofit/>
          </a:bodyPr>
          <a:lstStyle/>
          <a:p>
            <a:r>
              <a:rPr lang="en-US" sz="4000" b="1" i="1" dirty="0" smtClean="0"/>
              <a:t>Light Energy to Chemical Energy</a:t>
            </a:r>
            <a:endParaRPr lang="en-US" sz="4000" b="1" i="1" dirty="0"/>
          </a:p>
        </p:txBody>
      </p:sp>
      <p:sp>
        <p:nvSpPr>
          <p:cNvPr id="4" name="TextBox 3"/>
          <p:cNvSpPr txBox="1"/>
          <p:nvPr/>
        </p:nvSpPr>
        <p:spPr>
          <a:xfrm>
            <a:off x="838200" y="2895600"/>
            <a:ext cx="3848100" cy="3416320"/>
          </a:xfrm>
          <a:prstGeom prst="rect">
            <a:avLst/>
          </a:prstGeom>
          <a:noFill/>
        </p:spPr>
        <p:txBody>
          <a:bodyPr wrap="square" rtlCol="0">
            <a:spAutoFit/>
          </a:bodyPr>
          <a:lstStyle/>
          <a:p>
            <a:r>
              <a:rPr lang="en-US" sz="3600" b="1" i="1" dirty="0" smtClean="0">
                <a:solidFill>
                  <a:srgbClr val="FFC000"/>
                </a:solidFill>
              </a:rPr>
              <a:t>They are also called </a:t>
            </a:r>
            <a:r>
              <a:rPr lang="en-US" sz="3600" b="1" i="1" u="sng" dirty="0" smtClean="0">
                <a:solidFill>
                  <a:srgbClr val="FFC000"/>
                </a:solidFill>
              </a:rPr>
              <a:t>producers</a:t>
            </a:r>
            <a:r>
              <a:rPr lang="en-US" sz="3600" b="1" i="1" dirty="0" smtClean="0">
                <a:solidFill>
                  <a:srgbClr val="FFC000"/>
                </a:solidFill>
              </a:rPr>
              <a:t> because they produce energy for the rest of the food chain.</a:t>
            </a:r>
            <a:endParaRPr lang="en-US" sz="3600" b="1" i="1" dirty="0">
              <a:solidFill>
                <a:srgbClr val="FFC000"/>
              </a:solidFill>
            </a:endParaRPr>
          </a:p>
        </p:txBody>
      </p:sp>
      <p:pic>
        <p:nvPicPr>
          <p:cNvPr id="3074" name="Picture 2" descr="http://grandaspirations.org/wp-content/uploads/2010/11/growing-plan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86300" y="3103179"/>
            <a:ext cx="4013200" cy="3009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610575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Photosynthesis</a:t>
            </a:r>
            <a:endParaRPr lang="en-US" dirty="0"/>
          </a:p>
        </p:txBody>
      </p:sp>
      <p:sp>
        <p:nvSpPr>
          <p:cNvPr id="3" name="Text Placeholder 2"/>
          <p:cNvSpPr>
            <a:spLocks noGrp="1"/>
          </p:cNvSpPr>
          <p:nvPr>
            <p:ph type="body" idx="1"/>
          </p:nvPr>
        </p:nvSpPr>
        <p:spPr/>
        <p:txBody>
          <a:bodyPr>
            <a:normAutofit/>
          </a:bodyPr>
          <a:lstStyle/>
          <a:p>
            <a:r>
              <a:rPr lang="en-US" sz="4000" b="1" i="1" dirty="0" smtClean="0"/>
              <a:t>Light Energy to Chemical Energy</a:t>
            </a:r>
            <a:endParaRPr lang="en-US" sz="4000" b="1" i="1" dirty="0"/>
          </a:p>
        </p:txBody>
      </p:sp>
      <p:sp>
        <p:nvSpPr>
          <p:cNvPr id="4" name="TextBox 3"/>
          <p:cNvSpPr txBox="1"/>
          <p:nvPr/>
        </p:nvSpPr>
        <p:spPr>
          <a:xfrm>
            <a:off x="838200" y="3048000"/>
            <a:ext cx="7620000" cy="2862322"/>
          </a:xfrm>
          <a:prstGeom prst="rect">
            <a:avLst/>
          </a:prstGeom>
          <a:noFill/>
        </p:spPr>
        <p:txBody>
          <a:bodyPr wrap="square" rtlCol="0">
            <a:spAutoFit/>
          </a:bodyPr>
          <a:lstStyle/>
          <a:p>
            <a:r>
              <a:rPr lang="en-US" sz="3600" b="1" i="1" dirty="0" smtClean="0">
                <a:solidFill>
                  <a:srgbClr val="FFC000"/>
                </a:solidFill>
              </a:rPr>
              <a:t>Photosynthesis consists of a series of chemical reactions that require carbon dioxide, water and sunlight.</a:t>
            </a:r>
          </a:p>
          <a:p>
            <a:endParaRPr lang="en-US" sz="3600" b="1" i="1" dirty="0">
              <a:solidFill>
                <a:srgbClr val="FFC000"/>
              </a:solidFill>
            </a:endParaRPr>
          </a:p>
          <a:p>
            <a:r>
              <a:rPr lang="en-US" sz="3600" b="1" i="1" dirty="0" smtClean="0">
                <a:solidFill>
                  <a:srgbClr val="FFC000"/>
                </a:solidFill>
              </a:rPr>
              <a:t>The products are sugar and oxygen.</a:t>
            </a:r>
            <a:endParaRPr lang="en-US" sz="3600" b="1" i="1" dirty="0">
              <a:solidFill>
                <a:srgbClr val="FFC000"/>
              </a:solidFill>
            </a:endParaRPr>
          </a:p>
        </p:txBody>
      </p:sp>
    </p:spTree>
    <p:extLst>
      <p:ext uri="{BB962C8B-B14F-4D97-AF65-F5344CB8AC3E}">
        <p14:creationId xmlns="" xmlns:p14="http://schemas.microsoft.com/office/powerpoint/2010/main" val="3848822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Photosynthesis</a:t>
            </a:r>
            <a:endParaRPr lang="en-US" dirty="0"/>
          </a:p>
        </p:txBody>
      </p:sp>
      <p:sp>
        <p:nvSpPr>
          <p:cNvPr id="3" name="Text Placeholder 2"/>
          <p:cNvSpPr>
            <a:spLocks noGrp="1"/>
          </p:cNvSpPr>
          <p:nvPr>
            <p:ph type="body" idx="1"/>
          </p:nvPr>
        </p:nvSpPr>
        <p:spPr/>
        <p:txBody>
          <a:bodyPr>
            <a:normAutofit/>
          </a:bodyPr>
          <a:lstStyle/>
          <a:p>
            <a:r>
              <a:rPr lang="en-US" sz="4000" b="1" i="1" dirty="0" smtClean="0"/>
              <a:t>Equation</a:t>
            </a:r>
            <a:endParaRPr lang="en-US" sz="4000" b="1" i="1" dirty="0"/>
          </a:p>
        </p:txBody>
      </p:sp>
      <p:pic>
        <p:nvPicPr>
          <p:cNvPr id="8194" name="Picture 2" descr="http://photosynthesiseducation.com/wp-content/uploads/2013/10/Photosynthesis-Chemical-Word-Equation.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3962400"/>
            <a:ext cx="82296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499230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A Tree in the Sun (5:04)</a:t>
            </a:r>
            <a:endParaRPr lang="en-US" dirty="0"/>
          </a:p>
        </p:txBody>
      </p:sp>
      <p:pic>
        <p:nvPicPr>
          <p:cNvPr id="1026" name="Picture 2">
            <a:hlinkClick r:id="rId3"/>
          </p:cNvPr>
          <p:cNvPicPr>
            <a:picLocks noGrp="1" noChangeAspect="1" noChangeArrowheads="1"/>
          </p:cNvPicPr>
          <p:nvPr>
            <p:ph idx="1"/>
          </p:nvPr>
        </p:nvPicPr>
        <p:blipFill rotWithShape="1">
          <a:blip r:embed="rId4">
            <a:extLst>
              <a:ext uri="{28A0092B-C50C-407E-A947-70E740481C1C}">
                <a14:useLocalDpi xmlns="" xmlns:a14="http://schemas.microsoft.com/office/drawing/2010/main" val="0"/>
              </a:ext>
            </a:extLst>
          </a:blip>
          <a:srcRect l="14631" t="20247" r="15501" b="17704"/>
          <a:stretch/>
        </p:blipFill>
        <p:spPr bwMode="auto">
          <a:xfrm>
            <a:off x="457200" y="1828800"/>
            <a:ext cx="8088388" cy="4038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76988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icroscopy-uk.org.uk/mag/imgmay11/11mayo11wd.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6200000">
            <a:off x="3679714" y="3302976"/>
            <a:ext cx="3530600" cy="2647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title"/>
          </p:nvPr>
        </p:nvSpPr>
        <p:spPr/>
        <p:txBody>
          <a:bodyPr/>
          <a:lstStyle/>
          <a:p>
            <a:r>
              <a:rPr lang="en-US" sz="4800" dirty="0" smtClean="0"/>
              <a:t>Photosynthesis</a:t>
            </a:r>
            <a:endParaRPr lang="en-US" dirty="0"/>
          </a:p>
        </p:txBody>
      </p:sp>
      <p:sp>
        <p:nvSpPr>
          <p:cNvPr id="3" name="Text Placeholder 2"/>
          <p:cNvSpPr>
            <a:spLocks noGrp="1"/>
          </p:cNvSpPr>
          <p:nvPr>
            <p:ph type="body" idx="1"/>
          </p:nvPr>
        </p:nvSpPr>
        <p:spPr/>
        <p:txBody>
          <a:bodyPr>
            <a:normAutofit/>
          </a:bodyPr>
          <a:lstStyle/>
          <a:p>
            <a:r>
              <a:rPr lang="en-US" sz="4000" b="1" i="1" dirty="0" smtClean="0"/>
              <a:t>Reactants</a:t>
            </a:r>
            <a:endParaRPr lang="en-US" sz="4000" b="1" i="1" dirty="0"/>
          </a:p>
        </p:txBody>
      </p:sp>
      <p:sp>
        <p:nvSpPr>
          <p:cNvPr id="4" name="TextBox 3"/>
          <p:cNvSpPr txBox="1"/>
          <p:nvPr/>
        </p:nvSpPr>
        <p:spPr>
          <a:xfrm>
            <a:off x="272938" y="2698531"/>
            <a:ext cx="3848100" cy="4031873"/>
          </a:xfrm>
          <a:prstGeom prst="rect">
            <a:avLst/>
          </a:prstGeom>
          <a:noFill/>
        </p:spPr>
        <p:txBody>
          <a:bodyPr wrap="square" rtlCol="0">
            <a:spAutoFit/>
          </a:bodyPr>
          <a:lstStyle/>
          <a:p>
            <a:pPr marL="571500" indent="-571500">
              <a:buFont typeface="Arial" panose="020B0604020202020204" pitchFamily="34" charset="0"/>
              <a:buChar char="•"/>
            </a:pPr>
            <a:r>
              <a:rPr lang="en-US" sz="3200" b="1" i="1" u="sng" dirty="0" smtClean="0"/>
              <a:t>Carbon dioxide </a:t>
            </a:r>
            <a:r>
              <a:rPr lang="en-US" sz="3200" b="1" i="1" dirty="0" smtClean="0">
                <a:solidFill>
                  <a:srgbClr val="FFC000"/>
                </a:solidFill>
              </a:rPr>
              <a:t>enters through the stomata.</a:t>
            </a:r>
          </a:p>
          <a:p>
            <a:pPr marL="571500" indent="-571500">
              <a:buFont typeface="Arial" panose="020B0604020202020204" pitchFamily="34" charset="0"/>
              <a:buChar char="•"/>
            </a:pPr>
            <a:r>
              <a:rPr lang="en-US" sz="3200" b="1" i="1" u="sng" dirty="0" smtClean="0"/>
              <a:t>Water</a:t>
            </a:r>
            <a:r>
              <a:rPr lang="en-US" sz="3200" b="1" i="1" dirty="0" smtClean="0"/>
              <a:t> </a:t>
            </a:r>
            <a:r>
              <a:rPr lang="en-US" sz="3200" b="1" i="1" dirty="0" smtClean="0">
                <a:solidFill>
                  <a:srgbClr val="FFC000"/>
                </a:solidFill>
              </a:rPr>
              <a:t>enters through the roots</a:t>
            </a:r>
          </a:p>
          <a:p>
            <a:pPr marL="571500" indent="-571500">
              <a:buFont typeface="Arial" panose="020B0604020202020204" pitchFamily="34" charset="0"/>
              <a:buChar char="•"/>
            </a:pPr>
            <a:r>
              <a:rPr lang="en-US" sz="3200" b="1" i="1" u="sng" dirty="0" smtClean="0"/>
              <a:t>Sunlight</a:t>
            </a:r>
            <a:r>
              <a:rPr lang="en-US" sz="3200" b="1" i="1" dirty="0" smtClean="0"/>
              <a:t> </a:t>
            </a:r>
            <a:r>
              <a:rPr lang="en-US" sz="3200" b="1" i="1" dirty="0" smtClean="0">
                <a:solidFill>
                  <a:srgbClr val="FFC000"/>
                </a:solidFill>
              </a:rPr>
              <a:t>is absorbed through  chlorophyll</a:t>
            </a:r>
            <a:endParaRPr lang="en-US" sz="3200" b="1" i="1" dirty="0">
              <a:solidFill>
                <a:srgbClr val="FFC000"/>
              </a:solidFill>
            </a:endParaRPr>
          </a:p>
        </p:txBody>
      </p:sp>
      <p:pic>
        <p:nvPicPr>
          <p:cNvPr id="4100" name="Picture 4" descr="Image result for absorption of chlorophyll"/>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9816" t="6603" r="5067" b="6676"/>
          <a:stretch/>
        </p:blipFill>
        <p:spPr bwMode="auto">
          <a:xfrm>
            <a:off x="6781800" y="2698531"/>
            <a:ext cx="2164693" cy="1552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http://www.scienceclarified.com/photos/osmosis-2876.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020631" y="4251434"/>
            <a:ext cx="2709800" cy="2438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374308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descr="Image result for sugar stored in plant"/>
          <p:cNvPicPr>
            <a:picLocks noChangeAspect="1" noChangeArrowheads="1"/>
          </p:cNvPicPr>
          <p:nvPr/>
        </p:nvPicPr>
        <p:blipFill>
          <a:blip r:embed="rId3" cstate="print"/>
          <a:srcRect/>
          <a:stretch>
            <a:fillRect/>
          </a:stretch>
        </p:blipFill>
        <p:spPr bwMode="auto">
          <a:xfrm>
            <a:off x="4038600" y="4572000"/>
            <a:ext cx="2625922" cy="1964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sz="4800" dirty="0" smtClean="0"/>
              <a:t>Photosynthesis</a:t>
            </a:r>
            <a:endParaRPr lang="en-US" dirty="0"/>
          </a:p>
        </p:txBody>
      </p:sp>
      <p:sp>
        <p:nvSpPr>
          <p:cNvPr id="3" name="Text Placeholder 2"/>
          <p:cNvSpPr>
            <a:spLocks noGrp="1"/>
          </p:cNvSpPr>
          <p:nvPr>
            <p:ph type="body" idx="1"/>
          </p:nvPr>
        </p:nvSpPr>
        <p:spPr/>
        <p:txBody>
          <a:bodyPr>
            <a:normAutofit/>
          </a:bodyPr>
          <a:lstStyle/>
          <a:p>
            <a:r>
              <a:rPr lang="en-US" sz="4000" b="1" i="1" dirty="0" smtClean="0"/>
              <a:t>Products</a:t>
            </a:r>
            <a:endParaRPr lang="en-US" sz="4000" b="1" i="1" dirty="0"/>
          </a:p>
        </p:txBody>
      </p:sp>
      <p:sp>
        <p:nvSpPr>
          <p:cNvPr id="4" name="TextBox 3"/>
          <p:cNvSpPr txBox="1"/>
          <p:nvPr/>
        </p:nvSpPr>
        <p:spPr>
          <a:xfrm>
            <a:off x="272938" y="2698531"/>
            <a:ext cx="3689462" cy="4031873"/>
          </a:xfrm>
          <a:prstGeom prst="rect">
            <a:avLst/>
          </a:prstGeom>
          <a:noFill/>
        </p:spPr>
        <p:txBody>
          <a:bodyPr wrap="square" rtlCol="0">
            <a:spAutoFit/>
          </a:bodyPr>
          <a:lstStyle/>
          <a:p>
            <a:pPr marL="571500" indent="-571500">
              <a:buFont typeface="Arial" panose="020B0604020202020204" pitchFamily="34" charset="0"/>
              <a:buChar char="•"/>
            </a:pPr>
            <a:r>
              <a:rPr lang="en-US" sz="3200" b="1" i="1" u="sng" dirty="0" smtClean="0"/>
              <a:t>Sugar</a:t>
            </a:r>
            <a:r>
              <a:rPr lang="en-US" sz="3200" b="1" i="1" u="sng" dirty="0" smtClean="0">
                <a:solidFill>
                  <a:srgbClr val="FFC000"/>
                </a:solidFill>
              </a:rPr>
              <a:t> - some sugar is used as energy for the plant, some is stored</a:t>
            </a:r>
            <a:endParaRPr lang="en-US" sz="3200" b="1" i="1" dirty="0" smtClean="0">
              <a:solidFill>
                <a:srgbClr val="FFC000"/>
              </a:solidFill>
            </a:endParaRPr>
          </a:p>
          <a:p>
            <a:pPr marL="571500" indent="-571500">
              <a:buFont typeface="Arial" panose="020B0604020202020204" pitchFamily="34" charset="0"/>
              <a:buChar char="•"/>
            </a:pPr>
            <a:r>
              <a:rPr lang="en-US" sz="3200" b="1" i="1" u="sng" dirty="0" smtClean="0"/>
              <a:t>Oxygen</a:t>
            </a:r>
            <a:r>
              <a:rPr lang="en-US" sz="3200" b="1" i="1" dirty="0" smtClean="0"/>
              <a:t> </a:t>
            </a:r>
            <a:r>
              <a:rPr lang="en-US" sz="3200" b="1" i="1" dirty="0" smtClean="0">
                <a:solidFill>
                  <a:srgbClr val="FFC000"/>
                </a:solidFill>
              </a:rPr>
              <a:t>is released through the stomata</a:t>
            </a:r>
          </a:p>
        </p:txBody>
      </p:sp>
      <p:pic>
        <p:nvPicPr>
          <p:cNvPr id="151554" name="Picture 2" descr="Image result for plant release oxygen"/>
          <p:cNvPicPr>
            <a:picLocks noChangeAspect="1" noChangeArrowheads="1"/>
          </p:cNvPicPr>
          <p:nvPr/>
        </p:nvPicPr>
        <p:blipFill>
          <a:blip r:embed="rId4"/>
          <a:srcRect l="42222" t="9412" r="13333"/>
          <a:stretch>
            <a:fillRect/>
          </a:stretch>
        </p:blipFill>
        <p:spPr bwMode="auto">
          <a:xfrm>
            <a:off x="6248400" y="2743200"/>
            <a:ext cx="2667000" cy="3850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descr="http://www.microscopy-uk.org.uk/mag/imgmay11/11mayo11wd.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24400" y="2743200"/>
            <a:ext cx="2362200" cy="1771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374308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Photosynthesis</a:t>
            </a:r>
            <a:endParaRPr lang="en-US" dirty="0"/>
          </a:p>
        </p:txBody>
      </p:sp>
      <p:sp>
        <p:nvSpPr>
          <p:cNvPr id="3" name="Text Placeholder 2"/>
          <p:cNvSpPr>
            <a:spLocks noGrp="1"/>
          </p:cNvSpPr>
          <p:nvPr>
            <p:ph type="body" idx="1"/>
          </p:nvPr>
        </p:nvSpPr>
        <p:spPr/>
        <p:txBody>
          <a:bodyPr>
            <a:normAutofit/>
          </a:bodyPr>
          <a:lstStyle/>
          <a:p>
            <a:r>
              <a:rPr lang="en-US" sz="4000" b="1" i="1" dirty="0" smtClean="0"/>
              <a:t>Takes place in the Chloroplast</a:t>
            </a:r>
            <a:endParaRPr lang="en-US" sz="4000" b="1" i="1" dirty="0"/>
          </a:p>
        </p:txBody>
      </p:sp>
      <p:pic>
        <p:nvPicPr>
          <p:cNvPr id="6150" name="Picture 6" descr="http://www.digitalefolien.de/biologie/didaktik/tnelodea.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038600" y="3048000"/>
            <a:ext cx="4419600" cy="33209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609600" y="3429000"/>
            <a:ext cx="3429000" cy="2308324"/>
          </a:xfrm>
          <a:prstGeom prst="rect">
            <a:avLst/>
          </a:prstGeom>
          <a:noFill/>
        </p:spPr>
        <p:txBody>
          <a:bodyPr wrap="square" rtlCol="0">
            <a:spAutoFit/>
          </a:bodyPr>
          <a:lstStyle/>
          <a:p>
            <a:r>
              <a:rPr lang="en-US" sz="3600" b="1" dirty="0" smtClean="0"/>
              <a:t>Let’s look at chloroplasts under the microscope!</a:t>
            </a:r>
            <a:endParaRPr lang="en-US" sz="3600" b="1" dirty="0"/>
          </a:p>
        </p:txBody>
      </p:sp>
    </p:spTree>
    <p:extLst>
      <p:ext uri="{BB962C8B-B14F-4D97-AF65-F5344CB8AC3E}">
        <p14:creationId xmlns="" xmlns:p14="http://schemas.microsoft.com/office/powerpoint/2010/main" val="2561096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chloroplast diagram"/>
          <p:cNvPicPr/>
          <p:nvPr/>
        </p:nvPicPr>
        <p:blipFill rotWithShape="1">
          <a:blip r:embed="rId2" cstate="print">
            <a:extLst>
              <a:ext uri="{28A0092B-C50C-407E-A947-70E740481C1C}">
                <a14:useLocalDpi xmlns="" xmlns:a14="http://schemas.microsoft.com/office/drawing/2010/main" val="0"/>
              </a:ext>
            </a:extLst>
          </a:blip>
          <a:srcRect l="3730" t="6307" r="4619" b="9456"/>
          <a:stretch/>
        </p:blipFill>
        <p:spPr bwMode="auto">
          <a:xfrm>
            <a:off x="381000" y="1066800"/>
            <a:ext cx="8382000" cy="5334000"/>
          </a:xfrm>
          <a:prstGeom prst="rect">
            <a:avLst/>
          </a:prstGeom>
          <a:noFill/>
          <a:ln>
            <a:noFill/>
          </a:ln>
          <a:extLst>
            <a:ext uri="{53640926-AAD7-44D8-BBD7-CCE9431645EC}">
              <a14:shadowObscured xmlns="" xmlns:a14="http://schemas.microsoft.com/office/drawing/2010/main"/>
            </a:ext>
          </a:extLst>
        </p:spPr>
      </p:pic>
      <p:sp>
        <p:nvSpPr>
          <p:cNvPr id="3" name="TextBox 2"/>
          <p:cNvSpPr txBox="1"/>
          <p:nvPr/>
        </p:nvSpPr>
        <p:spPr>
          <a:xfrm>
            <a:off x="990600" y="228600"/>
            <a:ext cx="6858000" cy="646331"/>
          </a:xfrm>
          <a:prstGeom prst="rect">
            <a:avLst/>
          </a:prstGeom>
          <a:noFill/>
        </p:spPr>
        <p:txBody>
          <a:bodyPr wrap="square" rtlCol="0">
            <a:spAutoFit/>
          </a:bodyPr>
          <a:lstStyle/>
          <a:p>
            <a:pPr algn="ctr"/>
            <a:r>
              <a:rPr lang="en-US" sz="3600" b="1" dirty="0" smtClean="0"/>
              <a:t>Diagram of a Chloroplast</a:t>
            </a:r>
            <a:endParaRPr lang="en-US" sz="36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Photosynthesis</a:t>
            </a:r>
            <a:endParaRPr lang="en-US" dirty="0"/>
          </a:p>
        </p:txBody>
      </p:sp>
      <p:sp>
        <p:nvSpPr>
          <p:cNvPr id="3" name="Text Placeholder 2"/>
          <p:cNvSpPr>
            <a:spLocks noGrp="1"/>
          </p:cNvSpPr>
          <p:nvPr>
            <p:ph type="body" idx="1"/>
          </p:nvPr>
        </p:nvSpPr>
        <p:spPr/>
        <p:txBody>
          <a:bodyPr>
            <a:normAutofit/>
          </a:bodyPr>
          <a:lstStyle/>
          <a:p>
            <a:r>
              <a:rPr lang="en-US" sz="4000" b="1" i="1" dirty="0" smtClean="0"/>
              <a:t>Electron Transport Chain</a:t>
            </a:r>
            <a:endParaRPr lang="en-US" sz="4000" b="1" i="1" dirty="0"/>
          </a:p>
        </p:txBody>
      </p:sp>
      <p:pic>
        <p:nvPicPr>
          <p:cNvPr id="5" name="Picture 4" descr="Screen_shot_2011-05-05_at_1.48.37_PM.png"/>
          <p:cNvPicPr>
            <a:picLocks noChangeAspect="1"/>
          </p:cNvPicPr>
          <p:nvPr/>
        </p:nvPicPr>
        <p:blipFill>
          <a:blip r:embed="rId3"/>
          <a:stretch>
            <a:fillRect/>
          </a:stretch>
        </p:blipFill>
        <p:spPr>
          <a:xfrm>
            <a:off x="1524000" y="2825998"/>
            <a:ext cx="5867400" cy="3742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576559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Photosynthesis</a:t>
            </a:r>
            <a:endParaRPr lang="en-US" dirty="0"/>
          </a:p>
        </p:txBody>
      </p:sp>
      <p:sp>
        <p:nvSpPr>
          <p:cNvPr id="3" name="Text Placeholder 2"/>
          <p:cNvSpPr>
            <a:spLocks noGrp="1"/>
          </p:cNvSpPr>
          <p:nvPr>
            <p:ph type="body" idx="1"/>
          </p:nvPr>
        </p:nvSpPr>
        <p:spPr/>
        <p:txBody>
          <a:bodyPr>
            <a:normAutofit/>
          </a:bodyPr>
          <a:lstStyle/>
          <a:p>
            <a:r>
              <a:rPr lang="en-US" sz="4000" b="1" i="1" dirty="0" smtClean="0"/>
              <a:t>Electromagnetic Spectrum</a:t>
            </a:r>
            <a:endParaRPr lang="en-US" sz="4000" b="1" i="1" dirty="0"/>
          </a:p>
        </p:txBody>
      </p:sp>
      <p:pic>
        <p:nvPicPr>
          <p:cNvPr id="86018" name="Picture 2" descr="green light striking a chloroplast"/>
          <p:cNvPicPr>
            <a:picLocks noChangeAspect="1" noChangeArrowheads="1"/>
          </p:cNvPicPr>
          <p:nvPr/>
        </p:nvPicPr>
        <p:blipFill>
          <a:blip r:embed="rId3"/>
          <a:srcRect b="17110"/>
          <a:stretch>
            <a:fillRect/>
          </a:stretch>
        </p:blipFill>
        <p:spPr bwMode="auto">
          <a:xfrm>
            <a:off x="1600200" y="2705098"/>
            <a:ext cx="5715000" cy="4152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57655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75498" cy="1636776"/>
          </a:xfrm>
        </p:spPr>
        <p:txBody>
          <a:bodyPr/>
          <a:lstStyle/>
          <a:p>
            <a:r>
              <a:rPr lang="en-US" sz="4800" dirty="0" smtClean="0"/>
              <a:t>Energy</a:t>
            </a:r>
            <a:endParaRPr lang="en-US" dirty="0"/>
          </a:p>
        </p:txBody>
      </p:sp>
      <p:sp>
        <p:nvSpPr>
          <p:cNvPr id="3" name="Text Placeholder 2"/>
          <p:cNvSpPr>
            <a:spLocks noGrp="1"/>
          </p:cNvSpPr>
          <p:nvPr>
            <p:ph type="body" idx="1"/>
          </p:nvPr>
        </p:nvSpPr>
        <p:spPr>
          <a:xfrm>
            <a:off x="740664" y="1828800"/>
            <a:ext cx="8022336" cy="685800"/>
          </a:xfrm>
        </p:spPr>
        <p:txBody>
          <a:bodyPr>
            <a:normAutofit/>
          </a:bodyPr>
          <a:lstStyle/>
          <a:p>
            <a:r>
              <a:rPr lang="en-US" sz="4000" b="1" i="1" dirty="0" smtClean="0"/>
              <a:t>Required by all Living Things</a:t>
            </a:r>
            <a:endParaRPr lang="en-US" sz="4000" b="1" i="1" dirty="0"/>
          </a:p>
        </p:txBody>
      </p:sp>
      <p:sp>
        <p:nvSpPr>
          <p:cNvPr id="4" name="TextBox 3"/>
          <p:cNvSpPr txBox="1"/>
          <p:nvPr/>
        </p:nvSpPr>
        <p:spPr>
          <a:xfrm>
            <a:off x="381000" y="2895600"/>
            <a:ext cx="8458200" cy="3908762"/>
          </a:xfrm>
          <a:prstGeom prst="rect">
            <a:avLst/>
          </a:prstGeom>
          <a:noFill/>
        </p:spPr>
        <p:txBody>
          <a:bodyPr wrap="square" rtlCol="0">
            <a:spAutoFit/>
          </a:bodyPr>
          <a:lstStyle/>
          <a:p>
            <a:r>
              <a:rPr lang="en-US" sz="3600" b="1" i="1" dirty="0" smtClean="0">
                <a:solidFill>
                  <a:schemeClr val="bg1"/>
                </a:solidFill>
              </a:rPr>
              <a:t>Energy is required by </a:t>
            </a:r>
            <a:r>
              <a:rPr lang="en-US" sz="3600" b="1" i="1" u="sng" dirty="0" smtClean="0">
                <a:solidFill>
                  <a:schemeClr val="bg1"/>
                </a:solidFill>
              </a:rPr>
              <a:t>all living things</a:t>
            </a:r>
            <a:r>
              <a:rPr lang="en-US" sz="3600" b="1" i="1" dirty="0" smtClean="0">
                <a:solidFill>
                  <a:schemeClr val="bg1"/>
                </a:solidFill>
              </a:rPr>
              <a:t>. </a:t>
            </a:r>
          </a:p>
          <a:p>
            <a:r>
              <a:rPr lang="en-US" sz="3600" b="1" i="1" dirty="0" smtClean="0">
                <a:solidFill>
                  <a:schemeClr val="bg1"/>
                </a:solidFill>
              </a:rPr>
              <a:t>When you consume food, it is </a:t>
            </a:r>
            <a:r>
              <a:rPr lang="en-US" sz="3600" b="1" i="1" u="sng" dirty="0" smtClean="0">
                <a:solidFill>
                  <a:schemeClr val="bg1"/>
                </a:solidFill>
              </a:rPr>
              <a:t>broken down </a:t>
            </a:r>
            <a:r>
              <a:rPr lang="en-US" sz="3600" b="1" i="1" dirty="0" smtClean="0">
                <a:solidFill>
                  <a:schemeClr val="bg1"/>
                </a:solidFill>
              </a:rPr>
              <a:t>and used to produce </a:t>
            </a:r>
            <a:r>
              <a:rPr lang="en-US" sz="3600" b="1" i="1" u="sng" dirty="0" smtClean="0">
                <a:solidFill>
                  <a:schemeClr val="bg1"/>
                </a:solidFill>
              </a:rPr>
              <a:t>energy</a:t>
            </a:r>
            <a:r>
              <a:rPr lang="en-US" sz="3600" b="1" i="1" dirty="0" smtClean="0">
                <a:solidFill>
                  <a:schemeClr val="bg1"/>
                </a:solidFill>
              </a:rPr>
              <a:t>. Energy is RELEASED when bonds between molecules are </a:t>
            </a:r>
            <a:r>
              <a:rPr lang="en-US" sz="3600" b="1" i="1" u="sng" dirty="0" smtClean="0">
                <a:solidFill>
                  <a:schemeClr val="bg1"/>
                </a:solidFill>
              </a:rPr>
              <a:t>broken</a:t>
            </a:r>
            <a:r>
              <a:rPr lang="en-US" sz="3600" b="1" i="1" dirty="0" smtClean="0">
                <a:solidFill>
                  <a:schemeClr val="bg1"/>
                </a:solidFill>
              </a:rPr>
              <a:t>. Energy is USED when bonds between molecules are </a:t>
            </a:r>
            <a:r>
              <a:rPr lang="en-US" sz="3600" b="1" i="1" u="sng" dirty="0" smtClean="0">
                <a:solidFill>
                  <a:schemeClr val="bg1"/>
                </a:solidFill>
              </a:rPr>
              <a:t>formed</a:t>
            </a:r>
            <a:r>
              <a:rPr lang="en-US" sz="3600" b="1" i="1" dirty="0" smtClean="0">
                <a:solidFill>
                  <a:schemeClr val="bg1"/>
                </a:solidFill>
              </a:rPr>
              <a:t>.</a:t>
            </a:r>
            <a:endParaRPr lang="en-US" sz="3200" b="1" u="sng" dirty="0">
              <a:solidFill>
                <a:schemeClr val="bg1"/>
              </a:solidFill>
            </a:endParaRPr>
          </a:p>
          <a:p>
            <a:r>
              <a:rPr lang="en-US" sz="3200" b="1" u="sng" dirty="0" smtClean="0"/>
              <a:t> </a:t>
            </a:r>
            <a:endParaRPr lang="en-US" sz="3200" b="1" i="1" dirty="0">
              <a:solidFill>
                <a:srgbClr val="FFC000"/>
              </a:solidFill>
            </a:endParaRPr>
          </a:p>
        </p:txBody>
      </p:sp>
    </p:spTree>
    <p:extLst>
      <p:ext uri="{BB962C8B-B14F-4D97-AF65-F5344CB8AC3E}">
        <p14:creationId xmlns="" xmlns:p14="http://schemas.microsoft.com/office/powerpoint/2010/main" val="3104391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Photosynthesis</a:t>
            </a:r>
            <a:endParaRPr lang="en-US" dirty="0"/>
          </a:p>
        </p:txBody>
      </p:sp>
      <p:sp>
        <p:nvSpPr>
          <p:cNvPr id="3" name="Text Placeholder 2"/>
          <p:cNvSpPr>
            <a:spLocks noGrp="1"/>
          </p:cNvSpPr>
          <p:nvPr>
            <p:ph type="body" idx="1"/>
          </p:nvPr>
        </p:nvSpPr>
        <p:spPr/>
        <p:txBody>
          <a:bodyPr>
            <a:normAutofit/>
          </a:bodyPr>
          <a:lstStyle/>
          <a:p>
            <a:r>
              <a:rPr lang="en-US" sz="4000" b="1" i="1" dirty="0" smtClean="0"/>
              <a:t>Takes place in the Chloroplast</a:t>
            </a:r>
            <a:endParaRPr lang="en-US" sz="4000" b="1" i="1" dirty="0"/>
          </a:p>
        </p:txBody>
      </p:sp>
      <p:sp>
        <p:nvSpPr>
          <p:cNvPr id="5" name="TextBox 4"/>
          <p:cNvSpPr txBox="1"/>
          <p:nvPr/>
        </p:nvSpPr>
        <p:spPr>
          <a:xfrm>
            <a:off x="370490" y="2743200"/>
            <a:ext cx="8773510" cy="4154984"/>
          </a:xfrm>
          <a:prstGeom prst="rect">
            <a:avLst/>
          </a:prstGeom>
          <a:noFill/>
        </p:spPr>
        <p:txBody>
          <a:bodyPr wrap="square" rtlCol="0">
            <a:spAutoFit/>
          </a:bodyPr>
          <a:lstStyle/>
          <a:p>
            <a:r>
              <a:rPr lang="en-US" sz="3600" b="1" u="sng" dirty="0" smtClean="0"/>
              <a:t>Light Dependent Reactions</a:t>
            </a:r>
          </a:p>
          <a:p>
            <a:pPr marL="457200" indent="-457200">
              <a:buFont typeface="Arial" panose="020B0604020202020204" pitchFamily="34" charset="0"/>
              <a:buChar char="•"/>
            </a:pPr>
            <a:r>
              <a:rPr lang="en-US" sz="2800" b="1" i="1" dirty="0" smtClean="0">
                <a:solidFill>
                  <a:srgbClr val="FFC000"/>
                </a:solidFill>
              </a:rPr>
              <a:t>Happen in the thylakoids membranes, called the Electron Transport Chain</a:t>
            </a:r>
          </a:p>
          <a:p>
            <a:pPr marL="457200" indent="-457200">
              <a:buFont typeface="Arial" panose="020B0604020202020204" pitchFamily="34" charset="0"/>
              <a:buChar char="•"/>
            </a:pPr>
            <a:r>
              <a:rPr lang="en-US" sz="2800" b="1" i="1" dirty="0" smtClean="0">
                <a:solidFill>
                  <a:srgbClr val="FFC000"/>
                </a:solidFill>
              </a:rPr>
              <a:t>Chlorophyll absorbs energy from sunlight which excites the electrons</a:t>
            </a:r>
          </a:p>
          <a:p>
            <a:pPr marL="457200" indent="-457200">
              <a:buFont typeface="Arial" panose="020B0604020202020204" pitchFamily="34" charset="0"/>
              <a:buChar char="•"/>
            </a:pPr>
            <a:r>
              <a:rPr lang="en-US" sz="2800" b="1" i="1" dirty="0" smtClean="0">
                <a:solidFill>
                  <a:srgbClr val="FFC000"/>
                </a:solidFill>
              </a:rPr>
              <a:t>Water molecules split releasing oxygen</a:t>
            </a:r>
          </a:p>
          <a:p>
            <a:pPr marL="457200" indent="-457200">
              <a:buFont typeface="Arial" panose="020B0604020202020204" pitchFamily="34" charset="0"/>
              <a:buChar char="•"/>
            </a:pPr>
            <a:r>
              <a:rPr lang="en-US" sz="2800" b="1" i="1" dirty="0" smtClean="0">
                <a:solidFill>
                  <a:srgbClr val="FFC000"/>
                </a:solidFill>
              </a:rPr>
              <a:t>ATP and NADPH are produced and travel to the stroma to energize the Calvin Cycle</a:t>
            </a:r>
          </a:p>
          <a:p>
            <a:endParaRPr lang="en-US" sz="3200" b="1" dirty="0"/>
          </a:p>
        </p:txBody>
      </p:sp>
    </p:spTree>
    <p:extLst>
      <p:ext uri="{BB962C8B-B14F-4D97-AF65-F5344CB8AC3E}">
        <p14:creationId xmlns="" xmlns:p14="http://schemas.microsoft.com/office/powerpoint/2010/main" val="3098902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Photosynthesis</a:t>
            </a:r>
            <a:endParaRPr lang="en-US" dirty="0"/>
          </a:p>
        </p:txBody>
      </p:sp>
      <p:sp>
        <p:nvSpPr>
          <p:cNvPr id="3" name="Text Placeholder 2"/>
          <p:cNvSpPr>
            <a:spLocks noGrp="1"/>
          </p:cNvSpPr>
          <p:nvPr>
            <p:ph type="body" idx="1"/>
          </p:nvPr>
        </p:nvSpPr>
        <p:spPr/>
        <p:txBody>
          <a:bodyPr>
            <a:normAutofit/>
          </a:bodyPr>
          <a:lstStyle/>
          <a:p>
            <a:r>
              <a:rPr lang="en-US" sz="4000" b="1" i="1" dirty="0" smtClean="0"/>
              <a:t>Takes place in the Chloroplast</a:t>
            </a:r>
            <a:endParaRPr lang="en-US" sz="4000" b="1" i="1" dirty="0"/>
          </a:p>
        </p:txBody>
      </p:sp>
      <p:sp>
        <p:nvSpPr>
          <p:cNvPr id="5" name="TextBox 4"/>
          <p:cNvSpPr txBox="1"/>
          <p:nvPr/>
        </p:nvSpPr>
        <p:spPr>
          <a:xfrm>
            <a:off x="228600" y="2743200"/>
            <a:ext cx="8915400" cy="4585871"/>
          </a:xfrm>
          <a:prstGeom prst="rect">
            <a:avLst/>
          </a:prstGeom>
          <a:noFill/>
        </p:spPr>
        <p:txBody>
          <a:bodyPr wrap="square" rtlCol="0">
            <a:spAutoFit/>
          </a:bodyPr>
          <a:lstStyle/>
          <a:p>
            <a:r>
              <a:rPr lang="en-US" sz="3600" b="1" u="sng" dirty="0" smtClean="0"/>
              <a:t>Light Independent Reactions</a:t>
            </a:r>
          </a:p>
          <a:p>
            <a:pPr marL="457200" indent="-457200">
              <a:buFont typeface="Arial" panose="020B0604020202020204" pitchFamily="34" charset="0"/>
              <a:buChar char="•"/>
            </a:pPr>
            <a:r>
              <a:rPr lang="en-US" sz="3200" b="1" i="1" dirty="0" smtClean="0">
                <a:solidFill>
                  <a:srgbClr val="FFC000"/>
                </a:solidFill>
              </a:rPr>
              <a:t>Happen in the stroma in a process called the “Calvin Cycle”</a:t>
            </a:r>
          </a:p>
          <a:p>
            <a:pPr marL="457200" indent="-457200">
              <a:buFont typeface="Arial" panose="020B0604020202020204" pitchFamily="34" charset="0"/>
              <a:buChar char="•"/>
            </a:pPr>
            <a:r>
              <a:rPr lang="en-US" sz="3200" b="1" i="1" dirty="0" smtClean="0">
                <a:solidFill>
                  <a:srgbClr val="FFC000"/>
                </a:solidFill>
              </a:rPr>
              <a:t>Carbon dioxide and energy from the light-dependent reaction are used to build glucose</a:t>
            </a:r>
          </a:p>
          <a:p>
            <a:pPr marL="457200" indent="-457200">
              <a:buFont typeface="Arial" panose="020B0604020202020204" pitchFamily="34" charset="0"/>
              <a:buChar char="•"/>
            </a:pPr>
            <a:r>
              <a:rPr lang="en-US" sz="3200" b="1" i="1" dirty="0" smtClean="0">
                <a:solidFill>
                  <a:srgbClr val="FFC000"/>
                </a:solidFill>
              </a:rPr>
              <a:t>Three phases: fixation, reduction, regeneration </a:t>
            </a:r>
          </a:p>
          <a:p>
            <a:pPr marL="457200" indent="-457200">
              <a:buFont typeface="Arial" panose="020B0604020202020204" pitchFamily="34" charset="0"/>
              <a:buChar char="•"/>
            </a:pPr>
            <a:r>
              <a:rPr lang="en-US" sz="3200" b="1" i="1" dirty="0" smtClean="0">
                <a:solidFill>
                  <a:srgbClr val="FFC000"/>
                </a:solidFill>
              </a:rPr>
              <a:t>ADP and NADP+ travel to thylakoid to be converted back to ATP and NADPH</a:t>
            </a:r>
          </a:p>
          <a:p>
            <a:endParaRPr lang="en-US" sz="3200" b="1" dirty="0"/>
          </a:p>
        </p:txBody>
      </p:sp>
    </p:spTree>
    <p:extLst>
      <p:ext uri="{BB962C8B-B14F-4D97-AF65-F5344CB8AC3E}">
        <p14:creationId xmlns="" xmlns:p14="http://schemas.microsoft.com/office/powerpoint/2010/main" val="925834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Photosynthesis (7:25)</a:t>
            </a:r>
            <a:endParaRPr lang="en-US" dirty="0"/>
          </a:p>
        </p:txBody>
      </p:sp>
      <p:pic>
        <p:nvPicPr>
          <p:cNvPr id="11266" name="Picture 2">
            <a:hlinkClick r:id="rId3"/>
          </p:cNvPr>
          <p:cNvPicPr>
            <a:picLocks noGrp="1" noChangeAspect="1" noChangeArrowheads="1"/>
          </p:cNvPicPr>
          <p:nvPr>
            <p:ph idx="1"/>
          </p:nvPr>
        </p:nvPicPr>
        <p:blipFill rotWithShape="1">
          <a:blip r:embed="rId4">
            <a:extLst>
              <a:ext uri="{28A0092B-C50C-407E-A947-70E740481C1C}">
                <a14:useLocalDpi xmlns="" xmlns:a14="http://schemas.microsoft.com/office/drawing/2010/main" val="0"/>
              </a:ext>
            </a:extLst>
          </a:blip>
          <a:srcRect/>
          <a:stretch/>
        </p:blipFill>
        <p:spPr bwMode="auto">
          <a:xfrm>
            <a:off x="1219200" y="1752600"/>
            <a:ext cx="6640286" cy="4648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76631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The Mitochondria</a:t>
            </a:r>
            <a:endParaRPr lang="en-US" dirty="0"/>
          </a:p>
        </p:txBody>
      </p:sp>
      <p:pic>
        <p:nvPicPr>
          <p:cNvPr id="1026" name="Picture 2">
            <a:hlinkClick r:id="rId3"/>
          </p:cNvPr>
          <p:cNvPicPr>
            <a:picLocks noGrp="1" noChangeAspect="1" noChangeArrowheads="1"/>
          </p:cNvPicPr>
          <p:nvPr>
            <p:ph idx="1"/>
          </p:nvPr>
        </p:nvPicPr>
        <p:blipFill>
          <a:blip r:embed="rId4"/>
          <a:srcRect/>
          <a:stretch>
            <a:fillRect/>
          </a:stretch>
        </p:blipFill>
        <p:spPr bwMode="auto">
          <a:xfrm>
            <a:off x="1488016" y="1774825"/>
            <a:ext cx="6167967" cy="4625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Cellular Respiration</a:t>
            </a:r>
            <a:endParaRPr lang="en-US" dirty="0">
              <a:solidFill>
                <a:schemeClr val="tx1"/>
              </a:solidFill>
            </a:endParaRPr>
          </a:p>
        </p:txBody>
      </p:sp>
      <p:sp>
        <p:nvSpPr>
          <p:cNvPr id="3" name="Text Placeholder 2"/>
          <p:cNvSpPr>
            <a:spLocks noGrp="1"/>
          </p:cNvSpPr>
          <p:nvPr>
            <p:ph type="body" idx="1"/>
          </p:nvPr>
        </p:nvSpPr>
        <p:spPr/>
        <p:txBody>
          <a:bodyPr>
            <a:normAutofit/>
          </a:bodyPr>
          <a:lstStyle/>
          <a:p>
            <a:r>
              <a:rPr lang="en-US" sz="4000" b="1" i="1" dirty="0" smtClean="0"/>
              <a:t>Takes Place in the Mitochondria</a:t>
            </a:r>
            <a:endParaRPr lang="en-US" sz="4000" b="1" i="1" dirty="0"/>
          </a:p>
        </p:txBody>
      </p:sp>
      <p:pic>
        <p:nvPicPr>
          <p:cNvPr id="2050" name="Picture 2" descr="http://micro.magnet.fsu.edu/cells/mitochondria/images/mitochondriafigure1.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7502"/>
          <a:stretch/>
        </p:blipFill>
        <p:spPr bwMode="auto">
          <a:xfrm>
            <a:off x="5029200" y="2800385"/>
            <a:ext cx="3886200" cy="37889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4" name="Picture 6" descr="http://www.bmb.leeds.ac.uk/illingworth/6form/mito.gif"/>
          <p:cNvPicPr>
            <a:picLocks noChangeAspect="1" noChangeArrowheads="1"/>
          </p:cNvPicPr>
          <p:nvPr/>
        </p:nvPicPr>
        <p:blipFill rotWithShape="1">
          <a:blip r:embed="rId4">
            <a:extLst>
              <a:ext uri="{28A0092B-C50C-407E-A947-70E740481C1C}">
                <a14:useLocalDpi xmlns="" xmlns:a14="http://schemas.microsoft.com/office/drawing/2010/main" val="0"/>
              </a:ext>
            </a:extLst>
          </a:blip>
          <a:srcRect/>
          <a:stretch/>
        </p:blipFill>
        <p:spPr bwMode="auto">
          <a:xfrm>
            <a:off x="228600" y="2846037"/>
            <a:ext cx="457200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304800" y="6019800"/>
            <a:ext cx="4876800" cy="461665"/>
          </a:xfrm>
          <a:prstGeom prst="rect">
            <a:avLst/>
          </a:prstGeom>
          <a:noFill/>
        </p:spPr>
        <p:txBody>
          <a:bodyPr wrap="square" rtlCol="0">
            <a:spAutoFit/>
          </a:bodyPr>
          <a:lstStyle/>
          <a:p>
            <a:r>
              <a:rPr lang="en-US" sz="2400" b="1" dirty="0" smtClean="0">
                <a:solidFill>
                  <a:schemeClr val="bg1"/>
                </a:solidFill>
              </a:rPr>
              <a:t>Aerobic Process – Requires Oxygen</a:t>
            </a:r>
            <a:endParaRPr lang="en-US" sz="2400" b="1" dirty="0">
              <a:solidFill>
                <a:schemeClr val="bg1"/>
              </a:solidFill>
            </a:endParaRPr>
          </a:p>
        </p:txBody>
      </p:sp>
    </p:spTree>
    <p:extLst>
      <p:ext uri="{BB962C8B-B14F-4D97-AF65-F5344CB8AC3E}">
        <p14:creationId xmlns="" xmlns:p14="http://schemas.microsoft.com/office/powerpoint/2010/main" val="3284110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Cellular Respiration</a:t>
            </a:r>
            <a:endParaRPr lang="en-US" dirty="0"/>
          </a:p>
        </p:txBody>
      </p:sp>
      <p:sp>
        <p:nvSpPr>
          <p:cNvPr id="3" name="Text Placeholder 2"/>
          <p:cNvSpPr>
            <a:spLocks noGrp="1"/>
          </p:cNvSpPr>
          <p:nvPr>
            <p:ph type="body" idx="1"/>
          </p:nvPr>
        </p:nvSpPr>
        <p:spPr/>
        <p:txBody>
          <a:bodyPr>
            <a:normAutofit/>
          </a:bodyPr>
          <a:lstStyle/>
          <a:p>
            <a:r>
              <a:rPr lang="en-US" sz="4000" b="1" i="1" dirty="0" smtClean="0"/>
              <a:t>Makes ATP by Breaking Down Sugar</a:t>
            </a:r>
            <a:endParaRPr lang="en-US" sz="4000" b="1" i="1" dirty="0"/>
          </a:p>
        </p:txBody>
      </p:sp>
      <p:sp>
        <p:nvSpPr>
          <p:cNvPr id="4" name="TextBox 3"/>
          <p:cNvSpPr txBox="1"/>
          <p:nvPr/>
        </p:nvSpPr>
        <p:spPr>
          <a:xfrm>
            <a:off x="762000" y="3048000"/>
            <a:ext cx="7391400" cy="2862322"/>
          </a:xfrm>
          <a:prstGeom prst="rect">
            <a:avLst/>
          </a:prstGeom>
          <a:noFill/>
        </p:spPr>
        <p:txBody>
          <a:bodyPr wrap="square" rtlCol="0">
            <a:spAutoFit/>
          </a:bodyPr>
          <a:lstStyle/>
          <a:p>
            <a:r>
              <a:rPr lang="en-US" sz="3600" b="1" i="1" dirty="0" smtClean="0">
                <a:solidFill>
                  <a:srgbClr val="FFC000"/>
                </a:solidFill>
              </a:rPr>
              <a:t>Cellular respiration is the process by which the chemical energy of food molecules, especially _______________ (or sugar), is converted into ___________.</a:t>
            </a:r>
            <a:endParaRPr lang="en-US" sz="3600" b="1" i="1" dirty="0">
              <a:solidFill>
                <a:srgbClr val="FFC000"/>
              </a:solidFill>
            </a:endParaRPr>
          </a:p>
        </p:txBody>
      </p:sp>
      <p:sp>
        <p:nvSpPr>
          <p:cNvPr id="5" name="AutoShape 2" descr="http://hyperphysics.phy-astr.gsu.edu/hbase/biology/imgbio/aeresp.gif"/>
          <p:cNvSpPr>
            <a:spLocks noChangeAspect="1" noChangeArrowheads="1"/>
          </p:cNvSpPr>
          <p:nvPr/>
        </p:nvSpPr>
        <p:spPr bwMode="auto">
          <a:xfrm>
            <a:off x="155575" y="-1584325"/>
            <a:ext cx="4838700" cy="330517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2316415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Cellular Respiration</a:t>
            </a:r>
            <a:endParaRPr lang="en-US" dirty="0"/>
          </a:p>
        </p:txBody>
      </p:sp>
      <p:sp>
        <p:nvSpPr>
          <p:cNvPr id="3" name="Text Placeholder 2"/>
          <p:cNvSpPr>
            <a:spLocks noGrp="1"/>
          </p:cNvSpPr>
          <p:nvPr>
            <p:ph type="body" idx="1"/>
          </p:nvPr>
        </p:nvSpPr>
        <p:spPr/>
        <p:txBody>
          <a:bodyPr>
            <a:normAutofit/>
          </a:bodyPr>
          <a:lstStyle/>
          <a:p>
            <a:r>
              <a:rPr lang="en-US" sz="4000" b="1" i="1" dirty="0" smtClean="0"/>
              <a:t>Makes ATP by Breaking Down Sugar</a:t>
            </a:r>
            <a:endParaRPr lang="en-US" sz="4000" b="1" i="1" dirty="0"/>
          </a:p>
        </p:txBody>
      </p:sp>
      <p:sp>
        <p:nvSpPr>
          <p:cNvPr id="4" name="TextBox 3"/>
          <p:cNvSpPr txBox="1"/>
          <p:nvPr/>
        </p:nvSpPr>
        <p:spPr>
          <a:xfrm>
            <a:off x="762000" y="3048000"/>
            <a:ext cx="7391400" cy="3416320"/>
          </a:xfrm>
          <a:prstGeom prst="rect">
            <a:avLst/>
          </a:prstGeom>
          <a:noFill/>
        </p:spPr>
        <p:txBody>
          <a:bodyPr wrap="square" rtlCol="0">
            <a:spAutoFit/>
          </a:bodyPr>
          <a:lstStyle/>
          <a:p>
            <a:r>
              <a:rPr lang="en-US" sz="3600" b="1" i="1" dirty="0" smtClean="0">
                <a:solidFill>
                  <a:srgbClr val="FFC000"/>
                </a:solidFill>
              </a:rPr>
              <a:t>Cellular respiration consists of a series of chemical reactions that require </a:t>
            </a:r>
            <a:r>
              <a:rPr lang="en-US" sz="3600" b="1" i="1" u="sng" dirty="0" smtClean="0">
                <a:solidFill>
                  <a:srgbClr val="FFC000"/>
                </a:solidFill>
              </a:rPr>
              <a:t>oxygen</a:t>
            </a:r>
            <a:r>
              <a:rPr lang="en-US" sz="3600" b="1" i="1" dirty="0" smtClean="0">
                <a:solidFill>
                  <a:srgbClr val="FFC000"/>
                </a:solidFill>
              </a:rPr>
              <a:t> and </a:t>
            </a:r>
            <a:r>
              <a:rPr lang="en-US" sz="3600" b="1" i="1" u="sng" dirty="0" smtClean="0">
                <a:solidFill>
                  <a:srgbClr val="FFC000"/>
                </a:solidFill>
              </a:rPr>
              <a:t>sugar</a:t>
            </a:r>
            <a:r>
              <a:rPr lang="en-US" sz="3600" b="1" i="1" dirty="0" smtClean="0">
                <a:solidFill>
                  <a:srgbClr val="FFC000"/>
                </a:solidFill>
              </a:rPr>
              <a:t>. The products of cellular respiration are </a:t>
            </a:r>
            <a:r>
              <a:rPr lang="en-US" sz="3600" b="1" i="1" u="sng" dirty="0" smtClean="0">
                <a:solidFill>
                  <a:srgbClr val="FFC000"/>
                </a:solidFill>
              </a:rPr>
              <a:t>water</a:t>
            </a:r>
            <a:r>
              <a:rPr lang="en-US" sz="3600" b="1" i="1" dirty="0" smtClean="0">
                <a:solidFill>
                  <a:srgbClr val="FFC000"/>
                </a:solidFill>
              </a:rPr>
              <a:t>, </a:t>
            </a:r>
            <a:r>
              <a:rPr lang="en-US" sz="3600" b="1" i="1" u="sng" dirty="0" smtClean="0">
                <a:solidFill>
                  <a:srgbClr val="FFC000"/>
                </a:solidFill>
              </a:rPr>
              <a:t>carbon dioxide</a:t>
            </a:r>
            <a:r>
              <a:rPr lang="en-US" sz="3600" b="1" i="1" dirty="0" smtClean="0">
                <a:solidFill>
                  <a:srgbClr val="FFC000"/>
                </a:solidFill>
              </a:rPr>
              <a:t> and </a:t>
            </a:r>
            <a:r>
              <a:rPr lang="en-US" sz="3600" b="1" i="1" u="sng" dirty="0" smtClean="0">
                <a:solidFill>
                  <a:srgbClr val="FFC000"/>
                </a:solidFill>
              </a:rPr>
              <a:t>36-38 molecules of ATP</a:t>
            </a:r>
            <a:r>
              <a:rPr lang="en-US" sz="3600" b="1" i="1" dirty="0" smtClean="0">
                <a:solidFill>
                  <a:srgbClr val="FFC000"/>
                </a:solidFill>
              </a:rPr>
              <a:t>.</a:t>
            </a:r>
            <a:endParaRPr lang="en-US" sz="3600" b="1" i="1" dirty="0">
              <a:solidFill>
                <a:srgbClr val="FFC000"/>
              </a:solidFill>
            </a:endParaRPr>
          </a:p>
        </p:txBody>
      </p:sp>
      <p:sp>
        <p:nvSpPr>
          <p:cNvPr id="5" name="AutoShape 2" descr="http://hyperphysics.phy-astr.gsu.edu/hbase/biology/imgbio/aeresp.gif"/>
          <p:cNvSpPr>
            <a:spLocks noChangeAspect="1" noChangeArrowheads="1"/>
          </p:cNvSpPr>
          <p:nvPr/>
        </p:nvSpPr>
        <p:spPr bwMode="auto">
          <a:xfrm>
            <a:off x="155575" y="-1584325"/>
            <a:ext cx="4838700" cy="330517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23164159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Cellular Respiration</a:t>
            </a:r>
            <a:endParaRPr lang="en-US" dirty="0"/>
          </a:p>
        </p:txBody>
      </p:sp>
      <p:sp>
        <p:nvSpPr>
          <p:cNvPr id="3" name="Text Placeholder 2"/>
          <p:cNvSpPr>
            <a:spLocks noGrp="1"/>
          </p:cNvSpPr>
          <p:nvPr>
            <p:ph type="body" idx="1"/>
          </p:nvPr>
        </p:nvSpPr>
        <p:spPr/>
        <p:txBody>
          <a:bodyPr>
            <a:normAutofit/>
          </a:bodyPr>
          <a:lstStyle/>
          <a:p>
            <a:r>
              <a:rPr lang="en-US" sz="4000" b="1" i="1" dirty="0" smtClean="0"/>
              <a:t>Equation</a:t>
            </a:r>
            <a:endParaRPr lang="en-US" sz="4000" b="1" i="1" dirty="0"/>
          </a:p>
        </p:txBody>
      </p:sp>
      <p:pic>
        <p:nvPicPr>
          <p:cNvPr id="1026" name="Picture 2" descr="http://b68389.medialib.glogster.com/media/4a649be66d969ccb4d1054f2cb9ec8a8d20fa7df0bdbb19cef160fb9e970583e/respiration-formula-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399" y="3200400"/>
            <a:ext cx="8017565" cy="1676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44574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Cellular Respiration</a:t>
            </a:r>
            <a:endParaRPr lang="en-US" dirty="0"/>
          </a:p>
        </p:txBody>
      </p:sp>
      <p:sp>
        <p:nvSpPr>
          <p:cNvPr id="3" name="Text Placeholder 2"/>
          <p:cNvSpPr>
            <a:spLocks noGrp="1"/>
          </p:cNvSpPr>
          <p:nvPr>
            <p:ph type="body" idx="1"/>
          </p:nvPr>
        </p:nvSpPr>
        <p:spPr/>
        <p:txBody>
          <a:bodyPr>
            <a:normAutofit/>
          </a:bodyPr>
          <a:lstStyle/>
          <a:p>
            <a:r>
              <a:rPr lang="en-US" sz="4000" b="1" i="1" dirty="0" smtClean="0"/>
              <a:t>Makes ATP by Breaking Down Sugar</a:t>
            </a:r>
            <a:endParaRPr lang="en-US" sz="4000" b="1" i="1" dirty="0"/>
          </a:p>
        </p:txBody>
      </p:sp>
      <p:sp>
        <p:nvSpPr>
          <p:cNvPr id="4" name="TextBox 3"/>
          <p:cNvSpPr txBox="1"/>
          <p:nvPr/>
        </p:nvSpPr>
        <p:spPr>
          <a:xfrm>
            <a:off x="457200" y="2819400"/>
            <a:ext cx="3733800" cy="5201424"/>
          </a:xfrm>
          <a:prstGeom prst="rect">
            <a:avLst/>
          </a:prstGeom>
          <a:noFill/>
        </p:spPr>
        <p:txBody>
          <a:bodyPr wrap="square" rtlCol="0">
            <a:spAutoFit/>
          </a:bodyPr>
          <a:lstStyle/>
          <a:p>
            <a:r>
              <a:rPr lang="en-US" sz="3200" b="1" u="sng" dirty="0" smtClean="0"/>
              <a:t>Three Phases:</a:t>
            </a:r>
          </a:p>
          <a:p>
            <a:pPr>
              <a:buFont typeface="Arial" pitchFamily="34" charset="0"/>
              <a:buChar char="•"/>
            </a:pPr>
            <a:r>
              <a:rPr lang="en-US" sz="3200" b="1" i="1" dirty="0" smtClean="0">
                <a:solidFill>
                  <a:srgbClr val="FFC000"/>
                </a:solidFill>
              </a:rPr>
              <a:t> Glycolysis</a:t>
            </a:r>
          </a:p>
          <a:p>
            <a:pPr>
              <a:buFont typeface="Arial" pitchFamily="34" charset="0"/>
              <a:buChar char="•"/>
            </a:pPr>
            <a:r>
              <a:rPr lang="en-US" sz="3200" b="1" i="1" dirty="0" smtClean="0">
                <a:solidFill>
                  <a:srgbClr val="FFC000"/>
                </a:solidFill>
              </a:rPr>
              <a:t>Krebs cycle</a:t>
            </a:r>
          </a:p>
          <a:p>
            <a:pPr>
              <a:buFont typeface="Arial" pitchFamily="34" charset="0"/>
              <a:buChar char="•"/>
            </a:pPr>
            <a:r>
              <a:rPr lang="en-US" sz="3200" b="1" i="1" dirty="0" smtClean="0">
                <a:solidFill>
                  <a:srgbClr val="FFC000"/>
                </a:solidFill>
              </a:rPr>
              <a:t> Oxidation Phosphorylation in the Electron Transport Chain</a:t>
            </a:r>
          </a:p>
          <a:p>
            <a:endParaRPr lang="en-US" sz="3600" b="1" i="1" dirty="0" smtClean="0">
              <a:solidFill>
                <a:srgbClr val="FFC000"/>
              </a:solidFill>
            </a:endParaRPr>
          </a:p>
          <a:p>
            <a:endParaRPr lang="en-US" sz="3600" b="1" i="1" dirty="0" smtClean="0">
              <a:solidFill>
                <a:srgbClr val="FFC000"/>
              </a:solidFill>
            </a:endParaRPr>
          </a:p>
          <a:p>
            <a:endParaRPr lang="en-US" sz="3600" b="1" i="1" dirty="0">
              <a:solidFill>
                <a:srgbClr val="FFC000"/>
              </a:solidFill>
            </a:endParaRPr>
          </a:p>
        </p:txBody>
      </p:sp>
      <p:sp>
        <p:nvSpPr>
          <p:cNvPr id="5" name="AutoShape 2" descr="http://hyperphysics.phy-astr.gsu.edu/hbase/biology/imgbio/aeresp.gif"/>
          <p:cNvSpPr>
            <a:spLocks noChangeAspect="1" noChangeArrowheads="1"/>
          </p:cNvSpPr>
          <p:nvPr/>
        </p:nvSpPr>
        <p:spPr bwMode="auto">
          <a:xfrm>
            <a:off x="155575" y="-1584325"/>
            <a:ext cx="4838700" cy="330517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p:nvPr/>
        </p:nvPicPr>
        <p:blipFill>
          <a:blip r:embed="rId3"/>
          <a:srcRect/>
          <a:stretch>
            <a:fillRect/>
          </a:stretch>
        </p:blipFill>
        <p:spPr bwMode="auto">
          <a:xfrm>
            <a:off x="3962400" y="2971800"/>
            <a:ext cx="50292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316415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Chemical Energy</a:t>
            </a:r>
          </a:p>
          <a:p>
            <a:r>
              <a:rPr lang="en-US" sz="4000" b="1" i="1" dirty="0" smtClean="0">
                <a:solidFill>
                  <a:schemeClr val="tx1"/>
                </a:solidFill>
              </a:rPr>
              <a:t>ATP and ADP</a:t>
            </a:r>
            <a:endParaRPr lang="en-US" sz="4000" b="1" i="1"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3581400" y="2747211"/>
            <a:ext cx="5086350" cy="3717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533400" y="3042949"/>
            <a:ext cx="3048000" cy="2862322"/>
          </a:xfrm>
          <a:prstGeom prst="rect">
            <a:avLst/>
          </a:prstGeom>
          <a:noFill/>
        </p:spPr>
        <p:txBody>
          <a:bodyPr wrap="square" rtlCol="0">
            <a:spAutoFit/>
          </a:bodyPr>
          <a:lstStyle/>
          <a:p>
            <a:r>
              <a:rPr lang="en-US" sz="3600" b="1" i="1" dirty="0" smtClean="0"/>
              <a:t>The chemical energy used by most cellular processes is ATP</a:t>
            </a:r>
            <a:endParaRPr lang="en-US" sz="3600" b="1" i="1" dirty="0">
              <a:solidFill>
                <a:srgbClr val="FFC000"/>
              </a:solidFill>
            </a:endParaRPr>
          </a:p>
        </p:txBody>
      </p:sp>
    </p:spTree>
    <p:extLst>
      <p:ext uri="{BB962C8B-B14F-4D97-AF65-F5344CB8AC3E}">
        <p14:creationId xmlns="" xmlns:p14="http://schemas.microsoft.com/office/powerpoint/2010/main" val="5644377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Cellular Respiration</a:t>
            </a:r>
            <a:endParaRPr lang="en-US" dirty="0"/>
          </a:p>
        </p:txBody>
      </p:sp>
      <p:sp>
        <p:nvSpPr>
          <p:cNvPr id="3" name="Text Placeholder 2"/>
          <p:cNvSpPr>
            <a:spLocks noGrp="1"/>
          </p:cNvSpPr>
          <p:nvPr>
            <p:ph type="body" idx="1"/>
          </p:nvPr>
        </p:nvSpPr>
        <p:spPr/>
        <p:txBody>
          <a:bodyPr>
            <a:normAutofit/>
          </a:bodyPr>
          <a:lstStyle/>
          <a:p>
            <a:r>
              <a:rPr lang="en-US" sz="4000" b="1" i="1" dirty="0" smtClean="0"/>
              <a:t>Makes ATP by Breaking Down Sugar</a:t>
            </a:r>
            <a:endParaRPr lang="en-US" sz="4000" b="1" i="1" dirty="0"/>
          </a:p>
        </p:txBody>
      </p:sp>
      <p:sp>
        <p:nvSpPr>
          <p:cNvPr id="4" name="TextBox 3"/>
          <p:cNvSpPr txBox="1"/>
          <p:nvPr/>
        </p:nvSpPr>
        <p:spPr>
          <a:xfrm>
            <a:off x="457200" y="3048000"/>
            <a:ext cx="3276600" cy="1754326"/>
          </a:xfrm>
          <a:prstGeom prst="rect">
            <a:avLst/>
          </a:prstGeom>
          <a:noFill/>
        </p:spPr>
        <p:txBody>
          <a:bodyPr wrap="square" rtlCol="0">
            <a:spAutoFit/>
          </a:bodyPr>
          <a:lstStyle/>
          <a:p>
            <a:endParaRPr lang="en-US" sz="3600" b="1" i="1" dirty="0" smtClean="0">
              <a:solidFill>
                <a:srgbClr val="FFC000"/>
              </a:solidFill>
            </a:endParaRPr>
          </a:p>
          <a:p>
            <a:endParaRPr lang="en-US" sz="3600" b="1" i="1" dirty="0" smtClean="0">
              <a:solidFill>
                <a:srgbClr val="FFC000"/>
              </a:solidFill>
            </a:endParaRPr>
          </a:p>
          <a:p>
            <a:endParaRPr lang="en-US" sz="3600" b="1" i="1" dirty="0">
              <a:solidFill>
                <a:srgbClr val="FFC000"/>
              </a:solidFill>
            </a:endParaRPr>
          </a:p>
        </p:txBody>
      </p:sp>
      <p:sp>
        <p:nvSpPr>
          <p:cNvPr id="5" name="AutoShape 2" descr="http://hyperphysics.phy-astr.gsu.edu/hbase/biology/imgbio/aeresp.gif"/>
          <p:cNvSpPr>
            <a:spLocks noChangeAspect="1" noChangeArrowheads="1"/>
          </p:cNvSpPr>
          <p:nvPr/>
        </p:nvSpPr>
        <p:spPr bwMode="auto">
          <a:xfrm>
            <a:off x="155575" y="-1584325"/>
            <a:ext cx="4838700" cy="330517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3164159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Cellular Respiration</a:t>
            </a:r>
            <a:endParaRPr lang="en-US" dirty="0"/>
          </a:p>
        </p:txBody>
      </p:sp>
      <p:sp>
        <p:nvSpPr>
          <p:cNvPr id="3" name="Text Placeholder 2"/>
          <p:cNvSpPr>
            <a:spLocks noGrp="1"/>
          </p:cNvSpPr>
          <p:nvPr>
            <p:ph type="body" idx="1"/>
          </p:nvPr>
        </p:nvSpPr>
        <p:spPr/>
        <p:txBody>
          <a:bodyPr>
            <a:normAutofit/>
          </a:bodyPr>
          <a:lstStyle/>
          <a:p>
            <a:r>
              <a:rPr lang="en-US" sz="4000" b="1" i="1" dirty="0" smtClean="0"/>
              <a:t>Makes ATP by Breaking Down Sugar</a:t>
            </a:r>
            <a:endParaRPr lang="en-US" sz="4000" b="1" i="1" dirty="0"/>
          </a:p>
        </p:txBody>
      </p:sp>
      <p:sp>
        <p:nvSpPr>
          <p:cNvPr id="4" name="TextBox 3"/>
          <p:cNvSpPr txBox="1"/>
          <p:nvPr/>
        </p:nvSpPr>
        <p:spPr>
          <a:xfrm>
            <a:off x="250168" y="2764572"/>
            <a:ext cx="8741432" cy="2616101"/>
          </a:xfrm>
          <a:prstGeom prst="rect">
            <a:avLst/>
          </a:prstGeom>
          <a:noFill/>
        </p:spPr>
        <p:txBody>
          <a:bodyPr wrap="square" rtlCol="0">
            <a:spAutoFit/>
          </a:bodyPr>
          <a:lstStyle/>
          <a:p>
            <a:r>
              <a:rPr lang="en-US" sz="3600" b="1" u="sng" dirty="0" smtClean="0"/>
              <a:t>Glycolysis</a:t>
            </a:r>
          </a:p>
          <a:p>
            <a:pPr marL="457200" indent="-457200">
              <a:buFont typeface="Arial" panose="020B0604020202020204" pitchFamily="34" charset="0"/>
              <a:buChar char="•"/>
            </a:pPr>
            <a:r>
              <a:rPr lang="en-US" sz="3200" b="1" i="1" dirty="0" smtClean="0">
                <a:solidFill>
                  <a:srgbClr val="FFC000"/>
                </a:solidFill>
              </a:rPr>
              <a:t>Breaks 6 carbon glucose molecules down into two 3 carbon molecules called “</a:t>
            </a:r>
            <a:r>
              <a:rPr lang="en-US" sz="3200" b="1" i="1" dirty="0" err="1" smtClean="0">
                <a:solidFill>
                  <a:srgbClr val="FFC000"/>
                </a:solidFill>
              </a:rPr>
              <a:t>Pyruvates</a:t>
            </a:r>
            <a:r>
              <a:rPr lang="en-US" sz="3200" b="1" i="1" dirty="0" smtClean="0">
                <a:solidFill>
                  <a:srgbClr val="FFC000"/>
                </a:solidFill>
              </a:rPr>
              <a:t>”</a:t>
            </a:r>
          </a:p>
          <a:p>
            <a:pPr marL="457200" indent="-457200">
              <a:buFont typeface="Arial" panose="020B0604020202020204" pitchFamily="34" charset="0"/>
              <a:buChar char="•"/>
            </a:pPr>
            <a:r>
              <a:rPr lang="en-US" sz="3200" b="1" i="1" dirty="0" smtClean="0">
                <a:solidFill>
                  <a:srgbClr val="FFC000"/>
                </a:solidFill>
              </a:rPr>
              <a:t>Anaerobic process (does NOT require oxygen</a:t>
            </a:r>
          </a:p>
          <a:p>
            <a:pPr marL="457200" indent="-457200">
              <a:buFont typeface="Arial" panose="020B0604020202020204" pitchFamily="34" charset="0"/>
              <a:buChar char="•"/>
            </a:pPr>
            <a:r>
              <a:rPr lang="en-US" sz="3200" b="1" i="1" dirty="0" smtClean="0">
                <a:solidFill>
                  <a:srgbClr val="FFC000"/>
                </a:solidFill>
              </a:rPr>
              <a:t>Occurs in the cytosol or cytoplasm</a:t>
            </a:r>
          </a:p>
        </p:txBody>
      </p:sp>
      <p:sp>
        <p:nvSpPr>
          <p:cNvPr id="5" name="AutoShape 2" descr="http://hyperphysics.phy-astr.gsu.edu/hbase/biology/imgbio/aeresp.gif"/>
          <p:cNvSpPr>
            <a:spLocks noChangeAspect="1" noChangeArrowheads="1"/>
          </p:cNvSpPr>
          <p:nvPr/>
        </p:nvSpPr>
        <p:spPr bwMode="auto">
          <a:xfrm>
            <a:off x="155575" y="-1584325"/>
            <a:ext cx="4838700" cy="33051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338493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Cellular Respiration</a:t>
            </a:r>
            <a:endParaRPr lang="en-US" dirty="0"/>
          </a:p>
        </p:txBody>
      </p:sp>
      <p:sp>
        <p:nvSpPr>
          <p:cNvPr id="3" name="Text Placeholder 2"/>
          <p:cNvSpPr>
            <a:spLocks noGrp="1"/>
          </p:cNvSpPr>
          <p:nvPr>
            <p:ph type="body" idx="1"/>
          </p:nvPr>
        </p:nvSpPr>
        <p:spPr/>
        <p:txBody>
          <a:bodyPr>
            <a:normAutofit/>
          </a:bodyPr>
          <a:lstStyle/>
          <a:p>
            <a:r>
              <a:rPr lang="en-US" sz="4000" b="1" i="1" dirty="0" smtClean="0"/>
              <a:t>Stage One: Krebs Cycle</a:t>
            </a:r>
            <a:endParaRPr lang="en-US" sz="4000" b="1" i="1" dirty="0"/>
          </a:p>
        </p:txBody>
      </p:sp>
      <p:sp>
        <p:nvSpPr>
          <p:cNvPr id="4" name="TextBox 3"/>
          <p:cNvSpPr txBox="1"/>
          <p:nvPr/>
        </p:nvSpPr>
        <p:spPr>
          <a:xfrm>
            <a:off x="304800" y="2677510"/>
            <a:ext cx="7543800" cy="2369880"/>
          </a:xfrm>
          <a:prstGeom prst="rect">
            <a:avLst/>
          </a:prstGeom>
          <a:noFill/>
        </p:spPr>
        <p:txBody>
          <a:bodyPr wrap="square" rtlCol="0">
            <a:spAutoFit/>
          </a:bodyPr>
          <a:lstStyle/>
          <a:p>
            <a:r>
              <a:rPr lang="en-US" sz="3600" b="1" u="sng" dirty="0" smtClean="0"/>
              <a:t>Krebs Cycle</a:t>
            </a:r>
          </a:p>
          <a:p>
            <a:pPr marL="285750" indent="-285750">
              <a:buFont typeface="Arial" panose="020B0604020202020204" pitchFamily="34" charset="0"/>
              <a:buChar char="•"/>
            </a:pPr>
            <a:r>
              <a:rPr lang="en-US" sz="2800" b="1" i="1" dirty="0" smtClean="0">
                <a:solidFill>
                  <a:srgbClr val="FFC000"/>
                </a:solidFill>
              </a:rPr>
              <a:t>Occurs in the “Matrix”</a:t>
            </a:r>
          </a:p>
          <a:p>
            <a:pPr marL="285750" indent="-285750">
              <a:buFont typeface="Arial" panose="020B0604020202020204" pitchFamily="34" charset="0"/>
              <a:buChar char="•"/>
            </a:pPr>
            <a:r>
              <a:rPr lang="en-US" sz="2800" b="1" i="1" dirty="0" smtClean="0">
                <a:solidFill>
                  <a:srgbClr val="FFC000"/>
                </a:solidFill>
              </a:rPr>
              <a:t>Requires oxygen</a:t>
            </a:r>
          </a:p>
          <a:p>
            <a:pPr marL="285750" indent="-285750">
              <a:buFont typeface="Arial" panose="020B0604020202020204" pitchFamily="34" charset="0"/>
              <a:buChar char="•"/>
            </a:pPr>
            <a:r>
              <a:rPr lang="en-US" sz="2800" b="1" i="1" dirty="0" smtClean="0">
                <a:solidFill>
                  <a:srgbClr val="FFC000"/>
                </a:solidFill>
              </a:rPr>
              <a:t>2 molecules of ATP are produced</a:t>
            </a:r>
          </a:p>
          <a:p>
            <a:pPr marL="285750" indent="-285750">
              <a:buFont typeface="Arial" panose="020B0604020202020204" pitchFamily="34" charset="0"/>
              <a:buChar char="•"/>
            </a:pPr>
            <a:r>
              <a:rPr lang="en-US" sz="2800" b="1" i="1" dirty="0" smtClean="0">
                <a:solidFill>
                  <a:srgbClr val="FFC000"/>
                </a:solidFill>
              </a:rPr>
              <a:t>Carbon dioxide is released as waste</a:t>
            </a:r>
            <a:endParaRPr lang="en-US" sz="2800" b="1" i="1" dirty="0">
              <a:solidFill>
                <a:srgbClr val="FFC000"/>
              </a:solidFill>
            </a:endParaRPr>
          </a:p>
        </p:txBody>
      </p:sp>
    </p:spTree>
    <p:extLst>
      <p:ext uri="{BB962C8B-B14F-4D97-AF65-F5344CB8AC3E}">
        <p14:creationId xmlns:p14="http://schemas.microsoft.com/office/powerpoint/2010/main" xmlns="" val="1701657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Cellular Respiration</a:t>
            </a:r>
            <a:endParaRPr lang="en-US" dirty="0"/>
          </a:p>
        </p:txBody>
      </p:sp>
      <p:sp>
        <p:nvSpPr>
          <p:cNvPr id="3" name="Text Placeholder 2"/>
          <p:cNvSpPr>
            <a:spLocks noGrp="1"/>
          </p:cNvSpPr>
          <p:nvPr>
            <p:ph type="body" idx="1"/>
          </p:nvPr>
        </p:nvSpPr>
        <p:spPr/>
        <p:txBody>
          <a:bodyPr>
            <a:normAutofit/>
          </a:bodyPr>
          <a:lstStyle/>
          <a:p>
            <a:r>
              <a:rPr lang="en-US" sz="4000" b="1" i="1" dirty="0" smtClean="0"/>
              <a:t>Stage Two</a:t>
            </a:r>
            <a:endParaRPr lang="en-US" sz="4000" b="1" i="1" dirty="0"/>
          </a:p>
        </p:txBody>
      </p:sp>
      <p:sp>
        <p:nvSpPr>
          <p:cNvPr id="4" name="TextBox 3"/>
          <p:cNvSpPr txBox="1"/>
          <p:nvPr/>
        </p:nvSpPr>
        <p:spPr>
          <a:xfrm>
            <a:off x="304800" y="2677510"/>
            <a:ext cx="8305800" cy="3662541"/>
          </a:xfrm>
          <a:prstGeom prst="rect">
            <a:avLst/>
          </a:prstGeom>
          <a:noFill/>
        </p:spPr>
        <p:txBody>
          <a:bodyPr wrap="square" rtlCol="0">
            <a:spAutoFit/>
          </a:bodyPr>
          <a:lstStyle/>
          <a:p>
            <a:r>
              <a:rPr lang="en-US" sz="3600" b="1" u="sng" dirty="0" smtClean="0"/>
              <a:t>Oxidation Phosphorylation</a:t>
            </a:r>
          </a:p>
          <a:p>
            <a:pPr marL="285750" indent="-285750">
              <a:buFont typeface="Arial" panose="020B0604020202020204" pitchFamily="34" charset="0"/>
              <a:buChar char="•"/>
            </a:pPr>
            <a:r>
              <a:rPr lang="en-US" sz="2800" b="1" i="1" dirty="0" smtClean="0">
                <a:solidFill>
                  <a:srgbClr val="FFC000"/>
                </a:solidFill>
              </a:rPr>
              <a:t>Occurs in the Inner membrane, known as the electron transport chain</a:t>
            </a:r>
          </a:p>
          <a:p>
            <a:pPr marL="285750" indent="-285750">
              <a:buFont typeface="Arial" panose="020B0604020202020204" pitchFamily="34" charset="0"/>
              <a:buChar char="•"/>
            </a:pPr>
            <a:r>
              <a:rPr lang="en-US" sz="2800" b="1" i="1" dirty="0" smtClean="0">
                <a:solidFill>
                  <a:srgbClr val="FFC000"/>
                </a:solidFill>
              </a:rPr>
              <a:t>ATP synthase works in the electron transport chain where there is an abundance of oxygen  </a:t>
            </a:r>
          </a:p>
          <a:p>
            <a:pPr marL="285750" indent="-285750">
              <a:buFont typeface="Arial" panose="020B0604020202020204" pitchFamily="34" charset="0"/>
              <a:buChar char="•"/>
            </a:pPr>
            <a:r>
              <a:rPr lang="en-US" sz="2800" b="1" i="1" dirty="0" smtClean="0">
                <a:solidFill>
                  <a:srgbClr val="FFC000"/>
                </a:solidFill>
              </a:rPr>
              <a:t>A large number of ATP molecules are made - 34!</a:t>
            </a:r>
          </a:p>
          <a:p>
            <a:pPr marL="285750" indent="-285750">
              <a:buFont typeface="Arial" panose="020B0604020202020204" pitchFamily="34" charset="0"/>
              <a:buChar char="•"/>
            </a:pPr>
            <a:r>
              <a:rPr lang="en-US" sz="2800" b="1" i="1" dirty="0" smtClean="0">
                <a:solidFill>
                  <a:srgbClr val="FFC000"/>
                </a:solidFill>
              </a:rPr>
              <a:t>Water is released as waste</a:t>
            </a:r>
          </a:p>
          <a:p>
            <a:pPr marL="285750" indent="-285750">
              <a:buFont typeface="Arial" panose="020B0604020202020204" pitchFamily="34" charset="0"/>
              <a:buChar char="•"/>
            </a:pPr>
            <a:endParaRPr lang="en-US" sz="2800" b="1" i="1" dirty="0">
              <a:solidFill>
                <a:srgbClr val="FFC000"/>
              </a:solidFill>
            </a:endParaRPr>
          </a:p>
        </p:txBody>
      </p:sp>
    </p:spTree>
    <p:extLst>
      <p:ext uri="{BB962C8B-B14F-4D97-AF65-F5344CB8AC3E}">
        <p14:creationId xmlns:p14="http://schemas.microsoft.com/office/powerpoint/2010/main" xmlns="" val="9099037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How Cells Obtain Energy (14:01)</a:t>
            </a:r>
            <a:endParaRPr lang="en-US" dirty="0"/>
          </a:p>
        </p:txBody>
      </p:sp>
      <p:pic>
        <p:nvPicPr>
          <p:cNvPr id="5122" name="Picture 2">
            <a:hlinkClick r:id="rId3"/>
          </p:cNvPr>
          <p:cNvPicPr>
            <a:picLocks noGrp="1" noChangeAspect="1" noChangeArrowheads="1"/>
          </p:cNvPicPr>
          <p:nvPr>
            <p:ph idx="1"/>
          </p:nvPr>
        </p:nvPicPr>
        <p:blipFill rotWithShape="1">
          <a:blip r:embed="rId4">
            <a:extLst>
              <a:ext uri="{28A0092B-C50C-407E-A947-70E740481C1C}">
                <a14:useLocalDpi xmlns="" xmlns:a14="http://schemas.microsoft.com/office/drawing/2010/main" val="0"/>
              </a:ext>
            </a:extLst>
          </a:blip>
          <a:srcRect/>
          <a:stretch/>
        </p:blipFill>
        <p:spPr bwMode="auto">
          <a:xfrm>
            <a:off x="381000" y="1828800"/>
            <a:ext cx="8153400" cy="44608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745251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Energy Cycle</a:t>
            </a:r>
            <a:endParaRPr lang="en-US" dirty="0"/>
          </a:p>
        </p:txBody>
      </p:sp>
      <p:pic>
        <p:nvPicPr>
          <p:cNvPr id="4" name="Picture 3" descr="https://encrypted-tbn0.gstatic.com/images?q=tbn:ANd9GcTFJeWvKHsj15qpS-sgBXrECjUeqrCKMKzthf6dYctwQksWkZ-2kA"/>
          <p:cNvPicPr/>
          <p:nvPr/>
        </p:nvPicPr>
        <p:blipFill>
          <a:blip r:embed="rId3">
            <a:extLst>
              <a:ext uri="{28A0092B-C50C-407E-A947-70E740481C1C}">
                <a14:useLocalDpi xmlns:a14="http://schemas.microsoft.com/office/drawing/2010/main" xmlns=""/>
              </a:ext>
            </a:extLst>
          </a:blip>
          <a:srcRect/>
          <a:stretch>
            <a:fillRect/>
          </a:stretch>
        </p:blipFill>
        <p:spPr bwMode="auto">
          <a:xfrm rot="4110293">
            <a:off x="2700018" y="2308336"/>
            <a:ext cx="3743960" cy="3743960"/>
          </a:xfrm>
          <a:prstGeom prst="rect">
            <a:avLst/>
          </a:prstGeom>
          <a:noFill/>
          <a:ln>
            <a:noFill/>
          </a:ln>
        </p:spPr>
      </p:pic>
      <p:sp>
        <p:nvSpPr>
          <p:cNvPr id="5" name="AutoShape 6"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0798548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Energy Cycle</a:t>
            </a:r>
            <a:endParaRPr lang="en-US" dirty="0"/>
          </a:p>
        </p:txBody>
      </p:sp>
      <p:pic>
        <p:nvPicPr>
          <p:cNvPr id="4" name="Picture 3" descr="https://encrypted-tbn0.gstatic.com/images?q=tbn:ANd9GcTFJeWvKHsj15qpS-sgBXrECjUeqrCKMKzthf6dYctwQksWkZ-2kA"/>
          <p:cNvPicPr/>
          <p:nvPr/>
        </p:nvPicPr>
        <p:blipFill>
          <a:blip r:embed="rId3">
            <a:extLst>
              <a:ext uri="{28A0092B-C50C-407E-A947-70E740481C1C}">
                <a14:useLocalDpi xmlns:a14="http://schemas.microsoft.com/office/drawing/2010/main" xmlns=""/>
              </a:ext>
            </a:extLst>
          </a:blip>
          <a:srcRect/>
          <a:stretch>
            <a:fillRect/>
          </a:stretch>
        </p:blipFill>
        <p:spPr bwMode="auto">
          <a:xfrm rot="4110293">
            <a:off x="2700018" y="2308336"/>
            <a:ext cx="3743960" cy="3743960"/>
          </a:xfrm>
          <a:prstGeom prst="rect">
            <a:avLst/>
          </a:prstGeom>
          <a:noFill/>
          <a:ln>
            <a:noFill/>
          </a:ln>
        </p:spPr>
      </p:pic>
      <p:pic>
        <p:nvPicPr>
          <p:cNvPr id="2050" name="Picture 2" descr="https://encrypted-tbn2.gstatic.com/images?q=tbn:ANd9GcQitef5PsNqKLAFgZvh5dOCnhygsYaNHkpcOe6hE_AC5XJO-sK4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624499" y="1524000"/>
            <a:ext cx="1023599" cy="10235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6"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0600931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Energy Cycle</a:t>
            </a:r>
            <a:endParaRPr lang="en-US" dirty="0"/>
          </a:p>
        </p:txBody>
      </p:sp>
      <p:pic>
        <p:nvPicPr>
          <p:cNvPr id="4" name="Picture 3" descr="https://encrypted-tbn0.gstatic.com/images?q=tbn:ANd9GcTFJeWvKHsj15qpS-sgBXrECjUeqrCKMKzthf6dYctwQksWkZ-2kA"/>
          <p:cNvPicPr/>
          <p:nvPr/>
        </p:nvPicPr>
        <p:blipFill>
          <a:blip r:embed="rId3">
            <a:extLst>
              <a:ext uri="{28A0092B-C50C-407E-A947-70E740481C1C}">
                <a14:useLocalDpi xmlns:a14="http://schemas.microsoft.com/office/drawing/2010/main" xmlns=""/>
              </a:ext>
            </a:extLst>
          </a:blip>
          <a:srcRect/>
          <a:stretch>
            <a:fillRect/>
          </a:stretch>
        </p:blipFill>
        <p:spPr bwMode="auto">
          <a:xfrm rot="4110293">
            <a:off x="2700018" y="2308336"/>
            <a:ext cx="3743960" cy="3743960"/>
          </a:xfrm>
          <a:prstGeom prst="rect">
            <a:avLst/>
          </a:prstGeom>
          <a:noFill/>
          <a:ln>
            <a:noFill/>
          </a:ln>
        </p:spPr>
      </p:pic>
      <p:pic>
        <p:nvPicPr>
          <p:cNvPr id="2050" name="Picture 2" descr="https://encrypted-tbn2.gstatic.com/images?q=tbn:ANd9GcQitef5PsNqKLAFgZvh5dOCnhygsYaNHkpcOe6hE_AC5XJO-sK4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624499" y="1524000"/>
            <a:ext cx="1023599" cy="10235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6"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Cover art"/>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886200" y="1765737"/>
            <a:ext cx="952499" cy="952499"/>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www.cofisoft.fr/images/Logo_CO2.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725369" y="2032435"/>
            <a:ext cx="809626" cy="685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16116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Energy Cycle</a:t>
            </a:r>
            <a:endParaRPr lang="en-US" dirty="0"/>
          </a:p>
        </p:txBody>
      </p:sp>
      <p:pic>
        <p:nvPicPr>
          <p:cNvPr id="4" name="Picture 3" descr="https://encrypted-tbn0.gstatic.com/images?q=tbn:ANd9GcTFJeWvKHsj15qpS-sgBXrECjUeqrCKMKzthf6dYctwQksWkZ-2kA"/>
          <p:cNvPicPr/>
          <p:nvPr/>
        </p:nvPicPr>
        <p:blipFill>
          <a:blip r:embed="rId3">
            <a:extLst>
              <a:ext uri="{28A0092B-C50C-407E-A947-70E740481C1C}">
                <a14:useLocalDpi xmlns:a14="http://schemas.microsoft.com/office/drawing/2010/main" xmlns=""/>
              </a:ext>
            </a:extLst>
          </a:blip>
          <a:srcRect/>
          <a:stretch>
            <a:fillRect/>
          </a:stretch>
        </p:blipFill>
        <p:spPr bwMode="auto">
          <a:xfrm rot="4110293">
            <a:off x="2700018" y="2308336"/>
            <a:ext cx="3743960" cy="3743960"/>
          </a:xfrm>
          <a:prstGeom prst="rect">
            <a:avLst/>
          </a:prstGeom>
          <a:noFill/>
          <a:ln>
            <a:noFill/>
          </a:ln>
        </p:spPr>
      </p:pic>
      <p:pic>
        <p:nvPicPr>
          <p:cNvPr id="2050" name="Picture 2" descr="https://encrypted-tbn2.gstatic.com/images?q=tbn:ANd9GcQitef5PsNqKLAFgZvh5dOCnhygsYaNHkpcOe6hE_AC5XJO-sK4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624499" y="1524000"/>
            <a:ext cx="1023599" cy="10235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6"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Cover art"/>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886200" y="1765737"/>
            <a:ext cx="952499" cy="952499"/>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www.cofisoft.fr/images/Logo_CO2.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725369" y="2032435"/>
            <a:ext cx="809626" cy="685801"/>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http://www.nature.com/scitable/content/ne0000/ne0000/ne0000/ne0000/14705175/U3CP5-1_ChloroplastStructu_ksm.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136297" y="3721296"/>
            <a:ext cx="2189763" cy="13977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324600" y="3229750"/>
            <a:ext cx="2514600" cy="461665"/>
          </a:xfrm>
          <a:prstGeom prst="rect">
            <a:avLst/>
          </a:prstGeom>
          <a:noFill/>
        </p:spPr>
        <p:txBody>
          <a:bodyPr wrap="square" rtlCol="0">
            <a:spAutoFit/>
          </a:bodyPr>
          <a:lstStyle/>
          <a:p>
            <a:r>
              <a:rPr lang="en-US" sz="2400" b="1" dirty="0" smtClean="0"/>
              <a:t>Photosynthesis</a:t>
            </a:r>
            <a:endParaRPr lang="en-US" sz="2400" b="1" dirty="0"/>
          </a:p>
        </p:txBody>
      </p:sp>
    </p:spTree>
    <p:extLst>
      <p:ext uri="{BB962C8B-B14F-4D97-AF65-F5344CB8AC3E}">
        <p14:creationId xmlns:p14="http://schemas.microsoft.com/office/powerpoint/2010/main" xmlns="" val="3734082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Energy Cycle</a:t>
            </a:r>
            <a:endParaRPr lang="en-US" dirty="0"/>
          </a:p>
        </p:txBody>
      </p:sp>
      <p:pic>
        <p:nvPicPr>
          <p:cNvPr id="4" name="Picture 3" descr="https://encrypted-tbn0.gstatic.com/images?q=tbn:ANd9GcTFJeWvKHsj15qpS-sgBXrECjUeqrCKMKzthf6dYctwQksWkZ-2kA"/>
          <p:cNvPicPr/>
          <p:nvPr/>
        </p:nvPicPr>
        <p:blipFill>
          <a:blip r:embed="rId3">
            <a:extLst>
              <a:ext uri="{28A0092B-C50C-407E-A947-70E740481C1C}">
                <a14:useLocalDpi xmlns:a14="http://schemas.microsoft.com/office/drawing/2010/main" xmlns=""/>
              </a:ext>
            </a:extLst>
          </a:blip>
          <a:srcRect/>
          <a:stretch>
            <a:fillRect/>
          </a:stretch>
        </p:blipFill>
        <p:spPr bwMode="auto">
          <a:xfrm rot="4110293">
            <a:off x="2700018" y="2308336"/>
            <a:ext cx="3743960" cy="3743960"/>
          </a:xfrm>
          <a:prstGeom prst="rect">
            <a:avLst/>
          </a:prstGeom>
          <a:noFill/>
          <a:ln>
            <a:noFill/>
          </a:ln>
        </p:spPr>
      </p:pic>
      <p:pic>
        <p:nvPicPr>
          <p:cNvPr id="2050" name="Picture 2" descr="https://encrypted-tbn2.gstatic.com/images?q=tbn:ANd9GcQitef5PsNqKLAFgZvh5dOCnhygsYaNHkpcOe6hE_AC5XJO-sK4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624499" y="1524000"/>
            <a:ext cx="1023599" cy="10235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6"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Cover art"/>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886200" y="1765737"/>
            <a:ext cx="952499" cy="952499"/>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www.cofisoft.fr/images/Logo_CO2.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725369" y="2032435"/>
            <a:ext cx="809626" cy="685801"/>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http://www.nature.com/scitable/content/ne0000/ne0000/ne0000/ne0000/14705175/U3CP5-1_ChloroplastStructu_ksm.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136297" y="3721296"/>
            <a:ext cx="2189763" cy="1397799"/>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f.tqn.com/y/chemistry/1/W/a/c/1/Oxygen_Tile.png"/>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4571998" y="5780163"/>
            <a:ext cx="767354" cy="767354"/>
          </a:xfrm>
          <a:prstGeom prst="rect">
            <a:avLst/>
          </a:prstGeom>
          <a:noFill/>
          <a:extLst>
            <a:ext uri="{909E8E84-426E-40DD-AFC4-6F175D3DCCD1}">
              <a14:hiddenFill xmlns:a14="http://schemas.microsoft.com/office/drawing/2010/main" xmlns="">
                <a:solidFill>
                  <a:srgbClr val="FFFFFF"/>
                </a:solidFill>
              </a14:hiddenFill>
            </a:ext>
          </a:extLst>
        </p:spPr>
      </p:pic>
      <p:pic>
        <p:nvPicPr>
          <p:cNvPr id="2070" name="Picture 22" descr="http://bio1151.nicerweb.com/Locked/media/ch05/05_04aGlucoseLinearRing-L.jpg"/>
          <p:cNvPicPr>
            <a:picLocks noChangeAspect="1" noChangeArrowheads="1"/>
          </p:cNvPicPr>
          <p:nvPr/>
        </p:nvPicPr>
        <p:blipFill rotWithShape="1">
          <a:blip r:embed="rId9" cstate="email">
            <a:extLst>
              <a:ext uri="{28A0092B-C50C-407E-A947-70E740481C1C}">
                <a14:useLocalDpi xmlns:a14="http://schemas.microsoft.com/office/drawing/2010/main" xmlns=""/>
              </a:ext>
            </a:extLst>
          </a:blip>
          <a:srcRect/>
          <a:stretch/>
        </p:blipFill>
        <p:spPr bwMode="auto">
          <a:xfrm>
            <a:off x="3598607" y="5746534"/>
            <a:ext cx="908620" cy="102704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324600" y="3229750"/>
            <a:ext cx="2514600" cy="461665"/>
          </a:xfrm>
          <a:prstGeom prst="rect">
            <a:avLst/>
          </a:prstGeom>
          <a:noFill/>
        </p:spPr>
        <p:txBody>
          <a:bodyPr wrap="square" rtlCol="0">
            <a:spAutoFit/>
          </a:bodyPr>
          <a:lstStyle/>
          <a:p>
            <a:r>
              <a:rPr lang="en-US" sz="2400" b="1" dirty="0" smtClean="0"/>
              <a:t>Photosynthesis</a:t>
            </a:r>
            <a:endParaRPr lang="en-US" sz="2400" b="1" dirty="0"/>
          </a:p>
        </p:txBody>
      </p:sp>
    </p:spTree>
    <p:extLst>
      <p:ext uri="{BB962C8B-B14F-4D97-AF65-F5344CB8AC3E}">
        <p14:creationId xmlns:p14="http://schemas.microsoft.com/office/powerpoint/2010/main" xmlns="" val="1368539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Chemical Energy</a:t>
            </a:r>
          </a:p>
          <a:p>
            <a:r>
              <a:rPr lang="en-US" sz="4000" b="1" i="1" dirty="0" smtClean="0">
                <a:solidFill>
                  <a:schemeClr val="tx1"/>
                </a:solidFill>
              </a:rPr>
              <a:t>ATP and ADP</a:t>
            </a:r>
            <a:endParaRPr lang="en-US" sz="4000" b="1" i="1"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3581400" y="2747211"/>
            <a:ext cx="5086350" cy="3717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533400" y="3042949"/>
            <a:ext cx="2743200" cy="1754326"/>
          </a:xfrm>
          <a:prstGeom prst="rect">
            <a:avLst/>
          </a:prstGeom>
          <a:noFill/>
        </p:spPr>
        <p:txBody>
          <a:bodyPr wrap="square" rtlCol="0">
            <a:spAutoFit/>
          </a:bodyPr>
          <a:lstStyle/>
          <a:p>
            <a:r>
              <a:rPr lang="en-US" sz="3600" b="1" i="1" dirty="0" smtClean="0"/>
              <a:t>ATP = </a:t>
            </a:r>
            <a:r>
              <a:rPr lang="en-US" sz="3600" b="1" i="1" dirty="0" smtClean="0">
                <a:solidFill>
                  <a:srgbClr val="FFC000"/>
                </a:solidFill>
              </a:rPr>
              <a:t>Adenosine Triphosphate</a:t>
            </a:r>
          </a:p>
        </p:txBody>
      </p:sp>
    </p:spTree>
    <p:extLst>
      <p:ext uri="{BB962C8B-B14F-4D97-AF65-F5344CB8AC3E}">
        <p14:creationId xmlns="" xmlns:p14="http://schemas.microsoft.com/office/powerpoint/2010/main" val="25651830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Energy Cycle</a:t>
            </a:r>
            <a:endParaRPr lang="en-US" dirty="0"/>
          </a:p>
        </p:txBody>
      </p:sp>
      <p:pic>
        <p:nvPicPr>
          <p:cNvPr id="4" name="Picture 3" descr="https://encrypted-tbn0.gstatic.com/images?q=tbn:ANd9GcTFJeWvKHsj15qpS-sgBXrECjUeqrCKMKzthf6dYctwQksWkZ-2kA"/>
          <p:cNvPicPr/>
          <p:nvPr/>
        </p:nvPicPr>
        <p:blipFill>
          <a:blip r:embed="rId3">
            <a:extLst>
              <a:ext uri="{28A0092B-C50C-407E-A947-70E740481C1C}">
                <a14:useLocalDpi xmlns:a14="http://schemas.microsoft.com/office/drawing/2010/main" xmlns=""/>
              </a:ext>
            </a:extLst>
          </a:blip>
          <a:srcRect/>
          <a:stretch>
            <a:fillRect/>
          </a:stretch>
        </p:blipFill>
        <p:spPr bwMode="auto">
          <a:xfrm rot="4110293">
            <a:off x="2700018" y="2308336"/>
            <a:ext cx="3743960" cy="3743960"/>
          </a:xfrm>
          <a:prstGeom prst="rect">
            <a:avLst/>
          </a:prstGeom>
          <a:noFill/>
          <a:ln>
            <a:noFill/>
          </a:ln>
        </p:spPr>
      </p:pic>
      <p:pic>
        <p:nvPicPr>
          <p:cNvPr id="2050" name="Picture 2" descr="https://encrypted-tbn2.gstatic.com/images?q=tbn:ANd9GcQitef5PsNqKLAFgZvh5dOCnhygsYaNHkpcOe6hE_AC5XJO-sK4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624499" y="1524000"/>
            <a:ext cx="1023599" cy="10235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6"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Cover art"/>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886200" y="1765737"/>
            <a:ext cx="952499" cy="952499"/>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www.cofisoft.fr/images/Logo_CO2.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725369" y="2032435"/>
            <a:ext cx="809626" cy="685801"/>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http://www.nature.com/scitable/content/ne0000/ne0000/ne0000/ne0000/14705175/U3CP5-1_ChloroplastStructu_ksm.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136297" y="3721296"/>
            <a:ext cx="2189763" cy="1397799"/>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f.tqn.com/y/chemistry/1/W/a/c/1/Oxygen_Tile.png"/>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4571998" y="5780163"/>
            <a:ext cx="767354" cy="767354"/>
          </a:xfrm>
          <a:prstGeom prst="rect">
            <a:avLst/>
          </a:prstGeom>
          <a:noFill/>
          <a:extLst>
            <a:ext uri="{909E8E84-426E-40DD-AFC4-6F175D3DCCD1}">
              <a14:hiddenFill xmlns:a14="http://schemas.microsoft.com/office/drawing/2010/main" xmlns="">
                <a:solidFill>
                  <a:srgbClr val="FFFFFF"/>
                </a:solidFill>
              </a14:hiddenFill>
            </a:ext>
          </a:extLst>
        </p:spPr>
      </p:pic>
      <p:pic>
        <p:nvPicPr>
          <p:cNvPr id="2070" name="Picture 22" descr="http://bio1151.nicerweb.com/Locked/media/ch05/05_04aGlucoseLinearRing-L.jpg"/>
          <p:cNvPicPr>
            <a:picLocks noChangeAspect="1" noChangeArrowheads="1"/>
          </p:cNvPicPr>
          <p:nvPr/>
        </p:nvPicPr>
        <p:blipFill rotWithShape="1">
          <a:blip r:embed="rId9" cstate="email">
            <a:extLst>
              <a:ext uri="{28A0092B-C50C-407E-A947-70E740481C1C}">
                <a14:useLocalDpi xmlns:a14="http://schemas.microsoft.com/office/drawing/2010/main" xmlns=""/>
              </a:ext>
            </a:extLst>
          </a:blip>
          <a:srcRect/>
          <a:stretch/>
        </p:blipFill>
        <p:spPr bwMode="auto">
          <a:xfrm>
            <a:off x="3598607" y="5746534"/>
            <a:ext cx="908620" cy="1027040"/>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natuurinformatie.nl/img/Mitochondrion_open.jpg"/>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1459436" y="3460583"/>
            <a:ext cx="1369689" cy="113761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78246" y="4616822"/>
            <a:ext cx="2912807" cy="461665"/>
          </a:xfrm>
          <a:prstGeom prst="rect">
            <a:avLst/>
          </a:prstGeom>
          <a:noFill/>
        </p:spPr>
        <p:txBody>
          <a:bodyPr wrap="square" rtlCol="0">
            <a:spAutoFit/>
          </a:bodyPr>
          <a:lstStyle/>
          <a:p>
            <a:r>
              <a:rPr lang="en-US" sz="2400" b="1" dirty="0" smtClean="0"/>
              <a:t>Cellular Respiration</a:t>
            </a:r>
            <a:endParaRPr lang="en-US" sz="2400" b="1" dirty="0"/>
          </a:p>
        </p:txBody>
      </p:sp>
      <p:sp>
        <p:nvSpPr>
          <p:cNvPr id="3" name="TextBox 2"/>
          <p:cNvSpPr txBox="1"/>
          <p:nvPr/>
        </p:nvSpPr>
        <p:spPr>
          <a:xfrm>
            <a:off x="6324600" y="3229750"/>
            <a:ext cx="2514600" cy="461665"/>
          </a:xfrm>
          <a:prstGeom prst="rect">
            <a:avLst/>
          </a:prstGeom>
          <a:noFill/>
        </p:spPr>
        <p:txBody>
          <a:bodyPr wrap="square" rtlCol="0">
            <a:spAutoFit/>
          </a:bodyPr>
          <a:lstStyle/>
          <a:p>
            <a:r>
              <a:rPr lang="en-US" sz="2400" b="1" dirty="0" smtClean="0"/>
              <a:t>Photosynthesis</a:t>
            </a:r>
            <a:endParaRPr lang="en-US" sz="2400" b="1" dirty="0"/>
          </a:p>
        </p:txBody>
      </p:sp>
    </p:spTree>
    <p:extLst>
      <p:ext uri="{BB962C8B-B14F-4D97-AF65-F5344CB8AC3E}">
        <p14:creationId xmlns:p14="http://schemas.microsoft.com/office/powerpoint/2010/main" xmlns="" val="33556623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Energy Cycle</a:t>
            </a:r>
            <a:endParaRPr lang="en-US" dirty="0"/>
          </a:p>
        </p:txBody>
      </p:sp>
      <p:pic>
        <p:nvPicPr>
          <p:cNvPr id="4" name="Picture 3" descr="https://encrypted-tbn0.gstatic.com/images?q=tbn:ANd9GcTFJeWvKHsj15qpS-sgBXrECjUeqrCKMKzthf6dYctwQksWkZ-2kA"/>
          <p:cNvPicPr/>
          <p:nvPr/>
        </p:nvPicPr>
        <p:blipFill>
          <a:blip r:embed="rId3">
            <a:extLst>
              <a:ext uri="{28A0092B-C50C-407E-A947-70E740481C1C}">
                <a14:useLocalDpi xmlns:a14="http://schemas.microsoft.com/office/drawing/2010/main" xmlns=""/>
              </a:ext>
            </a:extLst>
          </a:blip>
          <a:srcRect/>
          <a:stretch>
            <a:fillRect/>
          </a:stretch>
        </p:blipFill>
        <p:spPr bwMode="auto">
          <a:xfrm rot="4110293">
            <a:off x="2700018" y="2308336"/>
            <a:ext cx="3743960" cy="3743960"/>
          </a:xfrm>
          <a:prstGeom prst="rect">
            <a:avLst/>
          </a:prstGeom>
          <a:noFill/>
          <a:ln>
            <a:noFill/>
          </a:ln>
        </p:spPr>
      </p:pic>
      <p:pic>
        <p:nvPicPr>
          <p:cNvPr id="2050" name="Picture 2" descr="https://encrypted-tbn2.gstatic.com/images?q=tbn:ANd9GcQitef5PsNqKLAFgZvh5dOCnhygsYaNHkpcOe6hE_AC5XJO-sK4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624499" y="1524000"/>
            <a:ext cx="1023599" cy="10235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6"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8" name="Picture 10" descr="Cover art"/>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886200" y="1765737"/>
            <a:ext cx="952499" cy="952499"/>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www.cofisoft.fr/images/Logo_CO2.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725369" y="2032435"/>
            <a:ext cx="809626" cy="685801"/>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http://www.nature.com/scitable/content/ne0000/ne0000/ne0000/ne0000/14705175/U3CP5-1_ChloroplastStructu_ksm.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136297" y="3721296"/>
            <a:ext cx="2189763" cy="1397799"/>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f.tqn.com/y/chemistry/1/W/a/c/1/Oxygen_Tile.png"/>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4571998" y="5780163"/>
            <a:ext cx="767354" cy="767354"/>
          </a:xfrm>
          <a:prstGeom prst="rect">
            <a:avLst/>
          </a:prstGeom>
          <a:noFill/>
          <a:extLst>
            <a:ext uri="{909E8E84-426E-40DD-AFC4-6F175D3DCCD1}">
              <a14:hiddenFill xmlns:a14="http://schemas.microsoft.com/office/drawing/2010/main" xmlns="">
                <a:solidFill>
                  <a:srgbClr val="FFFFFF"/>
                </a:solidFill>
              </a14:hiddenFill>
            </a:ext>
          </a:extLst>
        </p:spPr>
      </p:pic>
      <p:pic>
        <p:nvPicPr>
          <p:cNvPr id="2070" name="Picture 22" descr="http://bio1151.nicerweb.com/Locked/media/ch05/05_04aGlucoseLinearRing-L.jpg"/>
          <p:cNvPicPr>
            <a:picLocks noChangeAspect="1" noChangeArrowheads="1"/>
          </p:cNvPicPr>
          <p:nvPr/>
        </p:nvPicPr>
        <p:blipFill rotWithShape="1">
          <a:blip r:embed="rId9" cstate="email">
            <a:extLst>
              <a:ext uri="{28A0092B-C50C-407E-A947-70E740481C1C}">
                <a14:useLocalDpi xmlns:a14="http://schemas.microsoft.com/office/drawing/2010/main" xmlns=""/>
              </a:ext>
            </a:extLst>
          </a:blip>
          <a:srcRect/>
          <a:stretch/>
        </p:blipFill>
        <p:spPr bwMode="auto">
          <a:xfrm>
            <a:off x="3598607" y="5746534"/>
            <a:ext cx="908620" cy="1027040"/>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natuurinformatie.nl/img/Mitochondrion_open.jpg"/>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1459436" y="3460583"/>
            <a:ext cx="1369689" cy="1137616"/>
          </a:xfrm>
          <a:prstGeom prst="rect">
            <a:avLst/>
          </a:prstGeom>
          <a:noFill/>
          <a:extLst>
            <a:ext uri="{909E8E84-426E-40DD-AFC4-6F175D3DCCD1}">
              <a14:hiddenFill xmlns:a14="http://schemas.microsoft.com/office/drawing/2010/main" xmlns="">
                <a:solidFill>
                  <a:srgbClr val="FFFFFF"/>
                </a:solidFill>
              </a14:hiddenFill>
            </a:ext>
          </a:extLst>
        </p:spPr>
      </p:pic>
      <p:pic>
        <p:nvPicPr>
          <p:cNvPr id="2074" name="Picture 26" descr="https://betterknowbio.files.wordpress.com/2012/10/atp.png"/>
          <p:cNvPicPr>
            <a:picLocks noChangeAspect="1" noChangeArrowheads="1"/>
          </p:cNvPicPr>
          <p:nvPr/>
        </p:nvPicPr>
        <p:blipFill rotWithShape="1">
          <a:blip r:embed="rId11" cstate="email">
            <a:extLst>
              <a:ext uri="{28A0092B-C50C-407E-A947-70E740481C1C}">
                <a14:useLocalDpi xmlns:a14="http://schemas.microsoft.com/office/drawing/2010/main" xmlns=""/>
              </a:ext>
            </a:extLst>
          </a:blip>
          <a:srcRect l="14059" r="17781"/>
          <a:stretch/>
        </p:blipFill>
        <p:spPr bwMode="auto">
          <a:xfrm>
            <a:off x="250981" y="2375335"/>
            <a:ext cx="1396032" cy="96563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78246" y="4616822"/>
            <a:ext cx="2912807" cy="461665"/>
          </a:xfrm>
          <a:prstGeom prst="rect">
            <a:avLst/>
          </a:prstGeom>
          <a:noFill/>
        </p:spPr>
        <p:txBody>
          <a:bodyPr wrap="square" rtlCol="0">
            <a:spAutoFit/>
          </a:bodyPr>
          <a:lstStyle/>
          <a:p>
            <a:r>
              <a:rPr lang="en-US" sz="2400" b="1" dirty="0" smtClean="0"/>
              <a:t>Cellular Respiration</a:t>
            </a:r>
            <a:endParaRPr lang="en-US" sz="2400" b="1" dirty="0"/>
          </a:p>
        </p:txBody>
      </p:sp>
      <p:sp>
        <p:nvSpPr>
          <p:cNvPr id="3" name="TextBox 2"/>
          <p:cNvSpPr txBox="1"/>
          <p:nvPr/>
        </p:nvSpPr>
        <p:spPr>
          <a:xfrm>
            <a:off x="6324600" y="3229750"/>
            <a:ext cx="2514600" cy="461665"/>
          </a:xfrm>
          <a:prstGeom prst="rect">
            <a:avLst/>
          </a:prstGeom>
          <a:noFill/>
        </p:spPr>
        <p:txBody>
          <a:bodyPr wrap="square" rtlCol="0">
            <a:spAutoFit/>
          </a:bodyPr>
          <a:lstStyle/>
          <a:p>
            <a:r>
              <a:rPr lang="en-US" sz="2400" b="1" dirty="0" smtClean="0"/>
              <a:t>Photosynthesis</a:t>
            </a:r>
            <a:endParaRPr lang="en-US" sz="2400" b="1" dirty="0"/>
          </a:p>
        </p:txBody>
      </p:sp>
    </p:spTree>
    <p:extLst>
      <p:ext uri="{BB962C8B-B14F-4D97-AF65-F5344CB8AC3E}">
        <p14:creationId xmlns:p14="http://schemas.microsoft.com/office/powerpoint/2010/main" xmlns="" val="9449026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Energy Cycle</a:t>
            </a:r>
            <a:endParaRPr lang="en-US" dirty="0"/>
          </a:p>
        </p:txBody>
      </p:sp>
      <p:pic>
        <p:nvPicPr>
          <p:cNvPr id="4" name="Picture 3" descr="https://encrypted-tbn0.gstatic.com/images?q=tbn:ANd9GcTFJeWvKHsj15qpS-sgBXrECjUeqrCKMKzthf6dYctwQksWkZ-2kA"/>
          <p:cNvPicPr/>
          <p:nvPr/>
        </p:nvPicPr>
        <p:blipFill>
          <a:blip r:embed="rId3">
            <a:extLst>
              <a:ext uri="{28A0092B-C50C-407E-A947-70E740481C1C}">
                <a14:useLocalDpi xmlns:a14="http://schemas.microsoft.com/office/drawing/2010/main" xmlns=""/>
              </a:ext>
            </a:extLst>
          </a:blip>
          <a:srcRect/>
          <a:stretch>
            <a:fillRect/>
          </a:stretch>
        </p:blipFill>
        <p:spPr bwMode="auto">
          <a:xfrm rot="4110293">
            <a:off x="2700018" y="2308336"/>
            <a:ext cx="3743960" cy="3743960"/>
          </a:xfrm>
          <a:prstGeom prst="rect">
            <a:avLst/>
          </a:prstGeom>
          <a:noFill/>
          <a:ln>
            <a:noFill/>
          </a:ln>
        </p:spPr>
      </p:pic>
      <p:pic>
        <p:nvPicPr>
          <p:cNvPr id="2050" name="Picture 2" descr="https://encrypted-tbn2.gstatic.com/images?q=tbn:ANd9GcQitef5PsNqKLAFgZvh5dOCnhygsYaNHkpcOe6hE_AC5XJO-sK4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624499" y="1524000"/>
            <a:ext cx="1023599" cy="10235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6"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8" name="Picture 10" descr="Cover art"/>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886200" y="1765737"/>
            <a:ext cx="952499" cy="952499"/>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www.cofisoft.fr/images/Logo_CO2.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725369" y="2032435"/>
            <a:ext cx="809626" cy="685801"/>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http://www.nature.com/scitable/content/ne0000/ne0000/ne0000/ne0000/14705175/U3CP5-1_ChloroplastStructu_ksm.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136297" y="3721296"/>
            <a:ext cx="2189763" cy="1397799"/>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f.tqn.com/y/chemistry/1/W/a/c/1/Oxygen_Tile.png"/>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4571998" y="5780163"/>
            <a:ext cx="767354" cy="767354"/>
          </a:xfrm>
          <a:prstGeom prst="rect">
            <a:avLst/>
          </a:prstGeom>
          <a:noFill/>
          <a:extLst>
            <a:ext uri="{909E8E84-426E-40DD-AFC4-6F175D3DCCD1}">
              <a14:hiddenFill xmlns:a14="http://schemas.microsoft.com/office/drawing/2010/main" xmlns="">
                <a:solidFill>
                  <a:srgbClr val="FFFFFF"/>
                </a:solidFill>
              </a14:hiddenFill>
            </a:ext>
          </a:extLst>
        </p:spPr>
      </p:pic>
      <p:pic>
        <p:nvPicPr>
          <p:cNvPr id="2070" name="Picture 22" descr="http://bio1151.nicerweb.com/Locked/media/ch05/05_04aGlucoseLinearRing-L.jpg"/>
          <p:cNvPicPr>
            <a:picLocks noChangeAspect="1" noChangeArrowheads="1"/>
          </p:cNvPicPr>
          <p:nvPr/>
        </p:nvPicPr>
        <p:blipFill rotWithShape="1">
          <a:blip r:embed="rId9" cstate="email">
            <a:extLst>
              <a:ext uri="{28A0092B-C50C-407E-A947-70E740481C1C}">
                <a14:useLocalDpi xmlns:a14="http://schemas.microsoft.com/office/drawing/2010/main" xmlns=""/>
              </a:ext>
            </a:extLst>
          </a:blip>
          <a:srcRect/>
          <a:stretch/>
        </p:blipFill>
        <p:spPr bwMode="auto">
          <a:xfrm>
            <a:off x="3598607" y="5746534"/>
            <a:ext cx="908620" cy="1027040"/>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natuurinformatie.nl/img/Mitochondrion_open.jpg"/>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1459436" y="3460583"/>
            <a:ext cx="1369689" cy="1137616"/>
          </a:xfrm>
          <a:prstGeom prst="rect">
            <a:avLst/>
          </a:prstGeom>
          <a:noFill/>
          <a:extLst>
            <a:ext uri="{909E8E84-426E-40DD-AFC4-6F175D3DCCD1}">
              <a14:hiddenFill xmlns:a14="http://schemas.microsoft.com/office/drawing/2010/main" xmlns="">
                <a:solidFill>
                  <a:srgbClr val="FFFFFF"/>
                </a:solidFill>
              </a14:hiddenFill>
            </a:ext>
          </a:extLst>
        </p:spPr>
      </p:pic>
      <p:pic>
        <p:nvPicPr>
          <p:cNvPr id="2074" name="Picture 26" descr="https://betterknowbio.files.wordpress.com/2012/10/atp.png"/>
          <p:cNvPicPr>
            <a:picLocks noChangeAspect="1" noChangeArrowheads="1"/>
          </p:cNvPicPr>
          <p:nvPr/>
        </p:nvPicPr>
        <p:blipFill rotWithShape="1">
          <a:blip r:embed="rId11" cstate="email">
            <a:extLst>
              <a:ext uri="{28A0092B-C50C-407E-A947-70E740481C1C}">
                <a14:useLocalDpi xmlns:a14="http://schemas.microsoft.com/office/drawing/2010/main" xmlns=""/>
              </a:ext>
            </a:extLst>
          </a:blip>
          <a:srcRect l="14059" r="17781"/>
          <a:stretch/>
        </p:blipFill>
        <p:spPr bwMode="auto">
          <a:xfrm>
            <a:off x="250981" y="2375335"/>
            <a:ext cx="1396032" cy="96563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78246" y="4616822"/>
            <a:ext cx="2912807" cy="461665"/>
          </a:xfrm>
          <a:prstGeom prst="rect">
            <a:avLst/>
          </a:prstGeom>
          <a:noFill/>
        </p:spPr>
        <p:txBody>
          <a:bodyPr wrap="square" rtlCol="0">
            <a:spAutoFit/>
          </a:bodyPr>
          <a:lstStyle/>
          <a:p>
            <a:r>
              <a:rPr lang="en-US" sz="2400" b="1" dirty="0" smtClean="0"/>
              <a:t>Cellular Respiration</a:t>
            </a:r>
            <a:endParaRPr lang="en-US" sz="2400" b="1" dirty="0"/>
          </a:p>
        </p:txBody>
      </p:sp>
      <p:sp>
        <p:nvSpPr>
          <p:cNvPr id="3" name="TextBox 2"/>
          <p:cNvSpPr txBox="1"/>
          <p:nvPr/>
        </p:nvSpPr>
        <p:spPr>
          <a:xfrm>
            <a:off x="6324600" y="3229750"/>
            <a:ext cx="2514600" cy="461665"/>
          </a:xfrm>
          <a:prstGeom prst="rect">
            <a:avLst/>
          </a:prstGeom>
          <a:noFill/>
        </p:spPr>
        <p:txBody>
          <a:bodyPr wrap="square" rtlCol="0">
            <a:spAutoFit/>
          </a:bodyPr>
          <a:lstStyle/>
          <a:p>
            <a:r>
              <a:rPr lang="en-US" sz="2400" b="1" dirty="0" smtClean="0"/>
              <a:t>Photosynthesis</a:t>
            </a:r>
            <a:endParaRPr lang="en-US" sz="2400" b="1" dirty="0"/>
          </a:p>
        </p:txBody>
      </p:sp>
    </p:spTree>
    <p:extLst>
      <p:ext uri="{BB962C8B-B14F-4D97-AF65-F5344CB8AC3E}">
        <p14:creationId xmlns:p14="http://schemas.microsoft.com/office/powerpoint/2010/main" xmlns="" val="36317933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Energy Cycle</a:t>
            </a:r>
            <a:endParaRPr lang="en-US" dirty="0"/>
          </a:p>
        </p:txBody>
      </p:sp>
      <p:pic>
        <p:nvPicPr>
          <p:cNvPr id="4" name="Picture 3" descr="https://encrypted-tbn0.gstatic.com/images?q=tbn:ANd9GcTFJeWvKHsj15qpS-sgBXrECjUeqrCKMKzthf6dYctwQksWkZ-2kA"/>
          <p:cNvPicPr/>
          <p:nvPr/>
        </p:nvPicPr>
        <p:blipFill>
          <a:blip r:embed="rId3">
            <a:extLst>
              <a:ext uri="{28A0092B-C50C-407E-A947-70E740481C1C}">
                <a14:useLocalDpi xmlns:a14="http://schemas.microsoft.com/office/drawing/2010/main" xmlns=""/>
              </a:ext>
            </a:extLst>
          </a:blip>
          <a:srcRect/>
          <a:stretch>
            <a:fillRect/>
          </a:stretch>
        </p:blipFill>
        <p:spPr bwMode="auto">
          <a:xfrm rot="4110293">
            <a:off x="2700018" y="2308336"/>
            <a:ext cx="3743960" cy="3743960"/>
          </a:xfrm>
          <a:prstGeom prst="rect">
            <a:avLst/>
          </a:prstGeom>
          <a:noFill/>
          <a:ln>
            <a:noFill/>
          </a:ln>
        </p:spPr>
      </p:pic>
      <p:pic>
        <p:nvPicPr>
          <p:cNvPr id="2050" name="Picture 2" descr="https://encrypted-tbn2.gstatic.com/images?q=tbn:ANd9GcQitef5PsNqKLAFgZvh5dOCnhygsYaNHkpcOe6hE_AC5XJO-sK4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624499" y="1524000"/>
            <a:ext cx="1023599" cy="10235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6"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data:image/jpeg;base64,/9j/4AAQSkZJRgABAQAAAQABAAD/2wCEAAkGBxASDxEPDxEPDxAQDxQPDw4QEBAPFA4PFhYWFxYRFBQYHCggGBolHRUVITIhJSkrLi4vFx8zODMsNyoxLysBCgoKDg0OGxAQGiwkICQuLCwsLCwsLCwsLC8sLCwsLCwsLCwsLCwsLCwsLCwsLCwsLCwsLCwsLCwsLCwsLCwsLP/AABEIAOEA4QMBEQACEQEDEQH/xAAcAAEAAQUBAQAAAAAAAAAAAAAABwIDBAUGAQj/xAA/EAACAQICBQgHBgYCAwAAAAAAAQIDEQQFBhIhMVEHEyJBYXGBoSMyUoKRscEUYnJzstEkQpLC4fBTojM0ZP/EABoBAQADAQEBAAAAAAAAAAAAAAADBAUCAQb/xAAyEQEAAgIBAwEGBQMFAQEAAAAAAQIDEQQSITFBBRMiUWFxMoGRscEjM9EUQqHh8FJD/9oADAMBAAIRAxEAPwCcQAAAAAAAAAAAAAAAAAAAAAAAAAAAAAAAAAAAAAAAAAAAAAAAAAAAAAAAAAAAAAAAAAAAAAAAAAAAAAAAAAA0+l+Z/ZsBia6dpRpSVP8AMktWPm18CXDTryRCLPfoxzLD5O80+0Zbh5yd5wjzNS7u3KGxN961X4nXJp05JccW/XiiXSECwAAAAAAAAAAAAAAAAAAAAAAAAAAAAAAIs5a836NHBxe/01ZJ+FNeU34I0OFTzZnc6/iv5/4Y3IzmurUnhZerWTnD82G+PjF39w95tNx1fJ5wb6np+aXDOaQAAAAAAAAAAAAAAAAAAAAAAAAAAAABbr1owhKc2oxhFylJ7EopXbZ7EbnUPJnUbl85aXZnLE4mdeV/SN1Ix9inLZTj4QUfi+JtYadNdMTPfqtv5/8AoVaMYqpTk6lLbVoSjXpr2nHfHua6PvHmaIntPq9wTrvHo+h8vxkK1GnXpPWp1YKpB/dauY1qzWdS2qzuNwyDx6AAAAAAAAAAAAAAAAAAAAAAAAAAAA4flNzX0dPL4StPFdKs0/UwsNs2+Gtqtdu0t8Wnebz6fuq8m/ikevn7ISxtbXqzn1Sk3FcI/wAq8FZeBqVjUaZF53Myz9GalsTFe2nD47V5pEeWPhd4Z+JK3JrmfN1K2Wze6+Jwt/8Ahk+nTX4Z3fvGdyK7iL/lLU49tfCkAqrQAAAAAAAAAAAAAAAAAAAAAAAAAAFjH4yFGlOtVerTpxc5y4JHtazadQ8taKxuUFZ3mk6tPEY+r0amNnzGHh/x4WNta3euj59Zr46RExSPEefuycl5ms3nzP7ORiiypSrpVJQlGcfWhJSj3p3R5MbjT2s6naRM314xoZlhds6ElXpr2oNekpvvi38ChHrW3q0t/wC6PRKuSZpTxWHpYmi7wqwUkuuL64vtTuvAoXrNbTEr9LRau4Zxy6AAAAAAAAAAAAAAAAAAAAAAAAABFnKJnEsbi4ZRhpNQjPXxdSP3d8e1Ruvea4F/j093X3k/ko8i/vLe7jxHlwWlmNjUr83SsqNCKoUordaO9rvfX2IvYqdNe/mWfnv1W7ejUQRNEK8y9aGjaSOT3EKthZYae+DcVfhvi/O3usz+RXpttoYbbqvaH5o8tzCeArtrC4qd6Dk+jQrXs4rsd0v6e0iy095TqjzCxiv0W1PiUsFFeAAAAAAAAAAAAAAAAAAAAAAAADkOUjSxYDDasH/E14yjR3Pm1udV919nF+JZ42H3lu/iFbk5vd11HmUc4Ck8Fl88TUv9rxmyLbblCLu1e/XbpPtaL+veZNekKFp91j36y4zrLakvRidaRzI0NPdt9oRjnSxSXVUVl+KO1eWsvFFbkU3Xazxr6tp3enuSLE4ZVYW17KUZbrTt0XfqT3Pv7Cjiv02XZjqjTYcmGlrxVH7LiG/teHVpa1k6tNOyn3rYn4PrI+Th6J6o8SscbN1x0z5h3JVWgAAAAAAAAAAAAAAAAAAAAADAzzNqWEw9TE1naFNbuuUnsjBdrew7x0m9umHGS8Ur1ShDKY1c1zKeLxG2nTkpyj/Kkn6OiuzZt4pPiatojFj6YZdZnJfqlZ03zTncQ4xd4UvRx7X/ADS+OzuSJ8FOmn1lWz36769Ic9SjtJohBaV+x1pG8YevaNZwnGcd8JKS707nNo3GndZmJ2m7RvEQxGGcN8ZQTj+GSujGyR02alZ3G0a6TUK2BxscbQerOFS09l1r22Nr2ZR3/wCSzimL16LOcm6zF6pk0Yz2ljcNDEUnv6NSHXSqLfB/7tTRnZcc47dMtHFkjJXcNsRpAAAAAAAAAAAAAAAAAAAADYEC8pOlMsfilh8O3LD0patNR2qtU3Op28F2d5scXB0V3PmWRyc/Xbt4hvlRjl2W6qsqso2cut15rf26q/SeVj3uX6fw8tPusf1/lG1WV2X5UIjsrptJHsOZ7y8lVG3sVW3M8266RSPDSS+TLMuioN+pLm3+F9KP1XgZ/Kp3XsFt1dBpzlUakdZroVI83Oy3ezLvX7FbHbSxEbjSOtCNIamWY106rfMylzeIh1W/lqx7r37U2i5mxRmpuPPogxZJw5NT4T9SqRlFTi1KMkpRlFpqUWrpp9aMeY12lrRO+8Kw9AAAAAAAAAAAAAAAAAABHvK5pS8PQWDoytWxC6bW+FDan3OW7uTLvDw9U9c+I/dS5ebpjojzP7OC5Osn163PzV40ukr9cn6v1fgjRz26aa9ZZ2KOvJ9I/dlcomY61aNBPZSjeS+/Kz+Vvixxq6r1fNzybdV4r8nFJlhEqcg8hQ2eOgPVSDyXS6D4vUxDj7cbr8UHdeWsQciu67Tcee8wmavTVfDNcY7Ox9RleLLsIY04y9pxxCVmnzVX+2XzXwL2C/8AtcZ6bjbtuR7SnXg8vrS6VOOthm/5qa9an4b12N8CvzMOvjj80vDzb+CfySeUF8AAAAAAAAAAAAAAAAAMXNMfDD0Kleq7QpQc5cXbqXa93idUpN7RWHN7xSs2l825njqmNxlSvU31J6z+7BWSS7kkjfxY4iIrDAzZZ73nzKUtH8NHDYNOWy8XXqdmy6XhFJFXPbryaj7QscenRj7/AHlFWZYmVWrOpLfOcpvxd7F+K6iIUt7mZY6ie6JkcRo281Bo29UBo29URp5tl5XW5uvSqezUi3+G9n5XOL13WYdY7atEp30cq3pavC68zGyR3acOV0wyxSlVpP1a0H4Pj4NJndLeJdx3jSJstxdTD4iM4PVq0Kt12Tg7NPs2NM0dReup9VG26W3Ho+ldHc4hi8LSxNPdUj0o+xNbJQfc0zEy45x2mstnFkjJWLQ2RGkAAAAAAAAAAAAAAAAEVctWfNKngIP1vS1rPf7Efm/gaXBxdpvP2j+WbzsneKR95/hxGimXc5Upxa/8k0n+WtsvkzU30Y5sybf1MsUd7pvitTB1EtjqONNdzd5eSa8Shxq7yR9GhyLaxyi7mzT0zepUqQ086jmz3R1HNnmjqec2NHUah5o2ao0bTNoXidaEX7VOMvikY2eupa1J3G2Vpdh7wU/ZfkyLHKWvlCWmGG5vGOS2KrFVPe3S81fxL+G3woc9e7tuRrP3TxEsHN+jrrWp3fq1orcu+N/6URc3FuvXHo94WTpv0T6pmMpqgAAAAAAAAAAAAAAFNSainKTsoptvglvYiNkzp80aR5hLFY2tWbvzlV6vZG9ox8FZeB9Fjp0Vikej569+qZvPr3dnoRhUqzfVSou34m0l5ax7zJ1jiPqg4XxZZt9P3XOUCd1Rp9spvwsl82RcKveZT82+oiHHqiX9M7qVcyNPOp46Q096lLpDT3qec2NPepS4HmjqUuB5p7tJnJ/V9DS/DKP9M5JeVjK5UatLV487pDsc4o69GS+6Uq+VlCfKDh+hQqdcZzpv3kmv0P4l3BPeYMvhzuT4ydKpCrTerOnJTg+Ek7ot6i0alRvM1nqh9Q5fi41qNOtD1atONRdeySvYwLVmtpiW7S0WrEx6sg5dAAAAAAAAAAAAAAOc5Qce6OW4iSdpTiqUffaT/wCut8C1w6dWaP1/RV5t+nDbXr2/VAeU09arHsbl/vibtI3Zg5p1SUl6GU7RrS4yjH4Jv6lfmz3rDrgeLS1+mUdbEQXs0V8XKT/Yl4cfBP3Qc6/9SI+jSRw5aUJu9dAEXUugHXWtyonrqLLUqYdRK1KB46iVuUTx1Eu/5Pn6KPZOa80/qZfM/E1eLPwQkCsrwfcZ0eVtD/KDR/h6v3K0Wvi19S5h/E6v+BHuEl0i7VSyR2fQPJNj3Uy5Qe+hVlS7dV2nF/8AZrwMrnU6cu/m0OBfqxa+TtCmugAAAAAAAAAAAAAI+5Z8Tq4KnTv69W7XFJW/uNH2dX4rW+UM72jb4a1+c/si3R+necnwh83/AINjH5YfJntCR9El6Kp+Z/aipzPxx9kvDtqk/dg6R0r4l/lw+pPxf7f5s/nX/q/lDAjhyfbPm72eHG3tci1Kge7SRdYnRPXcWY1SmepYljTgEkSsSieO4d7yex9F78voZXM/E1uJ/bd9L1fAzvVcRPyjK1Cv+OH6kWsP4od2/CjCi+ki9HlTt4TRyK4j/wBql2U6n6l+xT9o1/DKb2bb8VUomW1QAAAAAAAAAAAAAEW8t7ephl1ek/VTNb2b+C/5Mn2l/cx/m4TRtbandH5s1MbF5U+Eg6KPoVF99P4r/BU5cfFBxb/BP3U5xC9d9kYp9/8AtiTB2ozOdfeX8oWIUSSZZ1rvZ0NgizyuTusToncSsRdi1aR1Epq2YdamdJ6ywqsD1NEsWpE8SQkLk8pfwyfGpN+dvoZPNn42zw/7cOzqPosz4W0ScplS1Govaqwj53+hbwfidX/AjSitpdhUt4S3yMv+KrL/AOdfqRX9ox/Tj7uvZv8Acsl4x2yAAAAAAAAAAAAAAjblpw96FGfsuS+Lg/7TV9mz2vH2ZHtONXx2+8frCPNGn0prjFeT/wAmpjY3K8Q7rRiVpzjxipLwdv7iHlR2iVXj31aYXqvSnKXGT/Y9r2rEMnkX3eZVxiNqNrKtU82j6lirTO4lbx33DEqwO4lapLBrQO4WaywK0DpYrLDnDbbjsCWEoaJYfm8LSj91v4yb+picq3VklucWusUNvi6loMrRCzCF+U3F3lSprrnOo/dtGPzl8C5x48y9y+HHYWHzLlYUskpa5G6X8ViZdUaMI/GT/Yre0u2OsfWU3syO9pS0YzYAAAAAAAAAAAAAAcrylYLncvnsu4NPuT2fVF/2dbWbp+cTDK9rxrBF/wD5mJ/j+ULZFU1a0U+u8fH/AFGxTtZjciN0dvlFbUqxb3Xs+5nuavVWYZlbdN4ll4OV1Z7zmzLyMtHCpd6eItKZo9hNjnUsSrEkhoY52wa8SSFqrArxOliqnBYbWnd7kc3tqFjHG0i5ViIunFR2aqUWuFjFzVmLd25gvFqxpaznGWi0RRCzWEG6V4znsZOzvGm+aT4uPrP+q5fxV1VFmt3W8DS2rs2/AtVhn5bdpTHyNYW2HxNZr166pxfFQim/C8/Iz/alvirX6b/Vp+za6xzKRDKaQAAAAAAAAAAAAADHx+GVWlOk904uP7HeK80vFo9EHJwxmw2xz6w+dczw0qGJnB7HCo2vBn0dp7xaPXu+Xw268ep8+JdPh6qlFSXWrk3mGdkrrs2OGqkUwoZKNlTlcjU7UVhH0KZBJWqxVO4WscaYVZEkLlGDUhc62sVh6q8YEV1vHEyyMFnfNS12+hukvu8fDeU8teuNNHB8E7e6W5zzVGdVO7tq0l7U5bn3Lf4FXHTc6aUz0xtFmHptu72t7W+LNGsKGS7c4SlaLlx2LuRYpXcqOS3d9AaIZX9mwNCi1aShr1PzJdKXzt4Hz3Ly+9zWs+l42P3eKKtyVk4AAAAAAAAAAAAAABFPKxkNprFU1snfXt7X+Tb4OX3mLonzX9ny/Nxf6blTP+3J3/P1/wA/q5PIMXs5t9W1dxexz6KXIx9+pvIy4bzqYULU2yqGMtsZHMK1sTPp4qL6zjSKcUqnUXFB7GNZqVVxR1CetJa/E4uC6zrazTHMtNi8zvsiOpdx4PmwHWb2tkc912lYhrc0zLZqp+BxrSxWNsLE42rWjShN9GjDUgl+p9trLwPK44iZn5pL5dxpkYLC3fz7iesKV7u60GyL7Rioa0b0qVqk+DS9WPi/JMi5eb3WKZjzPaDhYvfZ4j0jvP8ACZj519QAAAAAAAAAAAAAAAAMPN8vhiKM6M0rTi0nwfUyXBlnFeLQqc3ixycM08T5iflPp/39ED57lNTB4iUWmrS2Pqa/b/eB9DFovEZKeJfM0tM7x5I1aO0x/wC/4+jOwWOUkk3Zvc+PZ3ktbbV8mKYZutxOtIJqpa4No5mh0rcpVOpnHu5dxWqxNVXxHRKasVhYnhJb5O3ez3oTVtHoxa8qcOu4mIhNXctPjMa3siRzKxWNeWDGi27s8iHU3Z+Ewbb3HcQgvd0mUZU5tRim7tJ2XrN7oo9taKx3VL3mZ1XzPhMujeTxwtBQ2a8ulUa9rh3LcfP8rPOa+/T0fTcHi/6fF0z5nvP3/wCm1K66AAAAAAAAAAAAAAAAAGi0p0dp4ulZpKa9WXWW+LypwzqfDK9o8Cc39XF2vH/MfL/EodzHKauGqOnVXRb2PbZ93b2G3WYtHVXwwq5OvtPaY9FuNepD1XrR4Pb8GdxaYJpWVazf2otHXW49z8nrzeJ71we5lZqZvwZ51u4xMKvmEnxOZlLWmmDUvLeznSWJ09p4dvchomzPwuXN7z1Ha7pMnyOVRqytHrlx7EcXyxRFMzKTdHMghQSnKK1rdFewuL7TG5PJm/wx4bXs/ge7/q5Pxen0/wC2/KbXAAAAAAAAAAAAAAAAAAAA12b5PSxEHGcU2+K39/7ljByLYp7M7nezqcj4o7W+f+UdZxodUpN81eUfYk1f3Zbn47TXxcmmR87lrl49unNGvr6S5zEZc07Si4vhJWJ/s6rkifEsSplfYNpIssvK32jb3qI5S+DGzqZVHKOwbeTZtMFkcpO0Yt937nlr1r5lxuZ8OpynRPanUV37C3eLKmXl68JsXHvknURt2mX5ZCmk7K63cI9xl5M037Nvi8GuL4rd5/ZnkK+AAAAAAAAAAAAAAAAAAAAAAU1IKStJJp9TVz2JmJ3DjJjrkr03jcfVqcdkFKotll92S14+e4tY+Xavlicj2FjtPVhtNZ/WP8tFidELerBP8EreTLledWfMszJ7M9oYvw6t9p/zphvRmS/kq/0a3yJP9TSfWFfp5tfOK36TP7LtLRr7lXxg0eTyax6wkpj5Vv8A87fpMfu2eE0aS3wXvO/kV78z6r2L2dybfijX3bnDZXGO+3dFWRUtnmfDTw+za173nbOhBJWSSRDMzPlpUpWkarGlR46AAAAAAAAAAAAAAAAAAAAAAAAAAAAAAAAAAAAAAAAAAAAAAAAAAAAAAAAAAAAAAAAAAAAAAAAAAAAAAAAAAAAAAAAAAAAAAAAAAAAAAAAAAAAAAAAAP//Z"/>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8" name="Picture 10" descr="Cover art"/>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886200" y="1765737"/>
            <a:ext cx="952499" cy="952499"/>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www.cofisoft.fr/images/Logo_CO2.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725369" y="2032435"/>
            <a:ext cx="809626" cy="685801"/>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http://www.nature.com/scitable/content/ne0000/ne0000/ne0000/ne0000/14705175/U3CP5-1_ChloroplastStructu_ksm.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136297" y="3721296"/>
            <a:ext cx="2189763" cy="1397799"/>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f.tqn.com/y/chemistry/1/W/a/c/1/Oxygen_Tile.png"/>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4571998" y="5780163"/>
            <a:ext cx="767354" cy="767354"/>
          </a:xfrm>
          <a:prstGeom prst="rect">
            <a:avLst/>
          </a:prstGeom>
          <a:noFill/>
          <a:extLst>
            <a:ext uri="{909E8E84-426E-40DD-AFC4-6F175D3DCCD1}">
              <a14:hiddenFill xmlns:a14="http://schemas.microsoft.com/office/drawing/2010/main" xmlns="">
                <a:solidFill>
                  <a:srgbClr val="FFFFFF"/>
                </a:solidFill>
              </a14:hiddenFill>
            </a:ext>
          </a:extLst>
        </p:spPr>
      </p:pic>
      <p:pic>
        <p:nvPicPr>
          <p:cNvPr id="2070" name="Picture 22" descr="http://bio1151.nicerweb.com/Locked/media/ch05/05_04aGlucoseLinearRing-L.jpg"/>
          <p:cNvPicPr>
            <a:picLocks noChangeAspect="1" noChangeArrowheads="1"/>
          </p:cNvPicPr>
          <p:nvPr/>
        </p:nvPicPr>
        <p:blipFill rotWithShape="1">
          <a:blip r:embed="rId9" cstate="email">
            <a:extLst>
              <a:ext uri="{28A0092B-C50C-407E-A947-70E740481C1C}">
                <a14:useLocalDpi xmlns:a14="http://schemas.microsoft.com/office/drawing/2010/main" xmlns=""/>
              </a:ext>
            </a:extLst>
          </a:blip>
          <a:srcRect/>
          <a:stretch/>
        </p:blipFill>
        <p:spPr bwMode="auto">
          <a:xfrm>
            <a:off x="3598607" y="5746534"/>
            <a:ext cx="908620" cy="1027040"/>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natuurinformatie.nl/img/Mitochondrion_open.jpg"/>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1459436" y="3460583"/>
            <a:ext cx="1369689" cy="1137616"/>
          </a:xfrm>
          <a:prstGeom prst="rect">
            <a:avLst/>
          </a:prstGeom>
          <a:noFill/>
          <a:extLst>
            <a:ext uri="{909E8E84-426E-40DD-AFC4-6F175D3DCCD1}">
              <a14:hiddenFill xmlns:a14="http://schemas.microsoft.com/office/drawing/2010/main" xmlns="">
                <a:solidFill>
                  <a:srgbClr val="FFFFFF"/>
                </a:solidFill>
              </a14:hiddenFill>
            </a:ext>
          </a:extLst>
        </p:spPr>
      </p:pic>
      <p:pic>
        <p:nvPicPr>
          <p:cNvPr id="2074" name="Picture 26" descr="https://betterknowbio.files.wordpress.com/2012/10/atp.png"/>
          <p:cNvPicPr>
            <a:picLocks noChangeAspect="1" noChangeArrowheads="1"/>
          </p:cNvPicPr>
          <p:nvPr/>
        </p:nvPicPr>
        <p:blipFill rotWithShape="1">
          <a:blip r:embed="rId11" cstate="email">
            <a:extLst>
              <a:ext uri="{28A0092B-C50C-407E-A947-70E740481C1C}">
                <a14:useLocalDpi xmlns:a14="http://schemas.microsoft.com/office/drawing/2010/main" xmlns=""/>
              </a:ext>
            </a:extLst>
          </a:blip>
          <a:srcRect l="14059" r="17781"/>
          <a:stretch/>
        </p:blipFill>
        <p:spPr bwMode="auto">
          <a:xfrm>
            <a:off x="250981" y="2375335"/>
            <a:ext cx="1396032" cy="96563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78246" y="4616822"/>
            <a:ext cx="2912807" cy="461665"/>
          </a:xfrm>
          <a:prstGeom prst="rect">
            <a:avLst/>
          </a:prstGeom>
          <a:noFill/>
        </p:spPr>
        <p:txBody>
          <a:bodyPr wrap="square" rtlCol="0">
            <a:spAutoFit/>
          </a:bodyPr>
          <a:lstStyle/>
          <a:p>
            <a:r>
              <a:rPr lang="en-US" sz="2400" b="1" dirty="0" smtClean="0"/>
              <a:t>Cellular Respiration</a:t>
            </a:r>
            <a:endParaRPr lang="en-US" sz="2400" b="1" dirty="0"/>
          </a:p>
        </p:txBody>
      </p:sp>
      <p:sp>
        <p:nvSpPr>
          <p:cNvPr id="3" name="TextBox 2"/>
          <p:cNvSpPr txBox="1"/>
          <p:nvPr/>
        </p:nvSpPr>
        <p:spPr>
          <a:xfrm>
            <a:off x="6324600" y="3229750"/>
            <a:ext cx="2514600" cy="461665"/>
          </a:xfrm>
          <a:prstGeom prst="rect">
            <a:avLst/>
          </a:prstGeom>
          <a:noFill/>
        </p:spPr>
        <p:txBody>
          <a:bodyPr wrap="square" rtlCol="0">
            <a:spAutoFit/>
          </a:bodyPr>
          <a:lstStyle/>
          <a:p>
            <a:r>
              <a:rPr lang="en-US" sz="2400" b="1" dirty="0" smtClean="0"/>
              <a:t>Photosynthesis</a:t>
            </a:r>
            <a:endParaRPr lang="en-US" sz="2400" b="1" dirty="0"/>
          </a:p>
        </p:txBody>
      </p:sp>
    </p:spTree>
    <p:extLst>
      <p:ext uri="{BB962C8B-B14F-4D97-AF65-F5344CB8AC3E}">
        <p14:creationId xmlns:p14="http://schemas.microsoft.com/office/powerpoint/2010/main" xmlns="" val="14406873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of Energy</a:t>
            </a:r>
            <a:endParaRPr lang="en-US" dirty="0"/>
          </a:p>
        </p:txBody>
      </p:sp>
      <p:sp>
        <p:nvSpPr>
          <p:cNvPr id="3" name="Text Placeholder 2"/>
          <p:cNvSpPr>
            <a:spLocks noGrp="1"/>
          </p:cNvSpPr>
          <p:nvPr>
            <p:ph type="body" idx="1"/>
          </p:nvPr>
        </p:nvSpPr>
        <p:spPr/>
        <p:txBody>
          <a:bodyPr/>
          <a:lstStyle/>
          <a:p>
            <a:endParaRPr lang="en-US" dirty="0"/>
          </a:p>
        </p:txBody>
      </p:sp>
      <p:sp>
        <p:nvSpPr>
          <p:cNvPr id="4" name="Rectangle 3"/>
          <p:cNvSpPr/>
          <p:nvPr/>
        </p:nvSpPr>
        <p:spPr>
          <a:xfrm>
            <a:off x="533400" y="3200400"/>
            <a:ext cx="2971800" cy="2862322"/>
          </a:xfrm>
          <a:prstGeom prst="rect">
            <a:avLst/>
          </a:prstGeom>
        </p:spPr>
        <p:txBody>
          <a:bodyPr wrap="square">
            <a:spAutoFit/>
          </a:bodyPr>
          <a:lstStyle/>
          <a:p>
            <a:r>
              <a:rPr lang="en-US" sz="3600" b="1" u="sng" dirty="0" smtClean="0">
                <a:solidFill>
                  <a:schemeClr val="bg1"/>
                </a:solidFill>
              </a:rPr>
              <a:t>Producer</a:t>
            </a:r>
          </a:p>
          <a:p>
            <a:r>
              <a:rPr lang="en-US" sz="3600" b="1" i="1" dirty="0" smtClean="0"/>
              <a:t>Produces it’s own energy. Also called an “</a:t>
            </a:r>
            <a:r>
              <a:rPr lang="en-US" sz="3600" b="1" i="1" dirty="0" err="1" smtClean="0"/>
              <a:t>autotroph</a:t>
            </a:r>
            <a:r>
              <a:rPr lang="en-US" sz="3600" b="1" i="1" dirty="0" smtClean="0"/>
              <a:t>”</a:t>
            </a:r>
            <a:endParaRPr lang="en-US" sz="3600" b="1" i="1" dirty="0"/>
          </a:p>
        </p:txBody>
      </p:sp>
      <p:sp>
        <p:nvSpPr>
          <p:cNvPr id="1026" name="AutoShape 2" descr="Image result for plant and su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plant and su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What percent of the sun's energy do plants u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0.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886200" y="3429000"/>
            <a:ext cx="4546858" cy="2559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2482499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of Energy</a:t>
            </a:r>
            <a:endParaRPr lang="en-US" dirty="0"/>
          </a:p>
        </p:txBody>
      </p:sp>
      <p:pic>
        <p:nvPicPr>
          <p:cNvPr id="3074" name="Picture 2" descr="http://honestmum.com/wp-content/uploads/2013/10/boy-eating-apple.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343399" y="2819400"/>
            <a:ext cx="3743325"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656897" y="2785241"/>
            <a:ext cx="3686502" cy="3416320"/>
          </a:xfrm>
          <a:prstGeom prst="rect">
            <a:avLst/>
          </a:prstGeom>
          <a:noFill/>
        </p:spPr>
        <p:txBody>
          <a:bodyPr wrap="square" rtlCol="0">
            <a:spAutoFit/>
          </a:bodyPr>
          <a:lstStyle/>
          <a:p>
            <a:r>
              <a:rPr lang="en-US" sz="3600" b="1" u="sng" dirty="0" smtClean="0"/>
              <a:t>Consumers</a:t>
            </a:r>
            <a:r>
              <a:rPr lang="en-US" sz="3600" b="1" u="sng" dirty="0" smtClean="0">
                <a:solidFill>
                  <a:srgbClr val="FFC000"/>
                </a:solidFill>
              </a:rPr>
              <a:t> </a:t>
            </a:r>
            <a:r>
              <a:rPr lang="en-US" sz="3600" b="1" i="1" dirty="0" smtClean="0">
                <a:solidFill>
                  <a:srgbClr val="FFC000"/>
                </a:solidFill>
              </a:rPr>
              <a:t/>
            </a:r>
            <a:br>
              <a:rPr lang="en-US" sz="3600" b="1" i="1" dirty="0" smtClean="0">
                <a:solidFill>
                  <a:srgbClr val="FFC000"/>
                </a:solidFill>
              </a:rPr>
            </a:br>
            <a:r>
              <a:rPr lang="en-US" sz="3600" b="1" i="1" dirty="0" smtClean="0">
                <a:solidFill>
                  <a:srgbClr val="FFC000"/>
                </a:solidFill>
              </a:rPr>
              <a:t>Get energy by eating other living things and are also called “heterotrophs”</a:t>
            </a:r>
            <a:endParaRPr lang="en-US" sz="3600" b="1" i="1" dirty="0">
              <a:solidFill>
                <a:srgbClr val="FFC000"/>
              </a:solidFill>
            </a:endParaRPr>
          </a:p>
        </p:txBody>
      </p:sp>
    </p:spTree>
    <p:extLst>
      <p:ext uri="{BB962C8B-B14F-4D97-AF65-F5344CB8AC3E}">
        <p14:creationId xmlns:p14="http://schemas.microsoft.com/office/powerpoint/2010/main" xmlns="" val="3836581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Web</a:t>
            </a:r>
            <a:endParaRPr lang="en-US" dirty="0"/>
          </a:p>
        </p:txBody>
      </p:sp>
      <p:sp>
        <p:nvSpPr>
          <p:cNvPr id="3" name="Text Placeholder 2"/>
          <p:cNvSpPr>
            <a:spLocks noGrp="1"/>
          </p:cNvSpPr>
          <p:nvPr>
            <p:ph type="body" idx="1"/>
          </p:nvPr>
        </p:nvSpPr>
        <p:spPr/>
        <p:txBody>
          <a:bodyPr>
            <a:normAutofit/>
          </a:bodyPr>
          <a:lstStyle/>
          <a:p>
            <a:r>
              <a:rPr lang="en-US" sz="3600" b="1" i="1" dirty="0" smtClean="0"/>
              <a:t>Transfer of Energy</a:t>
            </a:r>
            <a:endParaRPr lang="en-US" sz="3600" b="1" i="1" dirty="0"/>
          </a:p>
        </p:txBody>
      </p:sp>
      <p:pic>
        <p:nvPicPr>
          <p:cNvPr id="1028" name="Picture 4" descr="http://images.tutorvista.com/content/ecosystem/food-web-forest.jpe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3886200" y="2860590"/>
            <a:ext cx="4882551" cy="3496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396766" y="2810006"/>
            <a:ext cx="3429000" cy="4308872"/>
          </a:xfrm>
          <a:prstGeom prst="rect">
            <a:avLst/>
          </a:prstGeom>
          <a:noFill/>
        </p:spPr>
        <p:txBody>
          <a:bodyPr wrap="square" rtlCol="0">
            <a:spAutoFit/>
          </a:bodyPr>
          <a:lstStyle/>
          <a:p>
            <a:r>
              <a:rPr lang="en-US" sz="3200" b="1" u="sng" dirty="0" smtClean="0"/>
              <a:t>Food Web</a:t>
            </a:r>
          </a:p>
          <a:p>
            <a:r>
              <a:rPr lang="en-US" sz="3200" b="1" i="1" dirty="0" smtClean="0">
                <a:solidFill>
                  <a:srgbClr val="FFC000"/>
                </a:solidFill>
              </a:rPr>
              <a:t>Shows the </a:t>
            </a:r>
            <a:r>
              <a:rPr lang="en-US" sz="3200" b="1" i="1" dirty="0">
                <a:solidFill>
                  <a:srgbClr val="FFC000"/>
                </a:solidFill>
              </a:rPr>
              <a:t>complex relationships between </a:t>
            </a:r>
            <a:r>
              <a:rPr lang="en-US" sz="3200" b="1" i="1" u="sng" dirty="0">
                <a:solidFill>
                  <a:srgbClr val="FFC000"/>
                </a:solidFill>
              </a:rPr>
              <a:t>producers </a:t>
            </a:r>
            <a:r>
              <a:rPr lang="en-US" sz="3200" b="1" i="1" dirty="0">
                <a:solidFill>
                  <a:srgbClr val="FFC000"/>
                </a:solidFill>
              </a:rPr>
              <a:t>and </a:t>
            </a:r>
            <a:r>
              <a:rPr lang="en-US" sz="3200" b="1" i="1" u="sng" dirty="0">
                <a:solidFill>
                  <a:srgbClr val="FFC000"/>
                </a:solidFill>
              </a:rPr>
              <a:t>consumers</a:t>
            </a:r>
            <a:r>
              <a:rPr lang="en-US" sz="3200" b="1" i="1" dirty="0">
                <a:solidFill>
                  <a:srgbClr val="FFC000"/>
                </a:solidFill>
              </a:rPr>
              <a:t> </a:t>
            </a:r>
            <a:r>
              <a:rPr lang="en-US" sz="3200" b="1" i="1" dirty="0" smtClean="0">
                <a:solidFill>
                  <a:srgbClr val="FFC000"/>
                </a:solidFill>
              </a:rPr>
              <a:t>within </a:t>
            </a:r>
            <a:r>
              <a:rPr lang="en-US" sz="3200" b="1" i="1" dirty="0">
                <a:solidFill>
                  <a:srgbClr val="FFC000"/>
                </a:solidFill>
              </a:rPr>
              <a:t>an ecosystem.</a:t>
            </a:r>
            <a:endParaRPr lang="en-US" sz="3200" b="1" i="1" dirty="0" smtClean="0">
              <a:solidFill>
                <a:srgbClr val="FFC000"/>
              </a:solidFill>
            </a:endParaRPr>
          </a:p>
          <a:p>
            <a:endParaRPr lang="en-US" dirty="0"/>
          </a:p>
        </p:txBody>
      </p:sp>
    </p:spTree>
    <p:extLst>
      <p:ext uri="{BB962C8B-B14F-4D97-AF65-F5344CB8AC3E}">
        <p14:creationId xmlns:p14="http://schemas.microsoft.com/office/powerpoint/2010/main" xmlns="" val="31630935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Web</a:t>
            </a:r>
            <a:endParaRPr lang="en-US" dirty="0"/>
          </a:p>
        </p:txBody>
      </p:sp>
      <p:sp>
        <p:nvSpPr>
          <p:cNvPr id="3" name="Text Placeholder 2"/>
          <p:cNvSpPr>
            <a:spLocks noGrp="1"/>
          </p:cNvSpPr>
          <p:nvPr>
            <p:ph type="body" idx="1"/>
          </p:nvPr>
        </p:nvSpPr>
        <p:spPr/>
        <p:txBody>
          <a:bodyPr>
            <a:normAutofit/>
          </a:bodyPr>
          <a:lstStyle/>
          <a:p>
            <a:r>
              <a:rPr lang="en-US" sz="3600" b="1" i="1" dirty="0" smtClean="0"/>
              <a:t>Transfer of Energy</a:t>
            </a:r>
            <a:endParaRPr lang="en-US" sz="3600" b="1" i="1" dirty="0"/>
          </a:p>
        </p:txBody>
      </p:sp>
      <p:pic>
        <p:nvPicPr>
          <p:cNvPr id="1028" name="Picture 4" descr="http://images.tutorvista.com/content/ecosystem/food-web-forest.jpe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3886200" y="2860590"/>
            <a:ext cx="4882551" cy="3496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396766" y="2810006"/>
            <a:ext cx="3429000" cy="3046988"/>
          </a:xfrm>
          <a:prstGeom prst="rect">
            <a:avLst/>
          </a:prstGeom>
          <a:noFill/>
        </p:spPr>
        <p:txBody>
          <a:bodyPr wrap="square" rtlCol="0">
            <a:spAutoFit/>
          </a:bodyPr>
          <a:lstStyle/>
          <a:p>
            <a:r>
              <a:rPr lang="en-US" sz="3200" b="1" u="sng" dirty="0" smtClean="0"/>
              <a:t>Food Web</a:t>
            </a:r>
          </a:p>
          <a:p>
            <a:r>
              <a:rPr lang="en-US" sz="3200" b="1" i="1" dirty="0" smtClean="0">
                <a:solidFill>
                  <a:srgbClr val="FFC000"/>
                </a:solidFill>
              </a:rPr>
              <a:t>The arrows illustrate the flow of energy </a:t>
            </a:r>
            <a:r>
              <a:rPr lang="en-US" sz="3200" b="1" i="1" u="sng" dirty="0" smtClean="0">
                <a:solidFill>
                  <a:srgbClr val="FFC000"/>
                </a:solidFill>
              </a:rPr>
              <a:t>from</a:t>
            </a:r>
            <a:r>
              <a:rPr lang="en-US" sz="3200" b="1" i="1" dirty="0" smtClean="0">
                <a:solidFill>
                  <a:srgbClr val="FFC000"/>
                </a:solidFill>
              </a:rPr>
              <a:t> the energy source </a:t>
            </a:r>
            <a:r>
              <a:rPr lang="en-US" sz="3200" b="1" i="1" u="sng" dirty="0" smtClean="0">
                <a:solidFill>
                  <a:srgbClr val="FFC000"/>
                </a:solidFill>
              </a:rPr>
              <a:t>to </a:t>
            </a:r>
            <a:r>
              <a:rPr lang="en-US" sz="3200" b="1" i="1" dirty="0" smtClean="0">
                <a:solidFill>
                  <a:srgbClr val="FFC000"/>
                </a:solidFill>
              </a:rPr>
              <a:t>the consumer. </a:t>
            </a:r>
            <a:endParaRPr lang="en-US" dirty="0"/>
          </a:p>
        </p:txBody>
      </p:sp>
    </p:spTree>
    <p:extLst>
      <p:ext uri="{BB962C8B-B14F-4D97-AF65-F5344CB8AC3E}">
        <p14:creationId xmlns:p14="http://schemas.microsoft.com/office/powerpoint/2010/main" xmlns="" val="2011646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Web</a:t>
            </a:r>
            <a:endParaRPr lang="en-US" dirty="0"/>
          </a:p>
        </p:txBody>
      </p:sp>
      <p:sp>
        <p:nvSpPr>
          <p:cNvPr id="3" name="Text Placeholder 2"/>
          <p:cNvSpPr>
            <a:spLocks noGrp="1"/>
          </p:cNvSpPr>
          <p:nvPr>
            <p:ph type="body" idx="1"/>
          </p:nvPr>
        </p:nvSpPr>
        <p:spPr/>
        <p:txBody>
          <a:bodyPr>
            <a:normAutofit/>
          </a:bodyPr>
          <a:lstStyle/>
          <a:p>
            <a:r>
              <a:rPr lang="en-US" sz="3600" b="1" i="1" dirty="0" smtClean="0"/>
              <a:t>Transfer of Energy</a:t>
            </a:r>
            <a:endParaRPr lang="en-US" sz="3600" b="1" i="1" dirty="0"/>
          </a:p>
        </p:txBody>
      </p:sp>
      <p:sp>
        <p:nvSpPr>
          <p:cNvPr id="4" name="TextBox 3"/>
          <p:cNvSpPr txBox="1"/>
          <p:nvPr/>
        </p:nvSpPr>
        <p:spPr>
          <a:xfrm>
            <a:off x="609600" y="3222790"/>
            <a:ext cx="3565634" cy="2554545"/>
          </a:xfrm>
          <a:prstGeom prst="rect">
            <a:avLst/>
          </a:prstGeom>
          <a:noFill/>
        </p:spPr>
        <p:txBody>
          <a:bodyPr wrap="square" rtlCol="0">
            <a:spAutoFit/>
          </a:bodyPr>
          <a:lstStyle/>
          <a:p>
            <a:r>
              <a:rPr lang="en-US" sz="3200" b="1" u="sng" dirty="0" smtClean="0"/>
              <a:t>Food Web</a:t>
            </a:r>
          </a:p>
          <a:p>
            <a:r>
              <a:rPr lang="en-US" sz="3200" b="1" i="1" dirty="0" smtClean="0">
                <a:solidFill>
                  <a:srgbClr val="FFC000"/>
                </a:solidFill>
              </a:rPr>
              <a:t>Which way would the arrow point to illustrate the energy flow?</a:t>
            </a:r>
            <a:endParaRPr lang="en-US" dirty="0"/>
          </a:p>
        </p:txBody>
      </p:sp>
      <p:pic>
        <p:nvPicPr>
          <p:cNvPr id="6" name="Picture 5" descr="http://blog.alphaomegafood.com/wp-content/uploads/2011/12/bigstock_Ayrshire_Cow_Eating_1755613-284x300.jpg"/>
          <p:cNvPicPr/>
          <p:nvPr/>
        </p:nvPicPr>
        <p:blipFill>
          <a:blip r:embed="rId3">
            <a:extLst>
              <a:ext uri="{28A0092B-C50C-407E-A947-70E740481C1C}">
                <a14:useLocalDpi xmlns:a14="http://schemas.microsoft.com/office/drawing/2010/main" xmlns=""/>
              </a:ext>
            </a:extLst>
          </a:blip>
          <a:srcRect/>
          <a:stretch>
            <a:fillRect/>
          </a:stretch>
        </p:blipFill>
        <p:spPr bwMode="auto">
          <a:xfrm>
            <a:off x="4495800" y="3044972"/>
            <a:ext cx="3545840" cy="344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Left Arrow 4"/>
          <p:cNvSpPr/>
          <p:nvPr/>
        </p:nvSpPr>
        <p:spPr>
          <a:xfrm rot="4113639">
            <a:off x="5851704" y="5731639"/>
            <a:ext cx="1250586" cy="6278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3965563">
            <a:off x="6480016" y="5463423"/>
            <a:ext cx="1250586" cy="6278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357986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Web</a:t>
            </a:r>
            <a:endParaRPr lang="en-US" dirty="0"/>
          </a:p>
        </p:txBody>
      </p:sp>
      <p:sp>
        <p:nvSpPr>
          <p:cNvPr id="3" name="Text Placeholder 2"/>
          <p:cNvSpPr>
            <a:spLocks noGrp="1"/>
          </p:cNvSpPr>
          <p:nvPr>
            <p:ph type="body" idx="1"/>
          </p:nvPr>
        </p:nvSpPr>
        <p:spPr/>
        <p:txBody>
          <a:bodyPr>
            <a:normAutofit/>
          </a:bodyPr>
          <a:lstStyle/>
          <a:p>
            <a:r>
              <a:rPr lang="en-US" sz="3600" b="1" i="1" dirty="0" smtClean="0"/>
              <a:t>Transfer of Energy</a:t>
            </a:r>
            <a:endParaRPr lang="en-US" sz="3600" b="1" i="1" dirty="0"/>
          </a:p>
        </p:txBody>
      </p:sp>
      <p:sp>
        <p:nvSpPr>
          <p:cNvPr id="4" name="TextBox 3"/>
          <p:cNvSpPr txBox="1"/>
          <p:nvPr/>
        </p:nvSpPr>
        <p:spPr>
          <a:xfrm>
            <a:off x="609600" y="3222790"/>
            <a:ext cx="3565634" cy="2554545"/>
          </a:xfrm>
          <a:prstGeom prst="rect">
            <a:avLst/>
          </a:prstGeom>
          <a:noFill/>
        </p:spPr>
        <p:txBody>
          <a:bodyPr wrap="square" rtlCol="0">
            <a:spAutoFit/>
          </a:bodyPr>
          <a:lstStyle/>
          <a:p>
            <a:r>
              <a:rPr lang="en-US" sz="3200" b="1" u="sng" dirty="0" smtClean="0"/>
              <a:t>Food Web</a:t>
            </a:r>
          </a:p>
          <a:p>
            <a:r>
              <a:rPr lang="en-US" sz="3200" b="1" i="1" dirty="0" smtClean="0">
                <a:solidFill>
                  <a:srgbClr val="FFC000"/>
                </a:solidFill>
              </a:rPr>
              <a:t>Which way would the arrow point to illustrate the energy flow?</a:t>
            </a:r>
            <a:endParaRPr lang="en-US" dirty="0"/>
          </a:p>
        </p:txBody>
      </p:sp>
      <p:pic>
        <p:nvPicPr>
          <p:cNvPr id="6" name="Picture 5" descr="http://blog.alphaomegafood.com/wp-content/uploads/2011/12/bigstock_Ayrshire_Cow_Eating_1755613-284x300.jpg"/>
          <p:cNvPicPr/>
          <p:nvPr/>
        </p:nvPicPr>
        <p:blipFill>
          <a:blip r:embed="rId3">
            <a:extLst>
              <a:ext uri="{28A0092B-C50C-407E-A947-70E740481C1C}">
                <a14:useLocalDpi xmlns:a14="http://schemas.microsoft.com/office/drawing/2010/main" xmlns=""/>
              </a:ext>
            </a:extLst>
          </a:blip>
          <a:srcRect/>
          <a:stretch>
            <a:fillRect/>
          </a:stretch>
        </p:blipFill>
        <p:spPr bwMode="auto">
          <a:xfrm>
            <a:off x="4495800" y="3044972"/>
            <a:ext cx="3545840" cy="344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Left Arrow 4"/>
          <p:cNvSpPr/>
          <p:nvPr/>
        </p:nvSpPr>
        <p:spPr>
          <a:xfrm rot="4113639">
            <a:off x="5851704" y="5731639"/>
            <a:ext cx="1250586" cy="6278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35506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Chemical Energy</a:t>
            </a:r>
          </a:p>
          <a:p>
            <a:r>
              <a:rPr lang="en-US" sz="4000" b="1" i="1" dirty="0" smtClean="0">
                <a:solidFill>
                  <a:schemeClr val="tx1"/>
                </a:solidFill>
              </a:rPr>
              <a:t>ATP and ADP</a:t>
            </a:r>
            <a:endParaRPr lang="en-US" sz="4000" b="1" i="1"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3581400" y="2747211"/>
            <a:ext cx="5086350" cy="3717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533400" y="2809059"/>
            <a:ext cx="3048000" cy="3970318"/>
          </a:xfrm>
          <a:prstGeom prst="rect">
            <a:avLst/>
          </a:prstGeom>
          <a:noFill/>
        </p:spPr>
        <p:txBody>
          <a:bodyPr wrap="square" rtlCol="0">
            <a:spAutoFit/>
          </a:bodyPr>
          <a:lstStyle/>
          <a:p>
            <a:r>
              <a:rPr lang="en-US" sz="3600" b="1" i="1" dirty="0" smtClean="0"/>
              <a:t>When energy is needed for cellular processes, such as when ribosomes build proteins,</a:t>
            </a:r>
            <a:endParaRPr lang="en-US" sz="3600" b="1" i="1" dirty="0">
              <a:solidFill>
                <a:srgbClr val="FFC000"/>
              </a:solidFill>
            </a:endParaRPr>
          </a:p>
        </p:txBody>
      </p:sp>
    </p:spTree>
    <p:extLst>
      <p:ext uri="{BB962C8B-B14F-4D97-AF65-F5344CB8AC3E}">
        <p14:creationId xmlns="" xmlns:p14="http://schemas.microsoft.com/office/powerpoint/2010/main" val="24123062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Web</a:t>
            </a:r>
            <a:endParaRPr lang="en-US" dirty="0"/>
          </a:p>
        </p:txBody>
      </p:sp>
      <p:sp>
        <p:nvSpPr>
          <p:cNvPr id="3" name="Text Placeholder 2"/>
          <p:cNvSpPr>
            <a:spLocks noGrp="1"/>
          </p:cNvSpPr>
          <p:nvPr>
            <p:ph type="body" idx="1"/>
          </p:nvPr>
        </p:nvSpPr>
        <p:spPr/>
        <p:txBody>
          <a:bodyPr>
            <a:normAutofit/>
          </a:bodyPr>
          <a:lstStyle/>
          <a:p>
            <a:r>
              <a:rPr lang="en-US" sz="3600" b="1" i="1" dirty="0" smtClean="0"/>
              <a:t>Transfer of Energy</a:t>
            </a:r>
            <a:endParaRPr lang="en-US" sz="3600" b="1" i="1" dirty="0"/>
          </a:p>
        </p:txBody>
      </p:sp>
      <p:sp>
        <p:nvSpPr>
          <p:cNvPr id="4" name="TextBox 3"/>
          <p:cNvSpPr txBox="1"/>
          <p:nvPr/>
        </p:nvSpPr>
        <p:spPr>
          <a:xfrm>
            <a:off x="609600" y="3222790"/>
            <a:ext cx="2819399" cy="2554545"/>
          </a:xfrm>
          <a:prstGeom prst="rect">
            <a:avLst/>
          </a:prstGeom>
          <a:noFill/>
        </p:spPr>
        <p:txBody>
          <a:bodyPr wrap="square" rtlCol="0">
            <a:spAutoFit/>
          </a:bodyPr>
          <a:lstStyle/>
          <a:p>
            <a:r>
              <a:rPr lang="en-US" sz="3200" b="1" u="sng" dirty="0" smtClean="0"/>
              <a:t>Food Web</a:t>
            </a:r>
          </a:p>
          <a:p>
            <a:r>
              <a:rPr lang="en-US" sz="3200" b="1" i="1" dirty="0" smtClean="0">
                <a:solidFill>
                  <a:srgbClr val="FFC000"/>
                </a:solidFill>
              </a:rPr>
              <a:t>Think of the arrow head as the mouth of the consumer!</a:t>
            </a:r>
            <a:endParaRPr lang="en-US" dirty="0"/>
          </a:p>
        </p:txBody>
      </p:sp>
      <p:sp>
        <p:nvSpPr>
          <p:cNvPr id="5" name="Left Arrow 4"/>
          <p:cNvSpPr/>
          <p:nvPr/>
        </p:nvSpPr>
        <p:spPr>
          <a:xfrm rot="10800000">
            <a:off x="3423744" y="3621337"/>
            <a:ext cx="3192854" cy="175745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descr="https://upload.wikimedia.org/wikipedia/commons/thumb/0/06/Pac_Man.svg/200px-Pac_Man.svg.pn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flipH="1">
            <a:off x="5956251" y="3385637"/>
            <a:ext cx="1905000" cy="2228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36192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Web</a:t>
            </a:r>
            <a:endParaRPr lang="en-US" dirty="0"/>
          </a:p>
        </p:txBody>
      </p:sp>
      <p:sp>
        <p:nvSpPr>
          <p:cNvPr id="3" name="Text Placeholder 2"/>
          <p:cNvSpPr>
            <a:spLocks noGrp="1"/>
          </p:cNvSpPr>
          <p:nvPr>
            <p:ph type="body" idx="1"/>
          </p:nvPr>
        </p:nvSpPr>
        <p:spPr/>
        <p:txBody>
          <a:bodyPr>
            <a:normAutofit/>
          </a:bodyPr>
          <a:lstStyle/>
          <a:p>
            <a:r>
              <a:rPr lang="en-US" sz="3600" b="1" i="1" dirty="0" smtClean="0"/>
              <a:t>Transfer of Energy</a:t>
            </a:r>
            <a:endParaRPr lang="en-US" sz="3600" b="1" i="1" dirty="0"/>
          </a:p>
        </p:txBody>
      </p:sp>
      <p:sp>
        <p:nvSpPr>
          <p:cNvPr id="6" name="TextBox 5"/>
          <p:cNvSpPr txBox="1"/>
          <p:nvPr/>
        </p:nvSpPr>
        <p:spPr>
          <a:xfrm>
            <a:off x="609600" y="3124200"/>
            <a:ext cx="3505200" cy="2862322"/>
          </a:xfrm>
          <a:prstGeom prst="rect">
            <a:avLst/>
          </a:prstGeom>
          <a:noFill/>
        </p:spPr>
        <p:txBody>
          <a:bodyPr wrap="square" rtlCol="0">
            <a:spAutoFit/>
          </a:bodyPr>
          <a:lstStyle/>
          <a:p>
            <a:r>
              <a:rPr lang="en-US" sz="3600" b="1" u="sng" dirty="0" smtClean="0">
                <a:solidFill>
                  <a:srgbClr val="FFC000"/>
                </a:solidFill>
              </a:rPr>
              <a:t>Types of Consumers</a:t>
            </a:r>
            <a:r>
              <a:rPr lang="en-US" sz="3600" b="1" dirty="0" smtClean="0">
                <a:solidFill>
                  <a:srgbClr val="FFC000"/>
                </a:solidFill>
              </a:rPr>
              <a:t>:</a:t>
            </a:r>
          </a:p>
          <a:p>
            <a:endParaRPr lang="en-US" sz="3600" b="1" dirty="0"/>
          </a:p>
          <a:p>
            <a:r>
              <a:rPr lang="en-US" sz="3600" b="1" dirty="0" smtClean="0"/>
              <a:t>Herbivores -</a:t>
            </a:r>
          </a:p>
          <a:p>
            <a:r>
              <a:rPr lang="en-US" sz="3600" b="1" i="1" dirty="0" smtClean="0">
                <a:solidFill>
                  <a:srgbClr val="FFC000"/>
                </a:solidFill>
              </a:rPr>
              <a:t>Eat only plants</a:t>
            </a:r>
            <a:endParaRPr lang="en-US" sz="3600" b="1" i="1" dirty="0">
              <a:solidFill>
                <a:srgbClr val="FFC000"/>
              </a:solidFill>
            </a:endParaRPr>
          </a:p>
        </p:txBody>
      </p:sp>
      <p:pic>
        <p:nvPicPr>
          <p:cNvPr id="6146" name="Picture 2" descr="https://upload.wikimedia.org/wikipedia/commons/thumb/c/cb/White-tailed_deer_%28Odocoileus_virginianus%29_grazing_-_20050809.jpg/250px-White-tailed_deer_%28Odocoileus_virginianus%29_grazing_-_20050809.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267200" y="3158359"/>
            <a:ext cx="4053189"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0914111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Web</a:t>
            </a:r>
            <a:endParaRPr lang="en-US" dirty="0"/>
          </a:p>
        </p:txBody>
      </p:sp>
      <p:sp>
        <p:nvSpPr>
          <p:cNvPr id="3" name="Text Placeholder 2"/>
          <p:cNvSpPr>
            <a:spLocks noGrp="1"/>
          </p:cNvSpPr>
          <p:nvPr>
            <p:ph type="body" idx="1"/>
          </p:nvPr>
        </p:nvSpPr>
        <p:spPr/>
        <p:txBody>
          <a:bodyPr>
            <a:normAutofit/>
          </a:bodyPr>
          <a:lstStyle/>
          <a:p>
            <a:r>
              <a:rPr lang="en-US" sz="3600" b="1" i="1" dirty="0" smtClean="0"/>
              <a:t>Transfer of Energy</a:t>
            </a:r>
            <a:endParaRPr lang="en-US" sz="3600" b="1" i="1" dirty="0"/>
          </a:p>
        </p:txBody>
      </p:sp>
      <p:sp>
        <p:nvSpPr>
          <p:cNvPr id="6" name="TextBox 5"/>
          <p:cNvSpPr txBox="1"/>
          <p:nvPr/>
        </p:nvSpPr>
        <p:spPr>
          <a:xfrm>
            <a:off x="609600" y="3124200"/>
            <a:ext cx="3505200" cy="2862322"/>
          </a:xfrm>
          <a:prstGeom prst="rect">
            <a:avLst/>
          </a:prstGeom>
          <a:noFill/>
        </p:spPr>
        <p:txBody>
          <a:bodyPr wrap="square" rtlCol="0">
            <a:spAutoFit/>
          </a:bodyPr>
          <a:lstStyle/>
          <a:p>
            <a:r>
              <a:rPr lang="en-US" sz="3600" b="1" u="sng" dirty="0" smtClean="0">
                <a:solidFill>
                  <a:srgbClr val="FFC000"/>
                </a:solidFill>
              </a:rPr>
              <a:t>Types of Consumers</a:t>
            </a:r>
            <a:r>
              <a:rPr lang="en-US" sz="3600" b="1" dirty="0" smtClean="0">
                <a:solidFill>
                  <a:srgbClr val="FFC000"/>
                </a:solidFill>
              </a:rPr>
              <a:t>:</a:t>
            </a:r>
          </a:p>
          <a:p>
            <a:endParaRPr lang="en-US" sz="3600" b="1" dirty="0"/>
          </a:p>
          <a:p>
            <a:r>
              <a:rPr lang="en-US" sz="3600" b="1" dirty="0" smtClean="0"/>
              <a:t>Carnivores -</a:t>
            </a:r>
          </a:p>
          <a:p>
            <a:r>
              <a:rPr lang="en-US" sz="3600" b="1" i="1" dirty="0" smtClean="0">
                <a:solidFill>
                  <a:srgbClr val="FFC000"/>
                </a:solidFill>
              </a:rPr>
              <a:t>Eat only animals</a:t>
            </a:r>
            <a:endParaRPr lang="en-US" sz="3600" b="1" i="1" dirty="0">
              <a:solidFill>
                <a:srgbClr val="FFC000"/>
              </a:solidFill>
            </a:endParaRPr>
          </a:p>
        </p:txBody>
      </p:sp>
      <p:pic>
        <p:nvPicPr>
          <p:cNvPr id="9218" name="Picture 2" descr="https://propelsteps.files.wordpress.com/2013/11/carnivore.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241931" y="2998060"/>
            <a:ext cx="4254369" cy="32503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3479358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Web</a:t>
            </a:r>
            <a:endParaRPr lang="en-US" dirty="0"/>
          </a:p>
        </p:txBody>
      </p:sp>
      <p:sp>
        <p:nvSpPr>
          <p:cNvPr id="3" name="Text Placeholder 2"/>
          <p:cNvSpPr>
            <a:spLocks noGrp="1"/>
          </p:cNvSpPr>
          <p:nvPr>
            <p:ph type="body" idx="1"/>
          </p:nvPr>
        </p:nvSpPr>
        <p:spPr/>
        <p:txBody>
          <a:bodyPr>
            <a:normAutofit/>
          </a:bodyPr>
          <a:lstStyle/>
          <a:p>
            <a:r>
              <a:rPr lang="en-US" sz="3600" b="1" i="1" dirty="0" smtClean="0"/>
              <a:t>Transfer of Energy</a:t>
            </a:r>
            <a:endParaRPr lang="en-US" sz="3600" b="1" i="1" dirty="0"/>
          </a:p>
        </p:txBody>
      </p:sp>
      <p:sp>
        <p:nvSpPr>
          <p:cNvPr id="6" name="TextBox 5"/>
          <p:cNvSpPr txBox="1"/>
          <p:nvPr/>
        </p:nvSpPr>
        <p:spPr>
          <a:xfrm>
            <a:off x="609600" y="3124200"/>
            <a:ext cx="3505200" cy="3416320"/>
          </a:xfrm>
          <a:prstGeom prst="rect">
            <a:avLst/>
          </a:prstGeom>
          <a:noFill/>
        </p:spPr>
        <p:txBody>
          <a:bodyPr wrap="square" rtlCol="0">
            <a:spAutoFit/>
          </a:bodyPr>
          <a:lstStyle/>
          <a:p>
            <a:r>
              <a:rPr lang="en-US" sz="3600" b="1" u="sng" dirty="0" smtClean="0">
                <a:solidFill>
                  <a:srgbClr val="FFC000"/>
                </a:solidFill>
              </a:rPr>
              <a:t>Types of Consumers</a:t>
            </a:r>
            <a:r>
              <a:rPr lang="en-US" sz="3600" b="1" dirty="0" smtClean="0">
                <a:solidFill>
                  <a:srgbClr val="FFC000"/>
                </a:solidFill>
              </a:rPr>
              <a:t>:</a:t>
            </a:r>
          </a:p>
          <a:p>
            <a:endParaRPr lang="en-US" sz="3600" b="1" dirty="0"/>
          </a:p>
          <a:p>
            <a:r>
              <a:rPr lang="en-US" sz="3600" b="1" dirty="0" smtClean="0"/>
              <a:t>Omnivores -</a:t>
            </a:r>
          </a:p>
          <a:p>
            <a:r>
              <a:rPr lang="en-US" sz="3600" b="1" i="1" dirty="0" smtClean="0">
                <a:solidFill>
                  <a:srgbClr val="FFC000"/>
                </a:solidFill>
              </a:rPr>
              <a:t>Eat both plants and animals</a:t>
            </a:r>
            <a:endParaRPr lang="en-US" sz="3600" b="1" i="1" dirty="0">
              <a:solidFill>
                <a:srgbClr val="FFC000"/>
              </a:solidFill>
            </a:endParaRPr>
          </a:p>
        </p:txBody>
      </p:sp>
      <p:pic>
        <p:nvPicPr>
          <p:cNvPr id="10242" name="Picture 2" descr="http://authoritynutrition.com/wp-content/uploads/2014/01/woman-wondering-whether-to-eat-meat-or-vegetables.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962400" y="3092669"/>
            <a:ext cx="4796528"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0983533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Web</a:t>
            </a:r>
            <a:endParaRPr lang="en-US" dirty="0"/>
          </a:p>
        </p:txBody>
      </p:sp>
      <p:sp>
        <p:nvSpPr>
          <p:cNvPr id="3" name="Text Placeholder 2"/>
          <p:cNvSpPr>
            <a:spLocks noGrp="1"/>
          </p:cNvSpPr>
          <p:nvPr>
            <p:ph type="body" idx="1"/>
          </p:nvPr>
        </p:nvSpPr>
        <p:spPr/>
        <p:txBody>
          <a:bodyPr>
            <a:normAutofit/>
          </a:bodyPr>
          <a:lstStyle/>
          <a:p>
            <a:r>
              <a:rPr lang="en-US" sz="3600" b="1" i="1" dirty="0" smtClean="0"/>
              <a:t>Transfer of Energy</a:t>
            </a:r>
            <a:endParaRPr lang="en-US" sz="3600" b="1" i="1" dirty="0"/>
          </a:p>
        </p:txBody>
      </p:sp>
      <p:sp>
        <p:nvSpPr>
          <p:cNvPr id="6" name="TextBox 5"/>
          <p:cNvSpPr txBox="1"/>
          <p:nvPr/>
        </p:nvSpPr>
        <p:spPr>
          <a:xfrm>
            <a:off x="609600" y="3124200"/>
            <a:ext cx="3505200" cy="3416320"/>
          </a:xfrm>
          <a:prstGeom prst="rect">
            <a:avLst/>
          </a:prstGeom>
          <a:noFill/>
        </p:spPr>
        <p:txBody>
          <a:bodyPr wrap="square" rtlCol="0">
            <a:spAutoFit/>
          </a:bodyPr>
          <a:lstStyle/>
          <a:p>
            <a:r>
              <a:rPr lang="en-US" sz="3600" b="1" u="sng" dirty="0" smtClean="0">
                <a:solidFill>
                  <a:srgbClr val="FFC000"/>
                </a:solidFill>
              </a:rPr>
              <a:t>Types of Consumers</a:t>
            </a:r>
            <a:r>
              <a:rPr lang="en-US" sz="3600" b="1" dirty="0" smtClean="0">
                <a:solidFill>
                  <a:srgbClr val="FFC000"/>
                </a:solidFill>
              </a:rPr>
              <a:t>:</a:t>
            </a:r>
          </a:p>
          <a:p>
            <a:endParaRPr lang="en-US" sz="3600" b="1" dirty="0"/>
          </a:p>
          <a:p>
            <a:r>
              <a:rPr lang="en-US" sz="3600" b="1" dirty="0" smtClean="0"/>
              <a:t>Detritivores -</a:t>
            </a:r>
          </a:p>
          <a:p>
            <a:r>
              <a:rPr lang="en-US" sz="3600" b="1" i="1" dirty="0" smtClean="0">
                <a:solidFill>
                  <a:srgbClr val="FFC000"/>
                </a:solidFill>
              </a:rPr>
              <a:t>Eat dead organic matter</a:t>
            </a:r>
            <a:endParaRPr lang="en-US" sz="3600" b="1" i="1" dirty="0">
              <a:solidFill>
                <a:srgbClr val="FFC000"/>
              </a:solidFill>
            </a:endParaRPr>
          </a:p>
        </p:txBody>
      </p:sp>
      <p:pic>
        <p:nvPicPr>
          <p:cNvPr id="11266" name="Picture 2" descr="http://www.cirrusimage.com/Diplopoda/millipede_770.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275083" y="3124200"/>
            <a:ext cx="4322379" cy="3370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6652211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Web</a:t>
            </a:r>
            <a:endParaRPr lang="en-US" dirty="0"/>
          </a:p>
        </p:txBody>
      </p:sp>
      <p:sp>
        <p:nvSpPr>
          <p:cNvPr id="3" name="Text Placeholder 2"/>
          <p:cNvSpPr>
            <a:spLocks noGrp="1"/>
          </p:cNvSpPr>
          <p:nvPr>
            <p:ph type="body" idx="1"/>
          </p:nvPr>
        </p:nvSpPr>
        <p:spPr/>
        <p:txBody>
          <a:bodyPr>
            <a:normAutofit/>
          </a:bodyPr>
          <a:lstStyle/>
          <a:p>
            <a:r>
              <a:rPr lang="en-US" sz="3600" b="1" i="1" dirty="0" smtClean="0"/>
              <a:t>Transfer of Energy</a:t>
            </a:r>
            <a:endParaRPr lang="en-US" sz="3600" b="1" i="1" dirty="0"/>
          </a:p>
        </p:txBody>
      </p:sp>
      <p:sp>
        <p:nvSpPr>
          <p:cNvPr id="6" name="TextBox 5"/>
          <p:cNvSpPr txBox="1"/>
          <p:nvPr/>
        </p:nvSpPr>
        <p:spPr>
          <a:xfrm>
            <a:off x="609600" y="3124200"/>
            <a:ext cx="3505200" cy="3416320"/>
          </a:xfrm>
          <a:prstGeom prst="rect">
            <a:avLst/>
          </a:prstGeom>
          <a:noFill/>
        </p:spPr>
        <p:txBody>
          <a:bodyPr wrap="square" rtlCol="0">
            <a:spAutoFit/>
          </a:bodyPr>
          <a:lstStyle/>
          <a:p>
            <a:r>
              <a:rPr lang="en-US" sz="3600" b="1" u="sng" dirty="0" smtClean="0">
                <a:solidFill>
                  <a:srgbClr val="FFC000"/>
                </a:solidFill>
              </a:rPr>
              <a:t>Types of Consumers</a:t>
            </a:r>
            <a:r>
              <a:rPr lang="en-US" sz="3600" b="1" dirty="0" smtClean="0">
                <a:solidFill>
                  <a:srgbClr val="FFC000"/>
                </a:solidFill>
              </a:rPr>
              <a:t>:</a:t>
            </a:r>
          </a:p>
          <a:p>
            <a:endParaRPr lang="en-US" sz="3600" b="1" dirty="0"/>
          </a:p>
          <a:p>
            <a:r>
              <a:rPr lang="en-US" sz="3600" b="1" dirty="0" smtClean="0"/>
              <a:t>Decomposers -</a:t>
            </a:r>
          </a:p>
          <a:p>
            <a:r>
              <a:rPr lang="en-US" sz="3600" b="1" i="1" dirty="0" smtClean="0">
                <a:solidFill>
                  <a:srgbClr val="FFC000"/>
                </a:solidFill>
              </a:rPr>
              <a:t>Break down organic matter</a:t>
            </a:r>
            <a:endParaRPr lang="en-US" sz="3600" b="1" i="1" dirty="0">
              <a:solidFill>
                <a:srgbClr val="FFC000"/>
              </a:solidFill>
            </a:endParaRPr>
          </a:p>
        </p:txBody>
      </p:sp>
      <p:pic>
        <p:nvPicPr>
          <p:cNvPr id="12290" name="Picture 2" descr="http://www.edupic.net/Images/Fungi/tree_mushrooms812.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114800" y="3287693"/>
            <a:ext cx="4411167" cy="2884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1357137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Detritivores</a:t>
            </a:r>
            <a:endParaRPr lang="en-US" dirty="0"/>
          </a:p>
        </p:txBody>
      </p:sp>
      <p:pic>
        <p:nvPicPr>
          <p:cNvPr id="87042" name="Picture 2">
            <a:hlinkClick r:id="rId3"/>
          </p:cNvPr>
          <p:cNvPicPr>
            <a:picLocks noGrp="1" noChangeAspect="1" noChangeArrowheads="1"/>
          </p:cNvPicPr>
          <p:nvPr>
            <p:ph idx="1"/>
          </p:nvPr>
        </p:nvPicPr>
        <p:blipFill>
          <a:blip r:embed="rId4" cstate="email">
            <a:extLst>
              <a:ext uri="{28A0092B-C50C-407E-A947-70E740481C1C}">
                <a14:useLocalDpi xmlns:a14="http://schemas.microsoft.com/office/drawing/2010/main" xmlns=""/>
              </a:ext>
            </a:extLst>
          </a:blip>
          <a:srcRect/>
          <a:stretch>
            <a:fillRect/>
          </a:stretch>
        </p:blipFill>
        <p:spPr bwMode="auto">
          <a:xfrm>
            <a:off x="1488016" y="1774825"/>
            <a:ext cx="6167967" cy="4625975"/>
          </a:xfrm>
          <a:prstGeom prst="rect">
            <a:avLst/>
          </a:prstGeom>
          <a:noFill/>
          <a:ln w="9525">
            <a:noFill/>
            <a:miter lim="800000"/>
            <a:headEnd/>
            <a:tailEnd/>
          </a:ln>
          <a:effectLst/>
        </p:spPr>
      </p:pic>
    </p:spTree>
    <p:extLst>
      <p:ext uri="{BB962C8B-B14F-4D97-AF65-F5344CB8AC3E}">
        <p14:creationId xmlns:p14="http://schemas.microsoft.com/office/powerpoint/2010/main" xmlns="" val="31608516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Webs</a:t>
            </a:r>
            <a:endParaRPr lang="en-US" dirty="0"/>
          </a:p>
        </p:txBody>
      </p:sp>
      <p:sp>
        <p:nvSpPr>
          <p:cNvPr id="3" name="Text Placeholder 2"/>
          <p:cNvSpPr>
            <a:spLocks noGrp="1"/>
          </p:cNvSpPr>
          <p:nvPr>
            <p:ph type="body" idx="1"/>
          </p:nvPr>
        </p:nvSpPr>
        <p:spPr/>
        <p:txBody>
          <a:bodyPr>
            <a:normAutofit/>
          </a:bodyPr>
          <a:lstStyle/>
          <a:p>
            <a:r>
              <a:rPr lang="en-US" sz="3600" b="1" i="1" dirty="0" smtClean="0"/>
              <a:t>Transfer of Energy</a:t>
            </a:r>
            <a:endParaRPr lang="en-US" sz="3600" b="1" i="1" dirty="0"/>
          </a:p>
        </p:txBody>
      </p:sp>
      <p:pic>
        <p:nvPicPr>
          <p:cNvPr id="1028" name="Picture 4" descr="http://images.tutorvista.com/content/ecosystem/food-web-forest.jpe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3795624" y="2915165"/>
            <a:ext cx="4973128" cy="3561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609600" y="2969100"/>
            <a:ext cx="3505200" cy="2554545"/>
          </a:xfrm>
          <a:prstGeom prst="rect">
            <a:avLst/>
          </a:prstGeom>
          <a:noFill/>
        </p:spPr>
        <p:txBody>
          <a:bodyPr wrap="square" rtlCol="0">
            <a:spAutoFit/>
          </a:bodyPr>
          <a:lstStyle/>
          <a:p>
            <a:r>
              <a:rPr lang="en-US" sz="3200" b="1" u="sng" dirty="0" smtClean="0"/>
              <a:t>Can You </a:t>
            </a:r>
            <a:r>
              <a:rPr lang="en-US" sz="3200" b="1" u="sng" dirty="0" err="1" smtClean="0"/>
              <a:t>Yind</a:t>
            </a:r>
            <a:r>
              <a:rPr lang="en-US" sz="3200" b="1" u="sng" dirty="0" smtClean="0"/>
              <a:t>:</a:t>
            </a:r>
          </a:p>
          <a:p>
            <a:endParaRPr lang="en-US" sz="3200" b="1" i="1" dirty="0" smtClean="0">
              <a:solidFill>
                <a:srgbClr val="FFC000"/>
              </a:solidFill>
            </a:endParaRPr>
          </a:p>
          <a:p>
            <a:r>
              <a:rPr lang="en-US" sz="3200" b="1" i="1" dirty="0" smtClean="0">
                <a:solidFill>
                  <a:srgbClr val="FFC000"/>
                </a:solidFill>
              </a:rPr>
              <a:t>Herbivore</a:t>
            </a:r>
            <a:r>
              <a:rPr lang="en-US" sz="3200" b="1" i="1" dirty="0">
                <a:solidFill>
                  <a:srgbClr val="FFC000"/>
                </a:solidFill>
              </a:rPr>
              <a:t>?</a:t>
            </a:r>
          </a:p>
          <a:p>
            <a:r>
              <a:rPr lang="en-US" sz="3200" b="1" i="1" dirty="0">
                <a:solidFill>
                  <a:srgbClr val="FFC000"/>
                </a:solidFill>
              </a:rPr>
              <a:t>Carnivore?</a:t>
            </a:r>
          </a:p>
          <a:p>
            <a:r>
              <a:rPr lang="en-US" sz="3200" b="1" i="1" dirty="0">
                <a:solidFill>
                  <a:srgbClr val="FFC000"/>
                </a:solidFill>
              </a:rPr>
              <a:t>Detritivore?</a:t>
            </a:r>
          </a:p>
        </p:txBody>
      </p:sp>
    </p:spTree>
    <p:extLst>
      <p:ext uri="{BB962C8B-B14F-4D97-AF65-F5344CB8AC3E}">
        <p14:creationId xmlns:p14="http://schemas.microsoft.com/office/powerpoint/2010/main" xmlns="" val="35995994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Study Jams Food Web</a:t>
            </a:r>
            <a:r>
              <a:rPr lang="en-US" dirty="0" smtClean="0"/>
              <a:t> (3:21)</a:t>
            </a:r>
            <a:endParaRPr lang="en-US" dirty="0"/>
          </a:p>
        </p:txBody>
      </p:sp>
      <p:pic>
        <p:nvPicPr>
          <p:cNvPr id="1026" name="Picture 2">
            <a:hlinkClick r:id="rId3"/>
          </p:cNvPr>
          <p:cNvPicPr>
            <a:picLocks noGrp="1" noChangeAspect="1" noChangeArrowheads="1"/>
          </p:cNvPicPr>
          <p:nvPr>
            <p:ph idx="1"/>
          </p:nvPr>
        </p:nvPicPr>
        <p:blipFill>
          <a:blip r:embed="rId4" cstate="print">
            <a:extLst>
              <a:ext uri="{28A0092B-C50C-407E-A947-70E740481C1C}">
                <a14:useLocalDpi xmlns:a14="http://schemas.microsoft.com/office/drawing/2010/main" xmlns=""/>
              </a:ext>
            </a:extLst>
          </a:blip>
          <a:srcRect/>
          <a:stretch>
            <a:fillRect/>
          </a:stretch>
        </p:blipFill>
        <p:spPr bwMode="auto">
          <a:xfrm>
            <a:off x="304800" y="1676400"/>
            <a:ext cx="8534400" cy="4518212"/>
          </a:xfrm>
          <a:prstGeom prst="rect">
            <a:avLst/>
          </a:prstGeom>
          <a:noFill/>
          <a:ln w="9525">
            <a:noFill/>
            <a:miter lim="800000"/>
            <a:headEnd/>
            <a:tailEnd/>
          </a:ln>
          <a:effectLst/>
        </p:spPr>
      </p:pic>
    </p:spTree>
    <p:extLst>
      <p:ext uri="{BB962C8B-B14F-4D97-AF65-F5344CB8AC3E}">
        <p14:creationId xmlns:p14="http://schemas.microsoft.com/office/powerpoint/2010/main" xmlns="" val="13424342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990600"/>
            <a:ext cx="9361714" cy="5816977"/>
          </a:xfrm>
          <a:prstGeom prst="rect">
            <a:avLst/>
          </a:prstGeom>
          <a:noFill/>
        </p:spPr>
        <p:txBody>
          <a:bodyPr wrap="square" rtlCol="0">
            <a:spAutoFit/>
          </a:bodyPr>
          <a:lstStyle/>
          <a:p>
            <a:r>
              <a:rPr lang="en-US" sz="16600" b="1" dirty="0" smtClean="0">
                <a:solidFill>
                  <a:schemeClr val="bg1">
                    <a:lumMod val="75000"/>
                    <a:lumOff val="25000"/>
                  </a:schemeClr>
                </a:solidFill>
                <a:latin typeface="Arial Black" panose="020B0A04020102020204" pitchFamily="34" charset="0"/>
              </a:rPr>
              <a:t>Digital</a:t>
            </a:r>
          </a:p>
          <a:p>
            <a:endParaRPr lang="en-US" sz="4000" b="1" dirty="0" smtClean="0">
              <a:solidFill>
                <a:schemeClr val="bg1">
                  <a:lumMod val="75000"/>
                  <a:lumOff val="25000"/>
                </a:schemeClr>
              </a:solidFill>
              <a:latin typeface="Arial Black" panose="020B0A04020102020204" pitchFamily="34" charset="0"/>
            </a:endParaRPr>
          </a:p>
          <a:p>
            <a:r>
              <a:rPr lang="en-US" sz="16600" b="1" dirty="0" smtClean="0">
                <a:solidFill>
                  <a:schemeClr val="bg1">
                    <a:lumMod val="75000"/>
                    <a:lumOff val="25000"/>
                  </a:schemeClr>
                </a:solidFill>
                <a:latin typeface="Arial Black" panose="020B0A04020102020204" pitchFamily="34" charset="0"/>
              </a:rPr>
              <a:t>Fun</a:t>
            </a:r>
            <a:endParaRPr lang="en-US" sz="166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Let’s </a:t>
            </a:r>
            <a:r>
              <a:rPr lang="en-US" sz="5300" dirty="0" smtClean="0"/>
              <a:t>Explore</a:t>
            </a:r>
            <a:r>
              <a:rPr lang="en-US" dirty="0" smtClean="0"/>
              <a:t/>
            </a:r>
            <a:br>
              <a:rPr lang="en-US" dirty="0" smtClean="0"/>
            </a:br>
            <a:r>
              <a:rPr lang="en-US" sz="7200" dirty="0" smtClean="0">
                <a:solidFill>
                  <a:schemeClr val="tx1"/>
                </a:solidFill>
              </a:rPr>
              <a:t>Energy Transfer</a:t>
            </a:r>
            <a:endParaRPr lang="en-US" sz="7200" i="1" dirty="0">
              <a:solidFill>
                <a:schemeClr val="tx1"/>
              </a:solidFill>
            </a:endParaRPr>
          </a:p>
        </p:txBody>
      </p:sp>
    </p:spTree>
    <p:extLst>
      <p:ext uri="{BB962C8B-B14F-4D97-AF65-F5344CB8AC3E}">
        <p14:creationId xmlns:p14="http://schemas.microsoft.com/office/powerpoint/2010/main" xmlns="" val="3251047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Chemical Energy</a:t>
            </a:r>
          </a:p>
          <a:p>
            <a:r>
              <a:rPr lang="en-US" sz="4000" b="1" i="1" dirty="0" smtClean="0">
                <a:solidFill>
                  <a:schemeClr val="tx1"/>
                </a:solidFill>
              </a:rPr>
              <a:t>ATP and ADP</a:t>
            </a:r>
            <a:endParaRPr lang="en-US" sz="4000" b="1" i="1"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3581400" y="2747211"/>
            <a:ext cx="5086350" cy="3717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533400" y="2809059"/>
            <a:ext cx="3048000" cy="1754326"/>
          </a:xfrm>
          <a:prstGeom prst="rect">
            <a:avLst/>
          </a:prstGeom>
          <a:noFill/>
        </p:spPr>
        <p:txBody>
          <a:bodyPr wrap="square" rtlCol="0">
            <a:spAutoFit/>
          </a:bodyPr>
          <a:lstStyle/>
          <a:p>
            <a:r>
              <a:rPr lang="en-US" sz="3600" b="1" i="1" dirty="0" smtClean="0"/>
              <a:t>or when muscles contract, </a:t>
            </a:r>
            <a:endParaRPr lang="en-US" sz="3600" b="1" i="1" dirty="0">
              <a:solidFill>
                <a:srgbClr val="FFC000"/>
              </a:solidFill>
            </a:endParaRPr>
          </a:p>
        </p:txBody>
      </p:sp>
    </p:spTree>
    <p:extLst>
      <p:ext uri="{BB962C8B-B14F-4D97-AF65-F5344CB8AC3E}">
        <p14:creationId xmlns="" xmlns:p14="http://schemas.microsoft.com/office/powerpoint/2010/main" val="32572734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87"/>
          <p:cNvPicPr preferRelativeResize="0"/>
          <p:nvPr/>
        </p:nvPicPr>
        <p:blipFill>
          <a:blip r:embed="rId3" cstate="email">
            <a:alphaModFix/>
            <a:extLst>
              <a:ext uri="{28A0092B-C50C-407E-A947-70E740481C1C}">
                <a14:useLocalDpi xmlns:a14="http://schemas.microsoft.com/office/drawing/2010/main" xmlns=""/>
              </a:ext>
            </a:extLst>
          </a:blip>
          <a:stretch>
            <a:fillRect/>
          </a:stretch>
        </p:blipFill>
        <p:spPr>
          <a:xfrm>
            <a:off x="1776625" y="1472884"/>
            <a:ext cx="1077650" cy="1136865"/>
          </a:xfrm>
          <a:prstGeom prst="rect">
            <a:avLst/>
          </a:prstGeom>
          <a:noFill/>
          <a:ln>
            <a:noFill/>
          </a:ln>
        </p:spPr>
      </p:pic>
      <p:pic>
        <p:nvPicPr>
          <p:cNvPr id="3" name="Shape 88"/>
          <p:cNvPicPr preferRelativeResize="0"/>
          <p:nvPr/>
        </p:nvPicPr>
        <p:blipFill>
          <a:blip r:embed="rId4" cstate="email">
            <a:alphaModFix/>
            <a:extLst>
              <a:ext uri="{28A0092B-C50C-407E-A947-70E740481C1C}">
                <a14:useLocalDpi xmlns:a14="http://schemas.microsoft.com/office/drawing/2010/main" xmlns=""/>
              </a:ext>
            </a:extLst>
          </a:blip>
          <a:stretch>
            <a:fillRect/>
          </a:stretch>
        </p:blipFill>
        <p:spPr>
          <a:xfrm>
            <a:off x="311700" y="2485523"/>
            <a:ext cx="971800" cy="859100"/>
          </a:xfrm>
          <a:prstGeom prst="rect">
            <a:avLst/>
          </a:prstGeom>
          <a:noFill/>
          <a:ln>
            <a:noFill/>
          </a:ln>
        </p:spPr>
      </p:pic>
      <p:pic>
        <p:nvPicPr>
          <p:cNvPr id="4" name="Shape 89"/>
          <p:cNvPicPr preferRelativeResize="0"/>
          <p:nvPr/>
        </p:nvPicPr>
        <p:blipFill>
          <a:blip r:embed="rId5" cstate="email">
            <a:alphaModFix/>
            <a:extLst>
              <a:ext uri="{28A0092B-C50C-407E-A947-70E740481C1C}">
                <a14:useLocalDpi xmlns:a14="http://schemas.microsoft.com/office/drawing/2010/main" xmlns=""/>
              </a:ext>
            </a:extLst>
          </a:blip>
          <a:stretch>
            <a:fillRect/>
          </a:stretch>
        </p:blipFill>
        <p:spPr>
          <a:xfrm>
            <a:off x="1456501" y="5530267"/>
            <a:ext cx="1305725" cy="974932"/>
          </a:xfrm>
          <a:prstGeom prst="rect">
            <a:avLst/>
          </a:prstGeom>
          <a:noFill/>
          <a:ln>
            <a:noFill/>
          </a:ln>
        </p:spPr>
      </p:pic>
      <p:pic>
        <p:nvPicPr>
          <p:cNvPr id="5" name="Shape 90"/>
          <p:cNvPicPr preferRelativeResize="0"/>
          <p:nvPr/>
        </p:nvPicPr>
        <p:blipFill>
          <a:blip r:embed="rId6" cstate="email">
            <a:alphaModFix/>
            <a:extLst>
              <a:ext uri="{28A0092B-C50C-407E-A947-70E740481C1C}">
                <a14:useLocalDpi xmlns:a14="http://schemas.microsoft.com/office/drawing/2010/main" xmlns=""/>
              </a:ext>
            </a:extLst>
          </a:blip>
          <a:stretch>
            <a:fillRect/>
          </a:stretch>
        </p:blipFill>
        <p:spPr>
          <a:xfrm>
            <a:off x="5184604" y="901816"/>
            <a:ext cx="1077649" cy="1097301"/>
          </a:xfrm>
          <a:prstGeom prst="rect">
            <a:avLst/>
          </a:prstGeom>
          <a:noFill/>
          <a:ln>
            <a:noFill/>
          </a:ln>
        </p:spPr>
      </p:pic>
      <p:pic>
        <p:nvPicPr>
          <p:cNvPr id="6" name="Shape 91"/>
          <p:cNvPicPr preferRelativeResize="0"/>
          <p:nvPr/>
        </p:nvPicPr>
        <p:blipFill>
          <a:blip r:embed="rId7" cstate="email">
            <a:alphaModFix/>
            <a:extLst>
              <a:ext uri="{28A0092B-C50C-407E-A947-70E740481C1C}">
                <a14:useLocalDpi xmlns:a14="http://schemas.microsoft.com/office/drawing/2010/main" xmlns=""/>
              </a:ext>
            </a:extLst>
          </a:blip>
          <a:stretch>
            <a:fillRect/>
          </a:stretch>
        </p:blipFill>
        <p:spPr>
          <a:xfrm>
            <a:off x="5393893" y="5149741"/>
            <a:ext cx="1077649" cy="1130183"/>
          </a:xfrm>
          <a:prstGeom prst="rect">
            <a:avLst/>
          </a:prstGeom>
          <a:noFill/>
          <a:ln>
            <a:noFill/>
          </a:ln>
        </p:spPr>
      </p:pic>
      <p:pic>
        <p:nvPicPr>
          <p:cNvPr id="7" name="Shape 92"/>
          <p:cNvPicPr preferRelativeResize="0"/>
          <p:nvPr/>
        </p:nvPicPr>
        <p:blipFill>
          <a:blip r:embed="rId8" cstate="email">
            <a:alphaModFix/>
            <a:extLst>
              <a:ext uri="{28A0092B-C50C-407E-A947-70E740481C1C}">
                <a14:useLocalDpi xmlns:a14="http://schemas.microsoft.com/office/drawing/2010/main" xmlns=""/>
              </a:ext>
            </a:extLst>
          </a:blip>
          <a:stretch>
            <a:fillRect/>
          </a:stretch>
        </p:blipFill>
        <p:spPr>
          <a:xfrm>
            <a:off x="311700" y="3661600"/>
            <a:ext cx="857554" cy="859099"/>
          </a:xfrm>
          <a:prstGeom prst="rect">
            <a:avLst/>
          </a:prstGeom>
          <a:noFill/>
          <a:ln>
            <a:noFill/>
          </a:ln>
        </p:spPr>
      </p:pic>
      <p:pic>
        <p:nvPicPr>
          <p:cNvPr id="8" name="Shape 93"/>
          <p:cNvPicPr preferRelativeResize="0"/>
          <p:nvPr/>
        </p:nvPicPr>
        <p:blipFill>
          <a:blip r:embed="rId9" cstate="email">
            <a:alphaModFix/>
            <a:extLst>
              <a:ext uri="{28A0092B-C50C-407E-A947-70E740481C1C}">
                <a14:useLocalDpi xmlns:a14="http://schemas.microsoft.com/office/drawing/2010/main" xmlns=""/>
              </a:ext>
            </a:extLst>
          </a:blip>
          <a:stretch>
            <a:fillRect/>
          </a:stretch>
        </p:blipFill>
        <p:spPr>
          <a:xfrm>
            <a:off x="3585256" y="2220534"/>
            <a:ext cx="1077649" cy="944077"/>
          </a:xfrm>
          <a:prstGeom prst="rect">
            <a:avLst/>
          </a:prstGeom>
          <a:noFill/>
          <a:ln>
            <a:noFill/>
          </a:ln>
        </p:spPr>
      </p:pic>
      <p:pic>
        <p:nvPicPr>
          <p:cNvPr id="9" name="Shape 94"/>
          <p:cNvPicPr preferRelativeResize="0"/>
          <p:nvPr/>
        </p:nvPicPr>
        <p:blipFill>
          <a:blip r:embed="rId10" cstate="email">
            <a:alphaModFix/>
            <a:extLst>
              <a:ext uri="{28A0092B-C50C-407E-A947-70E740481C1C}">
                <a14:useLocalDpi xmlns:a14="http://schemas.microsoft.com/office/drawing/2010/main" xmlns=""/>
              </a:ext>
            </a:extLst>
          </a:blip>
          <a:stretch>
            <a:fillRect/>
          </a:stretch>
        </p:blipFill>
        <p:spPr>
          <a:xfrm>
            <a:off x="1776617" y="4145040"/>
            <a:ext cx="1077650" cy="1150637"/>
          </a:xfrm>
          <a:prstGeom prst="rect">
            <a:avLst/>
          </a:prstGeom>
          <a:noFill/>
          <a:ln>
            <a:noFill/>
          </a:ln>
        </p:spPr>
      </p:pic>
      <p:pic>
        <p:nvPicPr>
          <p:cNvPr id="10" name="Shape 95"/>
          <p:cNvPicPr preferRelativeResize="0"/>
          <p:nvPr/>
        </p:nvPicPr>
        <p:blipFill>
          <a:blip r:embed="rId11" cstate="email">
            <a:alphaModFix/>
            <a:extLst>
              <a:ext uri="{28A0092B-C50C-407E-A947-70E740481C1C}">
                <a14:useLocalDpi xmlns:a14="http://schemas.microsoft.com/office/drawing/2010/main" xmlns=""/>
              </a:ext>
            </a:extLst>
          </a:blip>
          <a:stretch>
            <a:fillRect/>
          </a:stretch>
        </p:blipFill>
        <p:spPr>
          <a:xfrm>
            <a:off x="5393893" y="2803696"/>
            <a:ext cx="659067" cy="1097333"/>
          </a:xfrm>
          <a:prstGeom prst="rect">
            <a:avLst/>
          </a:prstGeom>
          <a:noFill/>
          <a:ln>
            <a:noFill/>
          </a:ln>
        </p:spPr>
      </p:pic>
      <p:pic>
        <p:nvPicPr>
          <p:cNvPr id="11" name="Shape 96"/>
          <p:cNvPicPr preferRelativeResize="0"/>
          <p:nvPr/>
        </p:nvPicPr>
        <p:blipFill>
          <a:blip r:embed="rId12" cstate="email">
            <a:alphaModFix/>
            <a:extLst>
              <a:ext uri="{28A0092B-C50C-407E-A947-70E740481C1C}">
                <a14:useLocalDpi xmlns:a14="http://schemas.microsoft.com/office/drawing/2010/main" xmlns=""/>
              </a:ext>
            </a:extLst>
          </a:blip>
          <a:stretch>
            <a:fillRect/>
          </a:stretch>
        </p:blipFill>
        <p:spPr>
          <a:xfrm>
            <a:off x="3683413" y="4658264"/>
            <a:ext cx="1136087" cy="944067"/>
          </a:xfrm>
          <a:prstGeom prst="rect">
            <a:avLst/>
          </a:prstGeom>
          <a:noFill/>
          <a:ln>
            <a:noFill/>
          </a:ln>
        </p:spPr>
      </p:pic>
      <p:cxnSp>
        <p:nvCxnSpPr>
          <p:cNvPr id="12" name="Shape 97"/>
          <p:cNvCxnSpPr>
            <a:stCxn id="3" idx="3"/>
          </p:cNvCxnSpPr>
          <p:nvPr/>
        </p:nvCxnSpPr>
        <p:spPr>
          <a:xfrm rot="10800000" flipH="1">
            <a:off x="1283500" y="2301472"/>
            <a:ext cx="361800" cy="613600"/>
          </a:xfrm>
          <a:prstGeom prst="straightConnector1">
            <a:avLst/>
          </a:prstGeom>
          <a:noFill/>
          <a:ln w="9525" cap="flat" cmpd="sng">
            <a:solidFill>
              <a:schemeClr val="dk2"/>
            </a:solidFill>
            <a:prstDash val="solid"/>
            <a:round/>
            <a:headEnd type="none" w="lg" len="lg"/>
            <a:tailEnd type="triangle" w="lg" len="lg"/>
          </a:ln>
        </p:spPr>
      </p:cxnSp>
      <p:cxnSp>
        <p:nvCxnSpPr>
          <p:cNvPr id="13" name="Shape 98"/>
          <p:cNvCxnSpPr>
            <a:stCxn id="7" idx="3"/>
          </p:cNvCxnSpPr>
          <p:nvPr/>
        </p:nvCxnSpPr>
        <p:spPr>
          <a:xfrm>
            <a:off x="1169255" y="4091149"/>
            <a:ext cx="533699" cy="327600"/>
          </a:xfrm>
          <a:prstGeom prst="straightConnector1">
            <a:avLst/>
          </a:prstGeom>
          <a:noFill/>
          <a:ln w="9525" cap="flat" cmpd="sng">
            <a:solidFill>
              <a:schemeClr val="dk2"/>
            </a:solidFill>
            <a:prstDash val="solid"/>
            <a:round/>
            <a:headEnd type="none" w="lg" len="lg"/>
            <a:tailEnd type="triangle" w="lg" len="lg"/>
          </a:ln>
        </p:spPr>
      </p:cxnSp>
      <p:cxnSp>
        <p:nvCxnSpPr>
          <p:cNvPr id="14" name="Shape 99"/>
          <p:cNvCxnSpPr>
            <a:stCxn id="3" idx="3"/>
            <a:endCxn id="9" idx="0"/>
          </p:cNvCxnSpPr>
          <p:nvPr/>
        </p:nvCxnSpPr>
        <p:spPr>
          <a:xfrm>
            <a:off x="1283500" y="2915072"/>
            <a:ext cx="1032000" cy="1230000"/>
          </a:xfrm>
          <a:prstGeom prst="straightConnector1">
            <a:avLst/>
          </a:prstGeom>
          <a:noFill/>
          <a:ln w="9525" cap="flat" cmpd="sng">
            <a:solidFill>
              <a:schemeClr val="dk2"/>
            </a:solidFill>
            <a:prstDash val="solid"/>
            <a:round/>
            <a:headEnd type="none" w="lg" len="lg"/>
            <a:tailEnd type="triangle" w="lg" len="lg"/>
          </a:ln>
        </p:spPr>
      </p:cxnSp>
      <p:cxnSp>
        <p:nvCxnSpPr>
          <p:cNvPr id="15" name="Shape 100"/>
          <p:cNvCxnSpPr>
            <a:stCxn id="7" idx="2"/>
          </p:cNvCxnSpPr>
          <p:nvPr/>
        </p:nvCxnSpPr>
        <p:spPr>
          <a:xfrm>
            <a:off x="740478" y="4520699"/>
            <a:ext cx="640199" cy="1156000"/>
          </a:xfrm>
          <a:prstGeom prst="straightConnector1">
            <a:avLst/>
          </a:prstGeom>
          <a:noFill/>
          <a:ln w="9525" cap="flat" cmpd="sng">
            <a:solidFill>
              <a:schemeClr val="dk2"/>
            </a:solidFill>
            <a:prstDash val="solid"/>
            <a:round/>
            <a:headEnd type="none" w="lg" len="lg"/>
            <a:tailEnd type="triangle" w="lg" len="lg"/>
          </a:ln>
        </p:spPr>
      </p:cxnSp>
      <p:cxnSp>
        <p:nvCxnSpPr>
          <p:cNvPr id="16" name="Shape 101"/>
          <p:cNvCxnSpPr>
            <a:stCxn id="3" idx="3"/>
          </p:cNvCxnSpPr>
          <p:nvPr/>
        </p:nvCxnSpPr>
        <p:spPr>
          <a:xfrm rot="10800000" flipH="1">
            <a:off x="1283500" y="2715472"/>
            <a:ext cx="592200" cy="199600"/>
          </a:xfrm>
          <a:prstGeom prst="straightConnector1">
            <a:avLst/>
          </a:prstGeom>
          <a:noFill/>
          <a:ln w="9525" cap="flat" cmpd="sng">
            <a:solidFill>
              <a:schemeClr val="dk2"/>
            </a:solidFill>
            <a:prstDash val="solid"/>
            <a:round/>
            <a:headEnd type="none" w="lg" len="lg"/>
            <a:tailEnd type="triangle" w="lg" len="lg"/>
          </a:ln>
        </p:spPr>
      </p:cxnSp>
      <p:cxnSp>
        <p:nvCxnSpPr>
          <p:cNvPr id="17" name="Shape 102"/>
          <p:cNvCxnSpPr>
            <a:stCxn id="7" idx="3"/>
            <a:endCxn id="2" idx="2"/>
          </p:cNvCxnSpPr>
          <p:nvPr/>
        </p:nvCxnSpPr>
        <p:spPr>
          <a:xfrm rot="10800000" flipH="1">
            <a:off x="1169255" y="2609949"/>
            <a:ext cx="1146299" cy="1481200"/>
          </a:xfrm>
          <a:prstGeom prst="straightConnector1">
            <a:avLst/>
          </a:prstGeom>
          <a:noFill/>
          <a:ln w="9525" cap="flat" cmpd="sng">
            <a:solidFill>
              <a:schemeClr val="dk2"/>
            </a:solidFill>
            <a:prstDash val="solid"/>
            <a:round/>
            <a:headEnd type="none" w="lg" len="lg"/>
            <a:tailEnd type="triangle" w="lg" len="lg"/>
          </a:ln>
        </p:spPr>
      </p:cxnSp>
      <p:cxnSp>
        <p:nvCxnSpPr>
          <p:cNvPr id="18" name="Shape 103"/>
          <p:cNvCxnSpPr/>
          <p:nvPr/>
        </p:nvCxnSpPr>
        <p:spPr>
          <a:xfrm>
            <a:off x="1173676" y="3359967"/>
            <a:ext cx="506399" cy="2117199"/>
          </a:xfrm>
          <a:prstGeom prst="straightConnector1">
            <a:avLst/>
          </a:prstGeom>
          <a:noFill/>
          <a:ln w="9525" cap="flat" cmpd="sng">
            <a:solidFill>
              <a:schemeClr val="dk2"/>
            </a:solidFill>
            <a:prstDash val="solid"/>
            <a:round/>
            <a:headEnd type="none" w="lg" len="lg"/>
            <a:tailEnd type="triangle" w="lg" len="lg"/>
          </a:ln>
        </p:spPr>
      </p:cxnSp>
      <p:cxnSp>
        <p:nvCxnSpPr>
          <p:cNvPr id="19" name="Shape 104"/>
          <p:cNvCxnSpPr>
            <a:endCxn id="8" idx="1"/>
          </p:cNvCxnSpPr>
          <p:nvPr/>
        </p:nvCxnSpPr>
        <p:spPr>
          <a:xfrm rot="10800000" flipH="1">
            <a:off x="1300155" y="2692572"/>
            <a:ext cx="2285100" cy="560000"/>
          </a:xfrm>
          <a:prstGeom prst="straightConnector1">
            <a:avLst/>
          </a:prstGeom>
          <a:noFill/>
          <a:ln w="9525" cap="flat" cmpd="sng">
            <a:solidFill>
              <a:schemeClr val="dk2"/>
            </a:solidFill>
            <a:prstDash val="solid"/>
            <a:round/>
            <a:headEnd type="none" w="lg" len="lg"/>
            <a:tailEnd type="triangle" w="lg" len="lg"/>
          </a:ln>
        </p:spPr>
      </p:cxnSp>
      <p:cxnSp>
        <p:nvCxnSpPr>
          <p:cNvPr id="20" name="Shape 105"/>
          <p:cNvCxnSpPr>
            <a:stCxn id="3" idx="3"/>
          </p:cNvCxnSpPr>
          <p:nvPr/>
        </p:nvCxnSpPr>
        <p:spPr>
          <a:xfrm>
            <a:off x="1283500" y="2915072"/>
            <a:ext cx="2433300" cy="1641600"/>
          </a:xfrm>
          <a:prstGeom prst="straightConnector1">
            <a:avLst/>
          </a:prstGeom>
          <a:noFill/>
          <a:ln w="9525" cap="flat" cmpd="sng">
            <a:solidFill>
              <a:schemeClr val="dk2"/>
            </a:solidFill>
            <a:prstDash val="solid"/>
            <a:round/>
            <a:headEnd type="none" w="lg" len="lg"/>
            <a:tailEnd type="triangle" w="lg" len="lg"/>
          </a:ln>
        </p:spPr>
      </p:cxnSp>
      <p:cxnSp>
        <p:nvCxnSpPr>
          <p:cNvPr id="21" name="Shape 106"/>
          <p:cNvCxnSpPr>
            <a:stCxn id="7" idx="3"/>
          </p:cNvCxnSpPr>
          <p:nvPr/>
        </p:nvCxnSpPr>
        <p:spPr>
          <a:xfrm rot="10800000" flipH="1">
            <a:off x="1169254" y="2991549"/>
            <a:ext cx="2340300" cy="1099600"/>
          </a:xfrm>
          <a:prstGeom prst="straightConnector1">
            <a:avLst/>
          </a:prstGeom>
          <a:noFill/>
          <a:ln w="9525" cap="flat" cmpd="sng">
            <a:solidFill>
              <a:schemeClr val="dk2"/>
            </a:solidFill>
            <a:prstDash val="solid"/>
            <a:round/>
            <a:headEnd type="none" w="lg" len="lg"/>
            <a:tailEnd type="triangle" w="lg" len="lg"/>
          </a:ln>
        </p:spPr>
      </p:cxnSp>
      <p:sp>
        <p:nvSpPr>
          <p:cNvPr id="22" name="Shape 107"/>
          <p:cNvSpPr/>
          <p:nvPr/>
        </p:nvSpPr>
        <p:spPr>
          <a:xfrm>
            <a:off x="1139176" y="3526495"/>
            <a:ext cx="2738575" cy="861400"/>
          </a:xfrm>
          <a:custGeom>
            <a:avLst/>
            <a:gdLst/>
            <a:ahLst/>
            <a:cxnLst/>
            <a:rect l="0" t="0" r="0" b="0"/>
            <a:pathLst>
              <a:path w="109543" h="25842" extrusionOk="0">
                <a:moveTo>
                  <a:pt x="0" y="22620"/>
                </a:moveTo>
                <a:cubicBezTo>
                  <a:pt x="8821" y="18861"/>
                  <a:pt x="34672" y="-470"/>
                  <a:pt x="52930" y="67"/>
                </a:cubicBezTo>
                <a:cubicBezTo>
                  <a:pt x="71187" y="604"/>
                  <a:pt x="100107" y="21546"/>
                  <a:pt x="109543" y="25842"/>
                </a:cubicBezTo>
              </a:path>
            </a:pathLst>
          </a:custGeom>
          <a:noFill/>
          <a:ln w="9525" cap="flat" cmpd="sng">
            <a:solidFill>
              <a:schemeClr val="dk2"/>
            </a:solidFill>
            <a:prstDash val="solid"/>
            <a:round/>
            <a:headEnd type="none" w="lg" len="lg"/>
            <a:tailEnd type="none" w="lg" len="lg"/>
          </a:ln>
        </p:spPr>
      </p:sp>
      <p:cxnSp>
        <p:nvCxnSpPr>
          <p:cNvPr id="23" name="Shape 108"/>
          <p:cNvCxnSpPr/>
          <p:nvPr/>
        </p:nvCxnSpPr>
        <p:spPr>
          <a:xfrm>
            <a:off x="3854750" y="4372567"/>
            <a:ext cx="161100" cy="168799"/>
          </a:xfrm>
          <a:prstGeom prst="straightConnector1">
            <a:avLst/>
          </a:prstGeom>
          <a:noFill/>
          <a:ln w="9525" cap="flat" cmpd="sng">
            <a:solidFill>
              <a:schemeClr val="dk2"/>
            </a:solidFill>
            <a:prstDash val="solid"/>
            <a:round/>
            <a:headEnd type="none" w="lg" len="lg"/>
            <a:tailEnd type="triangle" w="lg" len="lg"/>
          </a:ln>
        </p:spPr>
      </p:cxnSp>
      <p:cxnSp>
        <p:nvCxnSpPr>
          <p:cNvPr id="24" name="Shape 109"/>
          <p:cNvCxnSpPr>
            <a:stCxn id="2" idx="3"/>
          </p:cNvCxnSpPr>
          <p:nvPr/>
        </p:nvCxnSpPr>
        <p:spPr>
          <a:xfrm>
            <a:off x="2854276" y="2041316"/>
            <a:ext cx="597599" cy="336800"/>
          </a:xfrm>
          <a:prstGeom prst="straightConnector1">
            <a:avLst/>
          </a:prstGeom>
          <a:noFill/>
          <a:ln w="9525" cap="flat" cmpd="sng">
            <a:solidFill>
              <a:schemeClr val="dk2"/>
            </a:solidFill>
            <a:prstDash val="solid"/>
            <a:round/>
            <a:headEnd type="none" w="lg" len="lg"/>
            <a:tailEnd type="triangle" w="lg" len="lg"/>
          </a:ln>
        </p:spPr>
      </p:cxnSp>
      <p:cxnSp>
        <p:nvCxnSpPr>
          <p:cNvPr id="25" name="Shape 110"/>
          <p:cNvCxnSpPr>
            <a:stCxn id="9" idx="3"/>
          </p:cNvCxnSpPr>
          <p:nvPr/>
        </p:nvCxnSpPr>
        <p:spPr>
          <a:xfrm rot="10800000" flipH="1">
            <a:off x="2854269" y="3283159"/>
            <a:ext cx="1034999" cy="1437200"/>
          </a:xfrm>
          <a:prstGeom prst="straightConnector1">
            <a:avLst/>
          </a:prstGeom>
          <a:noFill/>
          <a:ln w="9525" cap="flat" cmpd="sng">
            <a:solidFill>
              <a:schemeClr val="dk2"/>
            </a:solidFill>
            <a:prstDash val="solid"/>
            <a:round/>
            <a:headEnd type="none" w="lg" len="lg"/>
            <a:tailEnd type="triangle" w="lg" len="lg"/>
          </a:ln>
        </p:spPr>
      </p:cxnSp>
      <p:cxnSp>
        <p:nvCxnSpPr>
          <p:cNvPr id="26" name="Shape 111"/>
          <p:cNvCxnSpPr>
            <a:endCxn id="11" idx="0"/>
          </p:cNvCxnSpPr>
          <p:nvPr/>
        </p:nvCxnSpPr>
        <p:spPr>
          <a:xfrm>
            <a:off x="2888256" y="2470264"/>
            <a:ext cx="1363200" cy="2188000"/>
          </a:xfrm>
          <a:prstGeom prst="straightConnector1">
            <a:avLst/>
          </a:prstGeom>
          <a:noFill/>
          <a:ln w="9525" cap="flat" cmpd="sng">
            <a:solidFill>
              <a:schemeClr val="dk2"/>
            </a:solidFill>
            <a:prstDash val="solid"/>
            <a:round/>
            <a:headEnd type="none" w="lg" len="lg"/>
            <a:tailEnd type="triangle" w="lg" len="lg"/>
          </a:ln>
        </p:spPr>
      </p:cxnSp>
      <p:cxnSp>
        <p:nvCxnSpPr>
          <p:cNvPr id="27" name="Shape 112"/>
          <p:cNvCxnSpPr>
            <a:endCxn id="11" idx="1"/>
          </p:cNvCxnSpPr>
          <p:nvPr/>
        </p:nvCxnSpPr>
        <p:spPr>
          <a:xfrm>
            <a:off x="2899812" y="5032297"/>
            <a:ext cx="783599" cy="98000"/>
          </a:xfrm>
          <a:prstGeom prst="straightConnector1">
            <a:avLst/>
          </a:prstGeom>
          <a:noFill/>
          <a:ln w="9525" cap="flat" cmpd="sng">
            <a:solidFill>
              <a:schemeClr val="dk2"/>
            </a:solidFill>
            <a:prstDash val="solid"/>
            <a:round/>
            <a:headEnd type="none" w="lg" len="lg"/>
            <a:tailEnd type="triangle" w="lg" len="lg"/>
          </a:ln>
        </p:spPr>
      </p:cxnSp>
      <p:cxnSp>
        <p:nvCxnSpPr>
          <p:cNvPr id="28" name="Shape 113"/>
          <p:cNvCxnSpPr>
            <a:stCxn id="4" idx="3"/>
            <a:endCxn id="8" idx="2"/>
          </p:cNvCxnSpPr>
          <p:nvPr/>
        </p:nvCxnSpPr>
        <p:spPr>
          <a:xfrm rot="10800000" flipH="1">
            <a:off x="2762225" y="3164532"/>
            <a:ext cx="1362000" cy="2853200"/>
          </a:xfrm>
          <a:prstGeom prst="straightConnector1">
            <a:avLst/>
          </a:prstGeom>
          <a:noFill/>
          <a:ln w="9525" cap="flat" cmpd="sng">
            <a:solidFill>
              <a:schemeClr val="dk2"/>
            </a:solidFill>
            <a:prstDash val="solid"/>
            <a:round/>
            <a:headEnd type="none" w="lg" len="lg"/>
            <a:tailEnd type="triangle" w="lg" len="lg"/>
          </a:ln>
        </p:spPr>
      </p:cxnSp>
      <p:cxnSp>
        <p:nvCxnSpPr>
          <p:cNvPr id="29" name="Shape 114"/>
          <p:cNvCxnSpPr>
            <a:stCxn id="4" idx="3"/>
          </p:cNvCxnSpPr>
          <p:nvPr/>
        </p:nvCxnSpPr>
        <p:spPr>
          <a:xfrm rot="10800000" flipH="1">
            <a:off x="2762225" y="5860932"/>
            <a:ext cx="2404200" cy="156800"/>
          </a:xfrm>
          <a:prstGeom prst="straightConnector1">
            <a:avLst/>
          </a:prstGeom>
          <a:noFill/>
          <a:ln w="9525" cap="flat" cmpd="sng">
            <a:solidFill>
              <a:schemeClr val="dk2"/>
            </a:solidFill>
            <a:prstDash val="solid"/>
            <a:round/>
            <a:headEnd type="none" w="lg" len="lg"/>
            <a:tailEnd type="triangle" w="lg" len="lg"/>
          </a:ln>
        </p:spPr>
      </p:cxnSp>
      <p:cxnSp>
        <p:nvCxnSpPr>
          <p:cNvPr id="30" name="Shape 115"/>
          <p:cNvCxnSpPr>
            <a:endCxn id="10" idx="1"/>
          </p:cNvCxnSpPr>
          <p:nvPr/>
        </p:nvCxnSpPr>
        <p:spPr>
          <a:xfrm rot="10800000" flipH="1">
            <a:off x="2854392" y="3352363"/>
            <a:ext cx="2539500" cy="1368000"/>
          </a:xfrm>
          <a:prstGeom prst="straightConnector1">
            <a:avLst/>
          </a:prstGeom>
          <a:noFill/>
          <a:ln w="9525" cap="flat" cmpd="sng">
            <a:solidFill>
              <a:schemeClr val="dk2"/>
            </a:solidFill>
            <a:prstDash val="solid"/>
            <a:round/>
            <a:headEnd type="none" w="lg" len="lg"/>
            <a:tailEnd type="triangle" w="lg" len="lg"/>
          </a:ln>
        </p:spPr>
      </p:cxnSp>
      <p:sp>
        <p:nvSpPr>
          <p:cNvPr id="31" name="Shape 116"/>
          <p:cNvSpPr/>
          <p:nvPr/>
        </p:nvSpPr>
        <p:spPr>
          <a:xfrm>
            <a:off x="2865175" y="1672226"/>
            <a:ext cx="2393400" cy="997333"/>
          </a:xfrm>
          <a:custGeom>
            <a:avLst/>
            <a:gdLst/>
            <a:ahLst/>
            <a:cxnLst/>
            <a:rect l="0" t="0" r="0" b="0"/>
            <a:pathLst>
              <a:path w="95736" h="29920" extrusionOk="0">
                <a:moveTo>
                  <a:pt x="0" y="4605"/>
                </a:moveTo>
                <a:cubicBezTo>
                  <a:pt x="7210" y="4068"/>
                  <a:pt x="27309" y="-2836"/>
                  <a:pt x="43265" y="1383"/>
                </a:cubicBezTo>
                <a:cubicBezTo>
                  <a:pt x="59221" y="5602"/>
                  <a:pt x="86990" y="25163"/>
                  <a:pt x="95736" y="29920"/>
                </a:cubicBezTo>
              </a:path>
            </a:pathLst>
          </a:custGeom>
          <a:noFill/>
          <a:ln w="9525" cap="flat" cmpd="sng">
            <a:solidFill>
              <a:schemeClr val="dk2"/>
            </a:solidFill>
            <a:prstDash val="solid"/>
            <a:round/>
            <a:headEnd type="none" w="lg" len="lg"/>
            <a:tailEnd type="triangle" w="lg" len="lg"/>
          </a:ln>
        </p:spPr>
      </p:sp>
      <p:sp>
        <p:nvSpPr>
          <p:cNvPr id="32" name="Shape 117"/>
          <p:cNvSpPr/>
          <p:nvPr/>
        </p:nvSpPr>
        <p:spPr>
          <a:xfrm>
            <a:off x="2876675" y="810128"/>
            <a:ext cx="2140250" cy="908200"/>
          </a:xfrm>
          <a:custGeom>
            <a:avLst/>
            <a:gdLst/>
            <a:ahLst/>
            <a:cxnLst/>
            <a:rect l="0" t="0" r="0" b="0"/>
            <a:pathLst>
              <a:path w="85610" h="27246" extrusionOk="0">
                <a:moveTo>
                  <a:pt x="0" y="27246"/>
                </a:moveTo>
                <a:cubicBezTo>
                  <a:pt x="8975" y="22873"/>
                  <a:pt x="39583" y="4616"/>
                  <a:pt x="53852" y="1011"/>
                </a:cubicBezTo>
                <a:cubicBezTo>
                  <a:pt x="68120" y="-2594"/>
                  <a:pt x="80317" y="4846"/>
                  <a:pt x="85610" y="5613"/>
                </a:cubicBezTo>
              </a:path>
            </a:pathLst>
          </a:custGeom>
          <a:noFill/>
          <a:ln w="9525" cap="flat" cmpd="sng">
            <a:solidFill>
              <a:schemeClr val="dk2"/>
            </a:solidFill>
            <a:prstDash val="solid"/>
            <a:round/>
            <a:headEnd type="none" w="lg" len="lg"/>
            <a:tailEnd type="none" w="lg" len="lg"/>
          </a:ln>
        </p:spPr>
      </p:sp>
      <p:cxnSp>
        <p:nvCxnSpPr>
          <p:cNvPr id="33" name="Shape 118"/>
          <p:cNvCxnSpPr/>
          <p:nvPr/>
        </p:nvCxnSpPr>
        <p:spPr>
          <a:xfrm>
            <a:off x="5005425" y="997234"/>
            <a:ext cx="115200" cy="137999"/>
          </a:xfrm>
          <a:prstGeom prst="straightConnector1">
            <a:avLst/>
          </a:prstGeom>
          <a:noFill/>
          <a:ln w="9525" cap="flat" cmpd="sng">
            <a:solidFill>
              <a:schemeClr val="dk2"/>
            </a:solidFill>
            <a:prstDash val="solid"/>
            <a:round/>
            <a:headEnd type="none" w="lg" len="lg"/>
            <a:tailEnd type="triangle" w="lg" len="lg"/>
          </a:ln>
        </p:spPr>
      </p:cxnSp>
      <p:cxnSp>
        <p:nvCxnSpPr>
          <p:cNvPr id="34" name="Shape 119"/>
          <p:cNvCxnSpPr/>
          <p:nvPr/>
        </p:nvCxnSpPr>
        <p:spPr>
          <a:xfrm rot="10800000" flipH="1">
            <a:off x="2830651" y="4341934"/>
            <a:ext cx="2335799" cy="137999"/>
          </a:xfrm>
          <a:prstGeom prst="curvedConnector3">
            <a:avLst>
              <a:gd name="adj1" fmla="val 50000"/>
            </a:avLst>
          </a:prstGeom>
          <a:noFill/>
          <a:ln w="9525" cap="flat" cmpd="sng">
            <a:solidFill>
              <a:schemeClr val="dk2"/>
            </a:solidFill>
            <a:prstDash val="solid"/>
            <a:round/>
            <a:headEnd type="none" w="lg" len="lg"/>
            <a:tailEnd type="none" w="lg" len="lg"/>
          </a:ln>
        </p:spPr>
      </p:cxnSp>
      <p:cxnSp>
        <p:nvCxnSpPr>
          <p:cNvPr id="35" name="Shape 120"/>
          <p:cNvCxnSpPr/>
          <p:nvPr/>
        </p:nvCxnSpPr>
        <p:spPr>
          <a:xfrm>
            <a:off x="5166525" y="4326533"/>
            <a:ext cx="379799" cy="613600"/>
          </a:xfrm>
          <a:prstGeom prst="straightConnector1">
            <a:avLst/>
          </a:prstGeom>
          <a:noFill/>
          <a:ln w="9525" cap="flat" cmpd="sng">
            <a:solidFill>
              <a:schemeClr val="dk2"/>
            </a:solidFill>
            <a:prstDash val="solid"/>
            <a:round/>
            <a:headEnd type="none" w="lg" len="lg"/>
            <a:tailEnd type="triangle" w="lg" len="lg"/>
          </a:ln>
        </p:spPr>
      </p:cxnSp>
      <p:sp>
        <p:nvSpPr>
          <p:cNvPr id="36" name="Shape 121"/>
          <p:cNvSpPr/>
          <p:nvPr/>
        </p:nvSpPr>
        <p:spPr>
          <a:xfrm>
            <a:off x="2853676" y="2007268"/>
            <a:ext cx="2608175" cy="2856233"/>
          </a:xfrm>
          <a:custGeom>
            <a:avLst/>
            <a:gdLst/>
            <a:ahLst/>
            <a:cxnLst/>
            <a:rect l="0" t="0" r="0" b="0"/>
            <a:pathLst>
              <a:path w="104327" h="85687" extrusionOk="0">
                <a:moveTo>
                  <a:pt x="0" y="85687"/>
                </a:moveTo>
                <a:cubicBezTo>
                  <a:pt x="12810" y="79166"/>
                  <a:pt x="60217" y="59605"/>
                  <a:pt x="76864" y="46564"/>
                </a:cubicBezTo>
                <a:cubicBezTo>
                  <a:pt x="93510" y="33523"/>
                  <a:pt x="95428" y="14882"/>
                  <a:pt x="99878" y="7441"/>
                </a:cubicBezTo>
                <a:cubicBezTo>
                  <a:pt x="104327" y="0"/>
                  <a:pt x="102946" y="2838"/>
                  <a:pt x="103560" y="1918"/>
                </a:cubicBezTo>
              </a:path>
            </a:pathLst>
          </a:custGeom>
          <a:noFill/>
          <a:ln w="9525" cap="flat" cmpd="sng">
            <a:solidFill>
              <a:schemeClr val="dk2"/>
            </a:solidFill>
            <a:prstDash val="solid"/>
            <a:round/>
            <a:headEnd type="none" w="lg" len="lg"/>
            <a:tailEnd type="none" w="lg" len="lg"/>
          </a:ln>
        </p:spPr>
      </p:sp>
      <p:cxnSp>
        <p:nvCxnSpPr>
          <p:cNvPr id="37" name="Shape 122"/>
          <p:cNvCxnSpPr/>
          <p:nvPr/>
        </p:nvCxnSpPr>
        <p:spPr>
          <a:xfrm rot="10800000" flipH="1">
            <a:off x="5419650" y="2040565"/>
            <a:ext cx="11400" cy="92000"/>
          </a:xfrm>
          <a:prstGeom prst="straightConnector1">
            <a:avLst/>
          </a:prstGeom>
          <a:noFill/>
          <a:ln w="9525" cap="flat" cmpd="sng">
            <a:solidFill>
              <a:schemeClr val="dk2"/>
            </a:solidFill>
            <a:prstDash val="solid"/>
            <a:round/>
            <a:headEnd type="none" w="lg" len="lg"/>
            <a:tailEnd type="triangle" w="lg" len="lg"/>
          </a:ln>
        </p:spPr>
      </p:cxnSp>
      <p:sp>
        <p:nvSpPr>
          <p:cNvPr id="38" name="Shape 123"/>
          <p:cNvSpPr/>
          <p:nvPr/>
        </p:nvSpPr>
        <p:spPr>
          <a:xfrm>
            <a:off x="2807650" y="2500800"/>
            <a:ext cx="2577500" cy="3774200"/>
          </a:xfrm>
          <a:custGeom>
            <a:avLst/>
            <a:gdLst/>
            <a:ahLst/>
            <a:cxnLst/>
            <a:rect l="0" t="0" r="0" b="0"/>
            <a:pathLst>
              <a:path w="103100" h="113226" extrusionOk="0">
                <a:moveTo>
                  <a:pt x="0" y="113226"/>
                </a:moveTo>
                <a:cubicBezTo>
                  <a:pt x="6136" y="101796"/>
                  <a:pt x="23780" y="57073"/>
                  <a:pt x="36821" y="44646"/>
                </a:cubicBezTo>
                <a:cubicBezTo>
                  <a:pt x="49861" y="32218"/>
                  <a:pt x="67198" y="46103"/>
                  <a:pt x="78245" y="38662"/>
                </a:cubicBezTo>
                <a:cubicBezTo>
                  <a:pt x="89291" y="31221"/>
                  <a:pt x="98957" y="6443"/>
                  <a:pt x="103100" y="0"/>
                </a:cubicBezTo>
              </a:path>
            </a:pathLst>
          </a:custGeom>
          <a:noFill/>
          <a:ln w="9525" cap="flat" cmpd="sng">
            <a:solidFill>
              <a:schemeClr val="dk2"/>
            </a:solidFill>
            <a:prstDash val="solid"/>
            <a:round/>
            <a:headEnd type="none" w="lg" len="lg"/>
            <a:tailEnd type="none" w="lg" len="lg"/>
          </a:ln>
        </p:spPr>
      </p:sp>
      <p:cxnSp>
        <p:nvCxnSpPr>
          <p:cNvPr id="39" name="Shape 124"/>
          <p:cNvCxnSpPr>
            <a:endCxn id="5" idx="2"/>
          </p:cNvCxnSpPr>
          <p:nvPr/>
        </p:nvCxnSpPr>
        <p:spPr>
          <a:xfrm rot="10800000" flipH="1">
            <a:off x="5350528" y="1999119"/>
            <a:ext cx="372900" cy="547600"/>
          </a:xfrm>
          <a:prstGeom prst="straightConnector1">
            <a:avLst/>
          </a:prstGeom>
          <a:noFill/>
          <a:ln w="9525" cap="flat" cmpd="sng">
            <a:solidFill>
              <a:schemeClr val="dk2"/>
            </a:solidFill>
            <a:prstDash val="solid"/>
            <a:round/>
            <a:headEnd type="none" w="lg" len="lg"/>
            <a:tailEnd type="triangle" w="lg" len="lg"/>
          </a:ln>
        </p:spPr>
      </p:cxnSp>
      <p:cxnSp>
        <p:nvCxnSpPr>
          <p:cNvPr id="40" name="Shape 125"/>
          <p:cNvCxnSpPr/>
          <p:nvPr/>
        </p:nvCxnSpPr>
        <p:spPr>
          <a:xfrm rot="10800000" flipH="1">
            <a:off x="4568176" y="2148032"/>
            <a:ext cx="701999" cy="2470000"/>
          </a:xfrm>
          <a:prstGeom prst="straightConnector1">
            <a:avLst/>
          </a:prstGeom>
          <a:noFill/>
          <a:ln w="9525" cap="flat" cmpd="sng">
            <a:solidFill>
              <a:schemeClr val="dk2"/>
            </a:solidFill>
            <a:prstDash val="solid"/>
            <a:round/>
            <a:headEnd type="none" w="lg" len="lg"/>
            <a:tailEnd type="triangle" w="lg" len="lg"/>
          </a:ln>
        </p:spPr>
      </p:cxnSp>
      <p:cxnSp>
        <p:nvCxnSpPr>
          <p:cNvPr id="41" name="Shape 126"/>
          <p:cNvCxnSpPr/>
          <p:nvPr/>
        </p:nvCxnSpPr>
        <p:spPr>
          <a:xfrm>
            <a:off x="4372550" y="4618033"/>
            <a:ext cx="1104600" cy="1472800"/>
          </a:xfrm>
          <a:prstGeom prst="straightConnector1">
            <a:avLst/>
          </a:prstGeom>
          <a:noFill/>
          <a:ln w="9525" cap="flat" cmpd="sng">
            <a:solidFill>
              <a:schemeClr val="dk2"/>
            </a:solidFill>
            <a:prstDash val="solid"/>
            <a:round/>
            <a:headEnd type="none" w="lg" len="lg"/>
            <a:tailEnd type="triangle" w="lg" len="lg"/>
          </a:ln>
        </p:spPr>
      </p:cxnSp>
      <p:cxnSp>
        <p:nvCxnSpPr>
          <p:cNvPr id="42" name="Shape 127"/>
          <p:cNvCxnSpPr/>
          <p:nvPr/>
        </p:nvCxnSpPr>
        <p:spPr>
          <a:xfrm rot="10800000">
            <a:off x="4395701" y="3237332"/>
            <a:ext cx="80399" cy="1350000"/>
          </a:xfrm>
          <a:prstGeom prst="straightConnector1">
            <a:avLst/>
          </a:prstGeom>
          <a:noFill/>
          <a:ln w="9525" cap="flat" cmpd="sng">
            <a:solidFill>
              <a:schemeClr val="dk2"/>
            </a:solidFill>
            <a:prstDash val="solid"/>
            <a:round/>
            <a:headEnd type="none" w="lg" len="lg"/>
            <a:tailEnd type="triangle" w="lg" len="lg"/>
          </a:ln>
        </p:spPr>
      </p:cxnSp>
      <p:sp>
        <p:nvSpPr>
          <p:cNvPr id="43" name="Shape 128"/>
          <p:cNvSpPr/>
          <p:nvPr/>
        </p:nvSpPr>
        <p:spPr>
          <a:xfrm>
            <a:off x="1081626" y="4525968"/>
            <a:ext cx="2537225" cy="990033"/>
          </a:xfrm>
          <a:custGeom>
            <a:avLst/>
            <a:gdLst/>
            <a:ahLst/>
            <a:cxnLst/>
            <a:rect l="0" t="0" r="0" b="0"/>
            <a:pathLst>
              <a:path w="101489" h="29701" extrusionOk="0">
                <a:moveTo>
                  <a:pt x="0" y="0"/>
                </a:moveTo>
                <a:cubicBezTo>
                  <a:pt x="4602" y="4756"/>
                  <a:pt x="11276" y="24548"/>
                  <a:pt x="27616" y="28537"/>
                </a:cubicBezTo>
                <a:cubicBezTo>
                  <a:pt x="43955" y="32526"/>
                  <a:pt x="87680" y="24701"/>
                  <a:pt x="98037" y="23934"/>
                </a:cubicBezTo>
                <a:cubicBezTo>
                  <a:pt x="108393" y="23166"/>
                  <a:pt x="91133" y="23934"/>
                  <a:pt x="89753" y="23934"/>
                </a:cubicBezTo>
              </a:path>
            </a:pathLst>
          </a:custGeom>
          <a:noFill/>
          <a:ln w="9525" cap="flat" cmpd="sng">
            <a:solidFill>
              <a:schemeClr val="dk2"/>
            </a:solidFill>
            <a:prstDash val="solid"/>
            <a:round/>
            <a:headEnd type="none" w="lg" len="lg"/>
            <a:tailEnd type="none" w="lg" len="lg"/>
          </a:ln>
        </p:spPr>
      </p:sp>
      <p:cxnSp>
        <p:nvCxnSpPr>
          <p:cNvPr id="44" name="Shape 129"/>
          <p:cNvCxnSpPr>
            <a:endCxn id="11" idx="1"/>
          </p:cNvCxnSpPr>
          <p:nvPr/>
        </p:nvCxnSpPr>
        <p:spPr>
          <a:xfrm rot="10800000" flipH="1">
            <a:off x="3578712" y="5130297"/>
            <a:ext cx="104700" cy="193600"/>
          </a:xfrm>
          <a:prstGeom prst="straightConnector1">
            <a:avLst/>
          </a:prstGeom>
          <a:noFill/>
          <a:ln w="9525" cap="flat" cmpd="sng">
            <a:solidFill>
              <a:schemeClr val="dk2"/>
            </a:solidFill>
            <a:prstDash val="solid"/>
            <a:round/>
            <a:headEnd type="none" w="lg" len="lg"/>
            <a:tailEnd type="triangle" w="lg" len="lg"/>
          </a:ln>
        </p:spPr>
      </p:cxnSp>
      <p:sp>
        <p:nvSpPr>
          <p:cNvPr id="45" name="Shape 130"/>
          <p:cNvSpPr/>
          <p:nvPr/>
        </p:nvSpPr>
        <p:spPr>
          <a:xfrm>
            <a:off x="1288751" y="3099133"/>
            <a:ext cx="2773125" cy="1380800"/>
          </a:xfrm>
          <a:custGeom>
            <a:avLst/>
            <a:gdLst/>
            <a:ahLst/>
            <a:cxnLst/>
            <a:rect l="0" t="0" r="0" b="0"/>
            <a:pathLst>
              <a:path w="110925" h="41424" extrusionOk="0">
                <a:moveTo>
                  <a:pt x="0" y="0"/>
                </a:moveTo>
                <a:cubicBezTo>
                  <a:pt x="9512" y="997"/>
                  <a:pt x="43188" y="1458"/>
                  <a:pt x="57073" y="5984"/>
                </a:cubicBezTo>
                <a:cubicBezTo>
                  <a:pt x="70957" y="10510"/>
                  <a:pt x="76021" y="23397"/>
                  <a:pt x="83309" y="27156"/>
                </a:cubicBezTo>
                <a:cubicBezTo>
                  <a:pt x="90596" y="30914"/>
                  <a:pt x="96196" y="26159"/>
                  <a:pt x="100799" y="28537"/>
                </a:cubicBezTo>
                <a:cubicBezTo>
                  <a:pt x="105401" y="30915"/>
                  <a:pt x="109237" y="39276"/>
                  <a:pt x="110925" y="41424"/>
                </a:cubicBezTo>
              </a:path>
            </a:pathLst>
          </a:custGeom>
          <a:noFill/>
          <a:ln w="9525" cap="flat" cmpd="sng">
            <a:solidFill>
              <a:schemeClr val="dk2"/>
            </a:solidFill>
            <a:prstDash val="solid"/>
            <a:round/>
            <a:headEnd type="none" w="lg" len="lg"/>
            <a:tailEnd type="none" w="lg" len="lg"/>
          </a:ln>
        </p:spPr>
      </p:sp>
      <p:cxnSp>
        <p:nvCxnSpPr>
          <p:cNvPr id="46" name="Shape 131"/>
          <p:cNvCxnSpPr/>
          <p:nvPr/>
        </p:nvCxnSpPr>
        <p:spPr>
          <a:xfrm>
            <a:off x="4061876" y="4479934"/>
            <a:ext cx="189599" cy="178399"/>
          </a:xfrm>
          <a:prstGeom prst="straightConnector1">
            <a:avLst/>
          </a:prstGeom>
          <a:noFill/>
          <a:ln w="9525" cap="flat" cmpd="sng">
            <a:solidFill>
              <a:schemeClr val="dk2"/>
            </a:solidFill>
            <a:prstDash val="solid"/>
            <a:round/>
            <a:headEnd type="none" w="lg" len="lg"/>
            <a:tailEnd type="triangle" w="lg" len="lg"/>
          </a:ln>
        </p:spPr>
      </p:cxnSp>
      <p:pic>
        <p:nvPicPr>
          <p:cNvPr id="47" name="Shape 132"/>
          <p:cNvPicPr preferRelativeResize="0"/>
          <p:nvPr/>
        </p:nvPicPr>
        <p:blipFill>
          <a:blip r:embed="rId13" cstate="email">
            <a:alphaModFix/>
            <a:extLst>
              <a:ext uri="{28A0092B-C50C-407E-A947-70E740481C1C}">
                <a14:useLocalDpi xmlns:a14="http://schemas.microsoft.com/office/drawing/2010/main" xmlns=""/>
              </a:ext>
            </a:extLst>
          </a:blip>
          <a:stretch>
            <a:fillRect/>
          </a:stretch>
        </p:blipFill>
        <p:spPr>
          <a:xfrm>
            <a:off x="7799800" y="3265567"/>
            <a:ext cx="1234500" cy="1097333"/>
          </a:xfrm>
          <a:prstGeom prst="rect">
            <a:avLst/>
          </a:prstGeom>
          <a:noFill/>
          <a:ln>
            <a:noFill/>
          </a:ln>
        </p:spPr>
      </p:pic>
      <p:sp>
        <p:nvSpPr>
          <p:cNvPr id="48" name="Shape 133"/>
          <p:cNvSpPr/>
          <p:nvPr/>
        </p:nvSpPr>
        <p:spPr>
          <a:xfrm>
            <a:off x="6282676" y="675067"/>
            <a:ext cx="1129575" cy="6014167"/>
          </a:xfrm>
          <a:custGeom>
            <a:avLst/>
            <a:gdLst/>
            <a:ahLst/>
            <a:cxnLst/>
            <a:rect l="0" t="0" r="0" b="0"/>
            <a:pathLst>
              <a:path w="45183" h="180425" extrusionOk="0">
                <a:moveTo>
                  <a:pt x="0" y="0"/>
                </a:moveTo>
                <a:cubicBezTo>
                  <a:pt x="7517" y="17643"/>
                  <a:pt x="43878" y="75791"/>
                  <a:pt x="45106" y="105862"/>
                </a:cubicBezTo>
                <a:cubicBezTo>
                  <a:pt x="46333" y="135932"/>
                  <a:pt x="13654" y="167997"/>
                  <a:pt x="7364" y="180425"/>
                </a:cubicBezTo>
              </a:path>
            </a:pathLst>
          </a:custGeom>
          <a:noFill/>
          <a:ln w="9525" cap="flat" cmpd="sng">
            <a:solidFill>
              <a:schemeClr val="dk2"/>
            </a:solidFill>
            <a:prstDash val="solid"/>
            <a:round/>
            <a:headEnd type="none" w="lg" len="lg"/>
            <a:tailEnd type="none" w="lg" len="lg"/>
          </a:ln>
        </p:spPr>
      </p:sp>
      <p:cxnSp>
        <p:nvCxnSpPr>
          <p:cNvPr id="49" name="Shape 134"/>
          <p:cNvCxnSpPr>
            <a:endCxn id="47" idx="1"/>
          </p:cNvCxnSpPr>
          <p:nvPr/>
        </p:nvCxnSpPr>
        <p:spPr>
          <a:xfrm>
            <a:off x="7375900" y="3805033"/>
            <a:ext cx="423900" cy="9200"/>
          </a:xfrm>
          <a:prstGeom prst="straightConnector1">
            <a:avLst/>
          </a:prstGeom>
          <a:noFill/>
          <a:ln w="9525" cap="flat" cmpd="sng">
            <a:solidFill>
              <a:schemeClr val="dk2"/>
            </a:solidFill>
            <a:prstDash val="solid"/>
            <a:round/>
            <a:headEnd type="none" w="lg" len="lg"/>
            <a:tailEnd type="triangle" w="lg" len="lg"/>
          </a:ln>
        </p:spPr>
      </p:cxnSp>
      <p:sp>
        <p:nvSpPr>
          <p:cNvPr id="50" name="TextBox 49"/>
          <p:cNvSpPr txBox="1"/>
          <p:nvPr/>
        </p:nvSpPr>
        <p:spPr>
          <a:xfrm>
            <a:off x="355614" y="696901"/>
            <a:ext cx="2979911" cy="369332"/>
          </a:xfrm>
          <a:prstGeom prst="rect">
            <a:avLst/>
          </a:prstGeom>
          <a:noFill/>
        </p:spPr>
        <p:txBody>
          <a:bodyPr wrap="square" rtlCol="0">
            <a:spAutoFit/>
          </a:bodyPr>
          <a:lstStyle/>
          <a:p>
            <a:r>
              <a:rPr lang="en-US" dirty="0" smtClean="0"/>
              <a:t>Example by Dylan Cole</a:t>
            </a:r>
            <a:endParaRPr lang="en-US" dirty="0"/>
          </a:p>
        </p:txBody>
      </p:sp>
    </p:spTree>
    <p:extLst>
      <p:ext uri="{BB962C8B-B14F-4D97-AF65-F5344CB8AC3E}">
        <p14:creationId xmlns:p14="http://schemas.microsoft.com/office/powerpoint/2010/main" xmlns="" val="29798248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Chain</a:t>
            </a:r>
            <a:endParaRPr lang="en-US" dirty="0"/>
          </a:p>
        </p:txBody>
      </p:sp>
      <p:sp>
        <p:nvSpPr>
          <p:cNvPr id="3" name="Text Placeholder 2"/>
          <p:cNvSpPr>
            <a:spLocks noGrp="1"/>
          </p:cNvSpPr>
          <p:nvPr>
            <p:ph type="body" idx="1"/>
          </p:nvPr>
        </p:nvSpPr>
        <p:spPr/>
        <p:txBody>
          <a:bodyPr>
            <a:normAutofit/>
          </a:bodyPr>
          <a:lstStyle/>
          <a:p>
            <a:r>
              <a:rPr lang="en-US" sz="3600" b="1" i="1" dirty="0" smtClean="0"/>
              <a:t>Transfer of Energy</a:t>
            </a:r>
            <a:endParaRPr lang="en-US" sz="3600" b="1" i="1" dirty="0"/>
          </a:p>
        </p:txBody>
      </p:sp>
      <p:pic>
        <p:nvPicPr>
          <p:cNvPr id="1026" name="Picture 2" descr="http://k8schoollessons.com/wp-content/uploads/2015/01/food-chain-1.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04800" y="3276599"/>
            <a:ext cx="4759219" cy="2304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http://images.tutorvista.com/content/ecosystem/food-web-forest.jpe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257800" y="3733800"/>
            <a:ext cx="3510951"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304800" y="5628345"/>
            <a:ext cx="4759219" cy="646331"/>
          </a:xfrm>
          <a:prstGeom prst="rect">
            <a:avLst/>
          </a:prstGeom>
          <a:noFill/>
        </p:spPr>
        <p:txBody>
          <a:bodyPr wrap="square" rtlCol="0">
            <a:spAutoFit/>
          </a:bodyPr>
          <a:lstStyle/>
          <a:p>
            <a:pPr algn="ctr"/>
            <a:r>
              <a:rPr lang="en-US" sz="3600" b="1" i="1" dirty="0" smtClean="0"/>
              <a:t>Food Chain</a:t>
            </a:r>
            <a:endParaRPr lang="en-US" sz="3600" b="1" i="1" dirty="0"/>
          </a:p>
        </p:txBody>
      </p:sp>
      <p:sp>
        <p:nvSpPr>
          <p:cNvPr id="5" name="TextBox 4"/>
          <p:cNvSpPr txBox="1"/>
          <p:nvPr/>
        </p:nvSpPr>
        <p:spPr>
          <a:xfrm>
            <a:off x="5257799" y="3087469"/>
            <a:ext cx="3510951" cy="646331"/>
          </a:xfrm>
          <a:prstGeom prst="rect">
            <a:avLst/>
          </a:prstGeom>
          <a:noFill/>
        </p:spPr>
        <p:txBody>
          <a:bodyPr wrap="square" rtlCol="0">
            <a:spAutoFit/>
          </a:bodyPr>
          <a:lstStyle/>
          <a:p>
            <a:pPr algn="ctr"/>
            <a:r>
              <a:rPr lang="en-US" sz="3600" b="1" i="1" dirty="0" smtClean="0"/>
              <a:t>Food Web</a:t>
            </a:r>
            <a:endParaRPr lang="en-US" sz="3600" b="1" i="1" dirty="0"/>
          </a:p>
        </p:txBody>
      </p:sp>
    </p:spTree>
    <p:extLst>
      <p:ext uri="{BB962C8B-B14F-4D97-AF65-F5344CB8AC3E}">
        <p14:creationId xmlns:p14="http://schemas.microsoft.com/office/powerpoint/2010/main" xmlns="" val="20871763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Everglades Food Chain (4:50) </a:t>
            </a:r>
            <a:endParaRPr lang="en-US" dirty="0"/>
          </a:p>
        </p:txBody>
      </p:sp>
      <p:pic>
        <p:nvPicPr>
          <p:cNvPr id="3075" name="Picture 3">
            <a:hlinkClick r:id="rId3"/>
          </p:cNvPr>
          <p:cNvPicPr>
            <a:picLocks noGrp="1" noChangeAspect="1" noChangeArrowheads="1"/>
          </p:cNvPicPr>
          <p:nvPr>
            <p:ph idx="1"/>
          </p:nvPr>
        </p:nvPicPr>
        <p:blipFill rotWithShape="1">
          <a:blip r:embed="rId4" cstate="print">
            <a:extLst>
              <a:ext uri="{28A0092B-C50C-407E-A947-70E740481C1C}">
                <a14:useLocalDpi xmlns:a14="http://schemas.microsoft.com/office/drawing/2010/main" xmlns=""/>
              </a:ext>
            </a:extLst>
          </a:blip>
          <a:srcRect/>
          <a:stretch/>
        </p:blipFill>
        <p:spPr bwMode="auto">
          <a:xfrm>
            <a:off x="381000" y="1600199"/>
            <a:ext cx="8382000" cy="49459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06086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Text Placeholder 2"/>
          <p:cNvSpPr>
            <a:spLocks noGrp="1"/>
          </p:cNvSpPr>
          <p:nvPr>
            <p:ph type="body" idx="1"/>
          </p:nvPr>
        </p:nvSpPr>
        <p:spPr/>
        <p:txBody>
          <a:bodyPr>
            <a:normAutofit/>
          </a:bodyPr>
          <a:lstStyle/>
          <a:p>
            <a:r>
              <a:rPr lang="en-US" sz="3600" b="1" i="1" dirty="0" smtClean="0"/>
              <a:t>Trophic Levels</a:t>
            </a:r>
            <a:endParaRPr lang="en-US" sz="3600" b="1" i="1" dirty="0"/>
          </a:p>
        </p:txBody>
      </p:sp>
      <p:pic>
        <p:nvPicPr>
          <p:cNvPr id="13314" name="Picture 2" descr="https://dr282zn36sxxg.cloudfront.net/datastreams/f-d%3Ad3cf63c66c57e9e60008e078035134cfbfad98f752f13f6dc195e179%2BIMAGE_THUMB_POSTCARD%2BIMAGE_THUMB_POSTCARD.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48200" y="2819400"/>
            <a:ext cx="400050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extBox 6"/>
          <p:cNvSpPr txBox="1"/>
          <p:nvPr/>
        </p:nvSpPr>
        <p:spPr>
          <a:xfrm>
            <a:off x="486103" y="2827283"/>
            <a:ext cx="3886200" cy="2862322"/>
          </a:xfrm>
          <a:prstGeom prst="rect">
            <a:avLst/>
          </a:prstGeom>
          <a:noFill/>
        </p:spPr>
        <p:txBody>
          <a:bodyPr wrap="square" rtlCol="0">
            <a:spAutoFit/>
          </a:bodyPr>
          <a:lstStyle/>
          <a:p>
            <a:r>
              <a:rPr lang="en-US" sz="3600" b="1" u="sng" dirty="0" smtClean="0"/>
              <a:t>Energy Pyramid</a:t>
            </a:r>
          </a:p>
          <a:p>
            <a:r>
              <a:rPr lang="en-US" sz="3600" b="1" i="1" dirty="0">
                <a:solidFill>
                  <a:srgbClr val="FFC000"/>
                </a:solidFill>
              </a:rPr>
              <a:t>Energy </a:t>
            </a:r>
            <a:r>
              <a:rPr lang="en-US" sz="3600" b="1" i="1" u="sng" dirty="0">
                <a:solidFill>
                  <a:srgbClr val="FFC000"/>
                </a:solidFill>
              </a:rPr>
              <a:t>loss</a:t>
            </a:r>
            <a:r>
              <a:rPr lang="en-US" sz="3600" b="1" i="1" dirty="0">
                <a:solidFill>
                  <a:srgbClr val="FFC000"/>
                </a:solidFill>
              </a:rPr>
              <a:t> in the food chain is shown in an energy pyramid. </a:t>
            </a:r>
          </a:p>
        </p:txBody>
      </p:sp>
    </p:spTree>
    <p:extLst>
      <p:ext uri="{BB962C8B-B14F-4D97-AF65-F5344CB8AC3E}">
        <p14:creationId xmlns:p14="http://schemas.microsoft.com/office/powerpoint/2010/main" xmlns="" val="41883513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Text Placeholder 2"/>
          <p:cNvSpPr>
            <a:spLocks noGrp="1"/>
          </p:cNvSpPr>
          <p:nvPr>
            <p:ph type="body" idx="1"/>
          </p:nvPr>
        </p:nvSpPr>
        <p:spPr/>
        <p:txBody>
          <a:bodyPr>
            <a:normAutofit/>
          </a:bodyPr>
          <a:lstStyle/>
          <a:p>
            <a:r>
              <a:rPr lang="en-US" sz="3600" b="1" i="1" dirty="0" smtClean="0"/>
              <a:t>Trophic Levels</a:t>
            </a:r>
            <a:endParaRPr lang="en-US" sz="3600" b="1" i="1" dirty="0"/>
          </a:p>
        </p:txBody>
      </p:sp>
      <p:pic>
        <p:nvPicPr>
          <p:cNvPr id="13314" name="Picture 2" descr="https://dr282zn36sxxg.cloudfront.net/datastreams/f-d%3Ad3cf63c66c57e9e60008e078035134cfbfad98f752f13f6dc195e179%2BIMAGE_THUMB_POSTCARD%2BIMAGE_THUMB_POSTCARD.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48200" y="2819400"/>
            <a:ext cx="400050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extBox 6"/>
          <p:cNvSpPr txBox="1"/>
          <p:nvPr/>
        </p:nvSpPr>
        <p:spPr>
          <a:xfrm>
            <a:off x="486103" y="2827283"/>
            <a:ext cx="4162098" cy="3970318"/>
          </a:xfrm>
          <a:prstGeom prst="rect">
            <a:avLst/>
          </a:prstGeom>
          <a:noFill/>
        </p:spPr>
        <p:txBody>
          <a:bodyPr wrap="square" rtlCol="0">
            <a:spAutoFit/>
          </a:bodyPr>
          <a:lstStyle/>
          <a:p>
            <a:r>
              <a:rPr lang="en-US" sz="3600" b="1" u="sng" dirty="0" smtClean="0"/>
              <a:t>Energy Pyramid</a:t>
            </a:r>
          </a:p>
          <a:p>
            <a:r>
              <a:rPr lang="en-US" sz="3600" b="1" i="1" dirty="0" smtClean="0">
                <a:solidFill>
                  <a:srgbClr val="FFC000"/>
                </a:solidFill>
              </a:rPr>
              <a:t>The </a:t>
            </a:r>
            <a:r>
              <a:rPr lang="en-US" sz="3600" b="1" i="1" dirty="0">
                <a:solidFill>
                  <a:srgbClr val="FFC000"/>
                </a:solidFill>
              </a:rPr>
              <a:t>pyramid shape illustrates that </a:t>
            </a:r>
            <a:r>
              <a:rPr lang="en-US" sz="3600" b="1" i="1" u="sng" dirty="0">
                <a:solidFill>
                  <a:srgbClr val="FFC000"/>
                </a:solidFill>
              </a:rPr>
              <a:t>more</a:t>
            </a:r>
            <a:r>
              <a:rPr lang="en-US" sz="3600" b="1" i="1" dirty="0">
                <a:solidFill>
                  <a:srgbClr val="FFC000"/>
                </a:solidFill>
              </a:rPr>
              <a:t> energy is available at the </a:t>
            </a:r>
            <a:r>
              <a:rPr lang="en-US" sz="3600" b="1" i="1" u="sng" dirty="0">
                <a:solidFill>
                  <a:srgbClr val="FFC000"/>
                </a:solidFill>
              </a:rPr>
              <a:t>bottom</a:t>
            </a:r>
            <a:r>
              <a:rPr lang="en-US" sz="3600" b="1" i="1" dirty="0">
                <a:solidFill>
                  <a:srgbClr val="FFC000"/>
                </a:solidFill>
              </a:rPr>
              <a:t> of the </a:t>
            </a:r>
            <a:r>
              <a:rPr lang="en-US" sz="3600" b="1" i="1" dirty="0" smtClean="0">
                <a:solidFill>
                  <a:srgbClr val="FFC000"/>
                </a:solidFill>
              </a:rPr>
              <a:t>food chain than </a:t>
            </a:r>
            <a:r>
              <a:rPr lang="en-US" sz="3600" b="1" i="1" dirty="0">
                <a:solidFill>
                  <a:srgbClr val="FFC000"/>
                </a:solidFill>
              </a:rPr>
              <a:t>the top.</a:t>
            </a:r>
          </a:p>
        </p:txBody>
      </p:sp>
    </p:spTree>
    <p:extLst>
      <p:ext uri="{BB962C8B-B14F-4D97-AF65-F5344CB8AC3E}">
        <p14:creationId xmlns:p14="http://schemas.microsoft.com/office/powerpoint/2010/main" xmlns="" val="9454646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Text Placeholder 2"/>
          <p:cNvSpPr>
            <a:spLocks noGrp="1"/>
          </p:cNvSpPr>
          <p:nvPr>
            <p:ph type="body" idx="1"/>
          </p:nvPr>
        </p:nvSpPr>
        <p:spPr/>
        <p:txBody>
          <a:bodyPr>
            <a:normAutofit/>
          </a:bodyPr>
          <a:lstStyle/>
          <a:p>
            <a:r>
              <a:rPr lang="en-US" sz="3600" b="1" i="1" dirty="0" smtClean="0"/>
              <a:t>Trophic Levels</a:t>
            </a:r>
            <a:endParaRPr lang="en-US" sz="3600" b="1" i="1" dirty="0"/>
          </a:p>
        </p:txBody>
      </p:sp>
      <p:pic>
        <p:nvPicPr>
          <p:cNvPr id="13314" name="Picture 2" descr="https://dr282zn36sxxg.cloudfront.net/datastreams/f-d%3Ad3cf63c66c57e9e60008e078035134cfbfad98f752f13f6dc195e179%2BIMAGE_THUMB_POSTCARD%2BIMAGE_THUMB_POSTCARD.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48200" y="2819400"/>
            <a:ext cx="400050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extBox 6"/>
          <p:cNvSpPr txBox="1"/>
          <p:nvPr/>
        </p:nvSpPr>
        <p:spPr>
          <a:xfrm>
            <a:off x="486103" y="2827283"/>
            <a:ext cx="4162098" cy="3970318"/>
          </a:xfrm>
          <a:prstGeom prst="rect">
            <a:avLst/>
          </a:prstGeom>
          <a:noFill/>
        </p:spPr>
        <p:txBody>
          <a:bodyPr wrap="square" rtlCol="0">
            <a:spAutoFit/>
          </a:bodyPr>
          <a:lstStyle/>
          <a:p>
            <a:r>
              <a:rPr lang="en-US" sz="3600" b="1" u="sng" dirty="0" smtClean="0"/>
              <a:t>Energy Pyramid</a:t>
            </a:r>
          </a:p>
          <a:p>
            <a:r>
              <a:rPr lang="en-US" sz="3600" b="1" i="1" dirty="0">
                <a:solidFill>
                  <a:srgbClr val="FFC000"/>
                </a:solidFill>
              </a:rPr>
              <a:t>Energy pyramids are divided into “</a:t>
            </a:r>
            <a:r>
              <a:rPr lang="en-US" sz="3600" b="1" i="1" u="sng" dirty="0">
                <a:solidFill>
                  <a:srgbClr val="FFC000"/>
                </a:solidFill>
              </a:rPr>
              <a:t>trophic</a:t>
            </a:r>
            <a:r>
              <a:rPr lang="en-US" sz="3600" b="1" i="1" dirty="0">
                <a:solidFill>
                  <a:srgbClr val="FFC000"/>
                </a:solidFill>
              </a:rPr>
              <a:t> </a:t>
            </a:r>
            <a:r>
              <a:rPr lang="en-US" sz="3600" b="1" i="1" u="sng" dirty="0">
                <a:solidFill>
                  <a:srgbClr val="FFC000"/>
                </a:solidFill>
              </a:rPr>
              <a:t>levels</a:t>
            </a:r>
            <a:r>
              <a:rPr lang="en-US" sz="3600" b="1" i="1" dirty="0">
                <a:solidFill>
                  <a:srgbClr val="FFC000"/>
                </a:solidFill>
              </a:rPr>
              <a:t>” . Trophic means: “related to feeding and nutrition”. </a:t>
            </a:r>
          </a:p>
        </p:txBody>
      </p:sp>
    </p:spTree>
    <p:extLst>
      <p:ext uri="{BB962C8B-B14F-4D97-AF65-F5344CB8AC3E}">
        <p14:creationId xmlns:p14="http://schemas.microsoft.com/office/powerpoint/2010/main" xmlns="" val="2988069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Text Placeholder 2"/>
          <p:cNvSpPr>
            <a:spLocks noGrp="1"/>
          </p:cNvSpPr>
          <p:nvPr>
            <p:ph type="body" idx="1"/>
          </p:nvPr>
        </p:nvSpPr>
        <p:spPr/>
        <p:txBody>
          <a:bodyPr>
            <a:normAutofit/>
          </a:bodyPr>
          <a:lstStyle/>
          <a:p>
            <a:r>
              <a:rPr lang="en-US" sz="3600" b="1" i="1" dirty="0" smtClean="0"/>
              <a:t>Trophic Levels</a:t>
            </a:r>
            <a:endParaRPr lang="en-US" sz="3600" b="1" i="1" dirty="0"/>
          </a:p>
        </p:txBody>
      </p:sp>
      <p:pic>
        <p:nvPicPr>
          <p:cNvPr id="13314" name="Picture 2" descr="https://dr282zn36sxxg.cloudfront.net/datastreams/f-d%3Ad3cf63c66c57e9e60008e078035134cfbfad98f752f13f6dc195e179%2BIMAGE_THUMB_POSTCARD%2BIMAGE_THUMB_POSTCARD.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48200" y="2819400"/>
            <a:ext cx="400050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extBox 6"/>
          <p:cNvSpPr txBox="1"/>
          <p:nvPr/>
        </p:nvSpPr>
        <p:spPr>
          <a:xfrm>
            <a:off x="486103" y="2827283"/>
            <a:ext cx="4162098" cy="2862322"/>
          </a:xfrm>
          <a:prstGeom prst="rect">
            <a:avLst/>
          </a:prstGeom>
          <a:noFill/>
        </p:spPr>
        <p:txBody>
          <a:bodyPr wrap="square" rtlCol="0">
            <a:spAutoFit/>
          </a:bodyPr>
          <a:lstStyle/>
          <a:p>
            <a:r>
              <a:rPr lang="en-US" sz="3600" b="1" u="sng" dirty="0" smtClean="0"/>
              <a:t>Energy Pyramid</a:t>
            </a:r>
          </a:p>
          <a:p>
            <a:r>
              <a:rPr lang="en-US" sz="3600" b="1" i="1" dirty="0" smtClean="0">
                <a:solidFill>
                  <a:srgbClr val="FFC000"/>
                </a:solidFill>
              </a:rPr>
              <a:t>Each trophic level offers </a:t>
            </a:r>
            <a:r>
              <a:rPr lang="en-US" sz="3600" b="1" i="1" u="sng" dirty="0" smtClean="0">
                <a:solidFill>
                  <a:srgbClr val="FFC000"/>
                </a:solidFill>
              </a:rPr>
              <a:t>less</a:t>
            </a:r>
            <a:r>
              <a:rPr lang="en-US" sz="3600" b="1" i="1" dirty="0" smtClean="0">
                <a:solidFill>
                  <a:srgbClr val="FFC000"/>
                </a:solidFill>
              </a:rPr>
              <a:t> energy than the level before.</a:t>
            </a:r>
            <a:endParaRPr lang="en-US" sz="3600" b="1" i="1" dirty="0">
              <a:solidFill>
                <a:srgbClr val="FFC000"/>
              </a:solidFill>
            </a:endParaRPr>
          </a:p>
        </p:txBody>
      </p:sp>
    </p:spTree>
    <p:extLst>
      <p:ext uri="{BB962C8B-B14F-4D97-AF65-F5344CB8AC3E}">
        <p14:creationId xmlns:p14="http://schemas.microsoft.com/office/powerpoint/2010/main" xmlns="" val="2988069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Text Placeholder 2"/>
          <p:cNvSpPr>
            <a:spLocks noGrp="1"/>
          </p:cNvSpPr>
          <p:nvPr>
            <p:ph type="body" idx="1"/>
          </p:nvPr>
        </p:nvSpPr>
        <p:spPr/>
        <p:txBody>
          <a:bodyPr>
            <a:normAutofit/>
          </a:bodyPr>
          <a:lstStyle/>
          <a:p>
            <a:r>
              <a:rPr lang="en-US" sz="3600" b="1" i="1" dirty="0" smtClean="0"/>
              <a:t>Trophic Levels</a:t>
            </a:r>
            <a:endParaRPr lang="en-US" sz="3600" b="1" i="1" dirty="0"/>
          </a:p>
        </p:txBody>
      </p:sp>
      <p:pic>
        <p:nvPicPr>
          <p:cNvPr id="13314" name="Picture 2" descr="https://dr282zn36sxxg.cloudfront.net/datastreams/f-d%3Ad3cf63c66c57e9e60008e078035134cfbfad98f752f13f6dc195e179%2BIMAGE_THUMB_POSTCARD%2BIMAGE_THUMB_POSTCARD.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48200" y="2819400"/>
            <a:ext cx="400050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extBox 6"/>
          <p:cNvSpPr txBox="1"/>
          <p:nvPr/>
        </p:nvSpPr>
        <p:spPr>
          <a:xfrm>
            <a:off x="486103" y="2827283"/>
            <a:ext cx="4162098" cy="3970318"/>
          </a:xfrm>
          <a:prstGeom prst="rect">
            <a:avLst/>
          </a:prstGeom>
          <a:noFill/>
        </p:spPr>
        <p:txBody>
          <a:bodyPr wrap="square" rtlCol="0">
            <a:spAutoFit/>
          </a:bodyPr>
          <a:lstStyle/>
          <a:p>
            <a:r>
              <a:rPr lang="en-US" sz="3600" b="1" u="sng" dirty="0" smtClean="0"/>
              <a:t>Energy Pyramid</a:t>
            </a:r>
          </a:p>
          <a:p>
            <a:r>
              <a:rPr lang="en-US" sz="3600" b="1" i="1" dirty="0" smtClean="0">
                <a:solidFill>
                  <a:srgbClr val="FFC000"/>
                </a:solidFill>
              </a:rPr>
              <a:t>Organisms use approximately </a:t>
            </a:r>
            <a:r>
              <a:rPr lang="en-US" sz="3600" b="1" i="1" u="sng" dirty="0" smtClean="0">
                <a:solidFill>
                  <a:srgbClr val="FFC000"/>
                </a:solidFill>
              </a:rPr>
              <a:t>90% </a:t>
            </a:r>
            <a:r>
              <a:rPr lang="en-US" sz="3600" b="1" i="1" dirty="0" smtClean="0">
                <a:solidFill>
                  <a:srgbClr val="FFC000"/>
                </a:solidFill>
              </a:rPr>
              <a:t>of their energy in </a:t>
            </a:r>
            <a:r>
              <a:rPr lang="en-US" sz="3600" b="1" i="1" u="sng" dirty="0" smtClean="0">
                <a:solidFill>
                  <a:srgbClr val="FFC000"/>
                </a:solidFill>
              </a:rPr>
              <a:t>metabolism</a:t>
            </a:r>
            <a:r>
              <a:rPr lang="en-US" sz="3600" b="1" i="1" dirty="0" smtClean="0">
                <a:solidFill>
                  <a:srgbClr val="FFC000"/>
                </a:solidFill>
              </a:rPr>
              <a:t>, so only </a:t>
            </a:r>
            <a:r>
              <a:rPr lang="en-US" sz="3600" b="1" i="1" u="sng" dirty="0" smtClean="0">
                <a:solidFill>
                  <a:srgbClr val="FFC000"/>
                </a:solidFill>
              </a:rPr>
              <a:t>10% </a:t>
            </a:r>
            <a:r>
              <a:rPr lang="en-US" sz="3600" b="1" i="1" dirty="0" smtClean="0">
                <a:solidFill>
                  <a:srgbClr val="FFC000"/>
                </a:solidFill>
              </a:rPr>
              <a:t>is passed on to the next level.  </a:t>
            </a:r>
            <a:endParaRPr lang="en-US" sz="3600" b="1" i="1" dirty="0">
              <a:solidFill>
                <a:srgbClr val="FFC000"/>
              </a:solidFill>
            </a:endParaRPr>
          </a:p>
        </p:txBody>
      </p:sp>
    </p:spTree>
    <p:extLst>
      <p:ext uri="{BB962C8B-B14F-4D97-AF65-F5344CB8AC3E}">
        <p14:creationId xmlns:p14="http://schemas.microsoft.com/office/powerpoint/2010/main" xmlns="" val="2362472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Text Placeholder 2"/>
          <p:cNvSpPr>
            <a:spLocks noGrp="1"/>
          </p:cNvSpPr>
          <p:nvPr>
            <p:ph type="body" idx="1"/>
          </p:nvPr>
        </p:nvSpPr>
        <p:spPr/>
        <p:txBody>
          <a:bodyPr>
            <a:normAutofit/>
          </a:bodyPr>
          <a:lstStyle/>
          <a:p>
            <a:r>
              <a:rPr lang="en-US" sz="3600" b="1" i="1" dirty="0" smtClean="0"/>
              <a:t>Trophic Levels</a:t>
            </a:r>
            <a:endParaRPr lang="en-US" sz="3600" b="1" i="1" dirty="0"/>
          </a:p>
        </p:txBody>
      </p:sp>
      <p:sp>
        <p:nvSpPr>
          <p:cNvPr id="7" name="TextBox 6"/>
          <p:cNvSpPr txBox="1"/>
          <p:nvPr/>
        </p:nvSpPr>
        <p:spPr>
          <a:xfrm>
            <a:off x="903890" y="3505200"/>
            <a:ext cx="4162098" cy="1754326"/>
          </a:xfrm>
          <a:prstGeom prst="rect">
            <a:avLst/>
          </a:prstGeom>
          <a:noFill/>
        </p:spPr>
        <p:txBody>
          <a:bodyPr wrap="square" rtlCol="0">
            <a:spAutoFit/>
          </a:bodyPr>
          <a:lstStyle/>
          <a:p>
            <a:r>
              <a:rPr lang="en-US" sz="3600" b="1" u="sng" dirty="0" smtClean="0"/>
              <a:t>Energy Pyramid</a:t>
            </a:r>
          </a:p>
          <a:p>
            <a:r>
              <a:rPr lang="en-US" sz="3600" b="1" i="1" dirty="0" smtClean="0">
                <a:solidFill>
                  <a:srgbClr val="FFC000"/>
                </a:solidFill>
              </a:rPr>
              <a:t>The energy used is released as </a:t>
            </a:r>
            <a:r>
              <a:rPr lang="en-US" sz="3600" b="1" i="1" u="sng" dirty="0" smtClean="0">
                <a:solidFill>
                  <a:srgbClr val="FFC000"/>
                </a:solidFill>
              </a:rPr>
              <a:t>heat</a:t>
            </a:r>
            <a:r>
              <a:rPr lang="en-US" sz="3600" b="1" i="1" dirty="0" smtClean="0">
                <a:solidFill>
                  <a:srgbClr val="FFC000"/>
                </a:solidFill>
              </a:rPr>
              <a:t>.</a:t>
            </a:r>
            <a:endParaRPr lang="en-US" sz="3600" b="1" i="1" dirty="0">
              <a:solidFill>
                <a:srgbClr val="FFC000"/>
              </a:solidFill>
            </a:endParaRPr>
          </a:p>
        </p:txBody>
      </p:sp>
      <p:pic>
        <p:nvPicPr>
          <p:cNvPr id="6" name="Picture 2" descr="http://www.astarinmyownuniverse.com/wp-content/uploads/2015/08/Fire.pn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5715000" y="2827283"/>
            <a:ext cx="2157365" cy="35248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89882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Text Placeholder 2"/>
          <p:cNvSpPr>
            <a:spLocks noGrp="1"/>
          </p:cNvSpPr>
          <p:nvPr>
            <p:ph type="body" idx="1"/>
          </p:nvPr>
        </p:nvSpPr>
        <p:spPr/>
        <p:txBody>
          <a:bodyPr>
            <a:normAutofit/>
          </a:bodyPr>
          <a:lstStyle/>
          <a:p>
            <a:r>
              <a:rPr lang="en-US" sz="3600" b="1" i="1" dirty="0" smtClean="0"/>
              <a:t>Trophic Levels</a:t>
            </a:r>
            <a:endParaRPr lang="en-US" sz="3600" b="1" i="1" dirty="0"/>
          </a:p>
        </p:txBody>
      </p:sp>
      <p:pic>
        <p:nvPicPr>
          <p:cNvPr id="13314" name="Picture 2" descr="https://dr282zn36sxxg.cloudfront.net/datastreams/f-d%3Ad3cf63c66c57e9e60008e078035134cfbfad98f752f13f6dc195e179%2BIMAGE_THUMB_POSTCARD%2BIMAGE_THUMB_POSTCARD.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48200" y="2819400"/>
            <a:ext cx="400050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ight Arrow 3"/>
          <p:cNvSpPr/>
          <p:nvPr/>
        </p:nvSpPr>
        <p:spPr>
          <a:xfrm>
            <a:off x="838200" y="6086633"/>
            <a:ext cx="3962400" cy="466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5521729"/>
            <a:ext cx="4267200" cy="646331"/>
          </a:xfrm>
          <a:prstGeom prst="rect">
            <a:avLst/>
          </a:prstGeom>
          <a:noFill/>
        </p:spPr>
        <p:txBody>
          <a:bodyPr wrap="square" rtlCol="0">
            <a:spAutoFit/>
          </a:bodyPr>
          <a:lstStyle/>
          <a:p>
            <a:r>
              <a:rPr lang="en-US" sz="3600" b="1" dirty="0" smtClean="0"/>
              <a:t>Producers = 100%</a:t>
            </a:r>
            <a:endParaRPr lang="en-US" sz="3600" b="1" dirty="0"/>
          </a:p>
        </p:txBody>
      </p:sp>
      <p:sp>
        <p:nvSpPr>
          <p:cNvPr id="6" name="TextBox 5"/>
          <p:cNvSpPr txBox="1"/>
          <p:nvPr/>
        </p:nvSpPr>
        <p:spPr>
          <a:xfrm>
            <a:off x="454573" y="2967184"/>
            <a:ext cx="4196255" cy="2554545"/>
          </a:xfrm>
          <a:prstGeom prst="rect">
            <a:avLst/>
          </a:prstGeom>
          <a:noFill/>
        </p:spPr>
        <p:txBody>
          <a:bodyPr wrap="square" rtlCol="0">
            <a:spAutoFit/>
          </a:bodyPr>
          <a:lstStyle/>
          <a:p>
            <a:r>
              <a:rPr lang="en-US" sz="3200" b="1" i="1" dirty="0">
                <a:solidFill>
                  <a:srgbClr val="FFC000"/>
                </a:solidFill>
              </a:rPr>
              <a:t>Producers are at the </a:t>
            </a:r>
            <a:r>
              <a:rPr lang="en-US" sz="3200" b="1" i="1" dirty="0" smtClean="0">
                <a:solidFill>
                  <a:srgbClr val="FFC000"/>
                </a:solidFill>
              </a:rPr>
              <a:t>widest </a:t>
            </a:r>
            <a:r>
              <a:rPr lang="en-US" sz="3200" b="1" i="1" dirty="0">
                <a:solidFill>
                  <a:srgbClr val="FFC000"/>
                </a:solidFill>
              </a:rPr>
              <a:t>part of the pyramid and have access to </a:t>
            </a:r>
            <a:r>
              <a:rPr lang="en-US" sz="3200" b="1" i="1" dirty="0" smtClean="0">
                <a:solidFill>
                  <a:srgbClr val="FFC000"/>
                </a:solidFill>
              </a:rPr>
              <a:t>all of energy </a:t>
            </a:r>
            <a:r>
              <a:rPr lang="en-US" sz="3200" b="1" i="1" dirty="0">
                <a:solidFill>
                  <a:srgbClr val="FFC000"/>
                </a:solidFill>
              </a:rPr>
              <a:t>obtained from the sun</a:t>
            </a:r>
            <a:r>
              <a:rPr lang="en-US" sz="3200" b="1" i="1" dirty="0" smtClean="0">
                <a:solidFill>
                  <a:srgbClr val="FFC000"/>
                </a:solidFill>
              </a:rPr>
              <a:t>.</a:t>
            </a:r>
            <a:endParaRPr lang="en-US" sz="3200" b="1" i="1" dirty="0">
              <a:solidFill>
                <a:srgbClr val="FFC000"/>
              </a:solidFill>
            </a:endParaRPr>
          </a:p>
        </p:txBody>
      </p:sp>
    </p:spTree>
    <p:extLst>
      <p:ext uri="{BB962C8B-B14F-4D97-AF65-F5344CB8AC3E}">
        <p14:creationId xmlns:p14="http://schemas.microsoft.com/office/powerpoint/2010/main" xmlns="" val="2436859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Chemical Energy</a:t>
            </a:r>
          </a:p>
          <a:p>
            <a:r>
              <a:rPr lang="en-US" sz="4000" b="1" i="1" dirty="0" smtClean="0">
                <a:solidFill>
                  <a:schemeClr val="tx1"/>
                </a:solidFill>
              </a:rPr>
              <a:t>ATP and ADP</a:t>
            </a:r>
            <a:endParaRPr lang="en-US" sz="4000" b="1" i="1"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3581400" y="2747211"/>
            <a:ext cx="5086350" cy="3717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304800" y="2809059"/>
            <a:ext cx="3505200" cy="3970318"/>
          </a:xfrm>
          <a:prstGeom prst="rect">
            <a:avLst/>
          </a:prstGeom>
          <a:noFill/>
        </p:spPr>
        <p:txBody>
          <a:bodyPr wrap="square" rtlCol="0">
            <a:spAutoFit/>
          </a:bodyPr>
          <a:lstStyle/>
          <a:p>
            <a:r>
              <a:rPr lang="en-US" sz="3600" b="1" i="1" dirty="0" smtClean="0"/>
              <a:t>or when molecules move across the cell membrane against the concentration gradient</a:t>
            </a:r>
            <a:endParaRPr lang="en-US" sz="3600" b="1" i="1" dirty="0">
              <a:solidFill>
                <a:srgbClr val="FFC000"/>
              </a:solidFill>
            </a:endParaRPr>
          </a:p>
        </p:txBody>
      </p:sp>
    </p:spTree>
    <p:extLst>
      <p:ext uri="{BB962C8B-B14F-4D97-AF65-F5344CB8AC3E}">
        <p14:creationId xmlns="" xmlns:p14="http://schemas.microsoft.com/office/powerpoint/2010/main" val="19675387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Text Placeholder 2"/>
          <p:cNvSpPr>
            <a:spLocks noGrp="1"/>
          </p:cNvSpPr>
          <p:nvPr>
            <p:ph type="body" idx="1"/>
          </p:nvPr>
        </p:nvSpPr>
        <p:spPr/>
        <p:txBody>
          <a:bodyPr>
            <a:normAutofit/>
          </a:bodyPr>
          <a:lstStyle/>
          <a:p>
            <a:r>
              <a:rPr lang="en-US" sz="3600" b="1" i="1" dirty="0" smtClean="0"/>
              <a:t>Trophic Levels</a:t>
            </a:r>
            <a:endParaRPr lang="en-US" sz="3600" b="1" i="1" dirty="0"/>
          </a:p>
        </p:txBody>
      </p:sp>
      <p:pic>
        <p:nvPicPr>
          <p:cNvPr id="13314" name="Picture 2" descr="https://dr282zn36sxxg.cloudfront.net/datastreams/f-d%3Ad3cf63c66c57e9e60008e078035134cfbfad98f752f13f6dc195e179%2BIMAGE_THUMB_POSTCARD%2BIMAGE_THUMB_POSTCARD.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48200" y="2819400"/>
            <a:ext cx="400050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ight Arrow 3"/>
          <p:cNvSpPr/>
          <p:nvPr/>
        </p:nvSpPr>
        <p:spPr>
          <a:xfrm>
            <a:off x="838200" y="6086633"/>
            <a:ext cx="3962400" cy="466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5521729"/>
            <a:ext cx="4267200" cy="646331"/>
          </a:xfrm>
          <a:prstGeom prst="rect">
            <a:avLst/>
          </a:prstGeom>
          <a:noFill/>
        </p:spPr>
        <p:txBody>
          <a:bodyPr wrap="square" rtlCol="0">
            <a:spAutoFit/>
          </a:bodyPr>
          <a:lstStyle/>
          <a:p>
            <a:r>
              <a:rPr lang="en-US" sz="3600" b="1" dirty="0" smtClean="0"/>
              <a:t>Producers = 100%</a:t>
            </a:r>
            <a:endParaRPr lang="en-US" sz="3600" b="1" dirty="0"/>
          </a:p>
        </p:txBody>
      </p:sp>
      <p:pic>
        <p:nvPicPr>
          <p:cNvPr id="7" name="Picture 2" descr="http://www.astarinmyownuniverse.com/wp-content/uploads/2015/08/Fire.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633835" y="3904611"/>
            <a:ext cx="1014365" cy="165735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59827" y="2967184"/>
            <a:ext cx="4196255" cy="2554545"/>
          </a:xfrm>
          <a:prstGeom prst="rect">
            <a:avLst/>
          </a:prstGeom>
          <a:noFill/>
        </p:spPr>
        <p:txBody>
          <a:bodyPr wrap="square" rtlCol="0">
            <a:spAutoFit/>
          </a:bodyPr>
          <a:lstStyle/>
          <a:p>
            <a:r>
              <a:rPr lang="en-US" sz="3200" b="1" i="1" dirty="0" smtClean="0">
                <a:solidFill>
                  <a:srgbClr val="FFC000"/>
                </a:solidFill>
              </a:rPr>
              <a:t>90</a:t>
            </a:r>
            <a:r>
              <a:rPr lang="en-US" sz="3200" b="1" i="1" dirty="0">
                <a:solidFill>
                  <a:srgbClr val="FFC000"/>
                </a:solidFill>
              </a:rPr>
              <a:t>% of the energy </a:t>
            </a:r>
            <a:r>
              <a:rPr lang="en-US" sz="3200" b="1" i="1" dirty="0" smtClean="0">
                <a:solidFill>
                  <a:srgbClr val="FFC000"/>
                </a:solidFill>
              </a:rPr>
              <a:t>is </a:t>
            </a:r>
            <a:r>
              <a:rPr lang="en-US" sz="3200" b="1" i="1" dirty="0">
                <a:solidFill>
                  <a:srgbClr val="FFC000"/>
                </a:solidFill>
              </a:rPr>
              <a:t>used up in the chemical processes of metabolism and released as heat.</a:t>
            </a:r>
          </a:p>
        </p:txBody>
      </p:sp>
    </p:spTree>
    <p:extLst>
      <p:ext uri="{BB962C8B-B14F-4D97-AF65-F5344CB8AC3E}">
        <p14:creationId xmlns:p14="http://schemas.microsoft.com/office/powerpoint/2010/main" xmlns="" val="26666554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Text Placeholder 2"/>
          <p:cNvSpPr>
            <a:spLocks noGrp="1"/>
          </p:cNvSpPr>
          <p:nvPr>
            <p:ph type="body" idx="1"/>
          </p:nvPr>
        </p:nvSpPr>
        <p:spPr/>
        <p:txBody>
          <a:bodyPr>
            <a:normAutofit/>
          </a:bodyPr>
          <a:lstStyle/>
          <a:p>
            <a:r>
              <a:rPr lang="en-US" sz="3600" b="1" i="1" dirty="0" smtClean="0"/>
              <a:t>Trophic Levels</a:t>
            </a:r>
            <a:endParaRPr lang="en-US" sz="3600" b="1" i="1" dirty="0"/>
          </a:p>
        </p:txBody>
      </p:sp>
      <p:pic>
        <p:nvPicPr>
          <p:cNvPr id="13314" name="Picture 2" descr="https://dr282zn36sxxg.cloudfront.net/datastreams/f-d%3Ad3cf63c66c57e9e60008e078035134cfbfad98f752f13f6dc195e179%2BIMAGE_THUMB_POSTCARD%2BIMAGE_THUMB_POSTCARD.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48200" y="2819400"/>
            <a:ext cx="400050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ight Arrow 3"/>
          <p:cNvSpPr/>
          <p:nvPr/>
        </p:nvSpPr>
        <p:spPr>
          <a:xfrm>
            <a:off x="1143000" y="5378169"/>
            <a:ext cx="3962400" cy="466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0600" y="4267200"/>
            <a:ext cx="3828394" cy="1200329"/>
          </a:xfrm>
          <a:prstGeom prst="rect">
            <a:avLst/>
          </a:prstGeom>
          <a:noFill/>
        </p:spPr>
        <p:txBody>
          <a:bodyPr wrap="square" rtlCol="0">
            <a:spAutoFit/>
          </a:bodyPr>
          <a:lstStyle/>
          <a:p>
            <a:r>
              <a:rPr lang="en-US" sz="3600" b="1" dirty="0" smtClean="0"/>
              <a:t>Primary</a:t>
            </a:r>
          </a:p>
          <a:p>
            <a:r>
              <a:rPr lang="en-US" sz="3600" b="1" dirty="0" smtClean="0"/>
              <a:t>Consumers = 10%</a:t>
            </a:r>
            <a:endParaRPr lang="en-US" sz="3600" b="1" dirty="0"/>
          </a:p>
        </p:txBody>
      </p:sp>
      <p:pic>
        <p:nvPicPr>
          <p:cNvPr id="1026" name="Picture 2" descr="http://www.astarinmyownuniverse.com/wp-content/uploads/2015/08/Fire.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200400" y="3210013"/>
            <a:ext cx="1014365" cy="16573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29495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Text Placeholder 2"/>
          <p:cNvSpPr>
            <a:spLocks noGrp="1"/>
          </p:cNvSpPr>
          <p:nvPr>
            <p:ph type="body" idx="1"/>
          </p:nvPr>
        </p:nvSpPr>
        <p:spPr/>
        <p:txBody>
          <a:bodyPr>
            <a:normAutofit/>
          </a:bodyPr>
          <a:lstStyle/>
          <a:p>
            <a:r>
              <a:rPr lang="en-US" sz="3600" b="1" i="1" dirty="0" smtClean="0"/>
              <a:t>Trophic Levels</a:t>
            </a:r>
            <a:endParaRPr lang="en-US" sz="3600" b="1" i="1" dirty="0"/>
          </a:p>
        </p:txBody>
      </p:sp>
      <p:pic>
        <p:nvPicPr>
          <p:cNvPr id="13314" name="Picture 2" descr="https://dr282zn36sxxg.cloudfront.net/datastreams/f-d%3Ad3cf63c66c57e9e60008e078035134cfbfad98f752f13f6dc195e179%2BIMAGE_THUMB_POSTCARD%2BIMAGE_THUMB_POSTCARD.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48200" y="2819400"/>
            <a:ext cx="400050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ight Arrow 3"/>
          <p:cNvSpPr/>
          <p:nvPr/>
        </p:nvSpPr>
        <p:spPr>
          <a:xfrm>
            <a:off x="1447800" y="4642772"/>
            <a:ext cx="3962400" cy="466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95400" y="3429000"/>
            <a:ext cx="3828394" cy="1200329"/>
          </a:xfrm>
          <a:prstGeom prst="rect">
            <a:avLst/>
          </a:prstGeom>
          <a:noFill/>
        </p:spPr>
        <p:txBody>
          <a:bodyPr wrap="square" rtlCol="0">
            <a:spAutoFit/>
          </a:bodyPr>
          <a:lstStyle/>
          <a:p>
            <a:r>
              <a:rPr lang="en-US" sz="3600" b="1" dirty="0" smtClean="0"/>
              <a:t>Secondary</a:t>
            </a:r>
          </a:p>
          <a:p>
            <a:r>
              <a:rPr lang="en-US" sz="3600" b="1" dirty="0" smtClean="0"/>
              <a:t>Consumers = 1%</a:t>
            </a:r>
            <a:endParaRPr lang="en-US" sz="3600" b="1" dirty="0"/>
          </a:p>
        </p:txBody>
      </p:sp>
      <p:pic>
        <p:nvPicPr>
          <p:cNvPr id="7" name="Picture 2" descr="http://www.astarinmyownuniverse.com/wp-content/uploads/2015/08/Fire.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16208" y="3467190"/>
            <a:ext cx="1014365" cy="16573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13507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Text Placeholder 2"/>
          <p:cNvSpPr>
            <a:spLocks noGrp="1"/>
          </p:cNvSpPr>
          <p:nvPr>
            <p:ph type="body" idx="1"/>
          </p:nvPr>
        </p:nvSpPr>
        <p:spPr/>
        <p:txBody>
          <a:bodyPr>
            <a:normAutofit/>
          </a:bodyPr>
          <a:lstStyle/>
          <a:p>
            <a:r>
              <a:rPr lang="en-US" sz="3600" b="1" i="1" dirty="0" smtClean="0"/>
              <a:t>Trophic Levels</a:t>
            </a:r>
            <a:endParaRPr lang="en-US" sz="3600" b="1" i="1" dirty="0"/>
          </a:p>
        </p:txBody>
      </p:sp>
      <p:pic>
        <p:nvPicPr>
          <p:cNvPr id="13314" name="Picture 2" descr="https://dr282zn36sxxg.cloudfront.net/datastreams/f-d%3Ad3cf63c66c57e9e60008e078035134cfbfad98f752f13f6dc195e179%2BIMAGE_THUMB_POSTCARD%2BIMAGE_THUMB_POSTCARD.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48200" y="2819400"/>
            <a:ext cx="400050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ight Arrow 3"/>
          <p:cNvSpPr/>
          <p:nvPr/>
        </p:nvSpPr>
        <p:spPr>
          <a:xfrm>
            <a:off x="1862959" y="3786366"/>
            <a:ext cx="3962400" cy="466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06487" y="2667000"/>
            <a:ext cx="3828394" cy="1200329"/>
          </a:xfrm>
          <a:prstGeom prst="rect">
            <a:avLst/>
          </a:prstGeom>
          <a:noFill/>
        </p:spPr>
        <p:txBody>
          <a:bodyPr wrap="square" rtlCol="0">
            <a:spAutoFit/>
          </a:bodyPr>
          <a:lstStyle/>
          <a:p>
            <a:r>
              <a:rPr lang="en-US" sz="3600" b="1" dirty="0" smtClean="0"/>
              <a:t>Tertiary</a:t>
            </a:r>
          </a:p>
          <a:p>
            <a:r>
              <a:rPr lang="en-US" sz="3600" b="1" dirty="0" smtClean="0"/>
              <a:t>Consumers = .1%</a:t>
            </a:r>
            <a:endParaRPr lang="en-US" sz="3600" b="1" dirty="0"/>
          </a:p>
        </p:txBody>
      </p:sp>
      <p:pic>
        <p:nvPicPr>
          <p:cNvPr id="7" name="Picture 2" descr="http://www.astarinmyownuniverse.com/wp-content/uploads/2015/08/Fire.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020684" y="4419600"/>
            <a:ext cx="1014365" cy="16573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23481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Text Placeholder 2"/>
          <p:cNvSpPr>
            <a:spLocks noGrp="1"/>
          </p:cNvSpPr>
          <p:nvPr>
            <p:ph type="body" idx="1"/>
          </p:nvPr>
        </p:nvSpPr>
        <p:spPr/>
        <p:txBody>
          <a:bodyPr>
            <a:normAutofit/>
          </a:bodyPr>
          <a:lstStyle/>
          <a:p>
            <a:r>
              <a:rPr lang="en-US" sz="3600" b="1" i="1" dirty="0" smtClean="0"/>
              <a:t>Trophic Levels</a:t>
            </a:r>
            <a:endParaRPr lang="en-US" sz="3600" b="1" i="1" dirty="0"/>
          </a:p>
        </p:txBody>
      </p:sp>
      <p:pic>
        <p:nvPicPr>
          <p:cNvPr id="13314" name="Picture 2" descr="https://dr282zn36sxxg.cloudfront.net/datastreams/f-d%3Ad3cf63c66c57e9e60008e078035134cfbfad98f752f13f6dc195e179%2BIMAGE_THUMB_POSTCARD%2BIMAGE_THUMB_POSTCARD.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48200" y="2819400"/>
            <a:ext cx="400050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ight Arrow 3"/>
          <p:cNvSpPr/>
          <p:nvPr/>
        </p:nvSpPr>
        <p:spPr>
          <a:xfrm>
            <a:off x="2209800" y="3124200"/>
            <a:ext cx="3962400" cy="466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3490733"/>
            <a:ext cx="2590800" cy="1754326"/>
          </a:xfrm>
          <a:prstGeom prst="rect">
            <a:avLst/>
          </a:prstGeom>
          <a:noFill/>
        </p:spPr>
        <p:txBody>
          <a:bodyPr wrap="square" rtlCol="0">
            <a:spAutoFit/>
          </a:bodyPr>
          <a:lstStyle/>
          <a:p>
            <a:r>
              <a:rPr lang="en-US" sz="3600" b="1" dirty="0" smtClean="0"/>
              <a:t>Quaternary</a:t>
            </a:r>
          </a:p>
          <a:p>
            <a:r>
              <a:rPr lang="en-US" sz="3600" b="1" dirty="0" smtClean="0"/>
              <a:t>Consumers = .01%</a:t>
            </a:r>
            <a:endParaRPr lang="en-US" sz="3600" b="1" dirty="0"/>
          </a:p>
        </p:txBody>
      </p:sp>
      <p:pic>
        <p:nvPicPr>
          <p:cNvPr id="7" name="Picture 2" descr="http://www.astarinmyownuniverse.com/wp-content/uploads/2015/08/Fire.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195435" y="3539220"/>
            <a:ext cx="1014365" cy="16573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82385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Text Placeholder 2"/>
          <p:cNvSpPr>
            <a:spLocks noGrp="1"/>
          </p:cNvSpPr>
          <p:nvPr>
            <p:ph type="body" idx="1"/>
          </p:nvPr>
        </p:nvSpPr>
        <p:spPr/>
        <p:txBody>
          <a:bodyPr>
            <a:normAutofit/>
          </a:bodyPr>
          <a:lstStyle/>
          <a:p>
            <a:r>
              <a:rPr lang="en-US" sz="3600" b="1" i="1" dirty="0" smtClean="0"/>
              <a:t>Trophic Levels</a:t>
            </a:r>
            <a:endParaRPr lang="en-US" sz="3600" b="1" i="1" dirty="0"/>
          </a:p>
        </p:txBody>
      </p:sp>
      <p:pic>
        <p:nvPicPr>
          <p:cNvPr id="13314" name="Picture 2" descr="https://dr282zn36sxxg.cloudfront.net/datastreams/f-d%3Ad3cf63c66c57e9e60008e078035134cfbfad98f752f13f6dc195e179%2BIMAGE_THUMB_POSTCARD%2BIMAGE_THUMB_POSTCARD.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48200" y="2819400"/>
            <a:ext cx="400050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533400" y="3429000"/>
            <a:ext cx="3828394" cy="1754326"/>
          </a:xfrm>
          <a:prstGeom prst="rect">
            <a:avLst/>
          </a:prstGeom>
          <a:noFill/>
        </p:spPr>
        <p:txBody>
          <a:bodyPr wrap="square" rtlCol="0">
            <a:spAutoFit/>
          </a:bodyPr>
          <a:lstStyle/>
          <a:p>
            <a:r>
              <a:rPr lang="en-US" sz="3600" b="1" i="1" dirty="0">
                <a:solidFill>
                  <a:srgbClr val="FFC000"/>
                </a:solidFill>
              </a:rPr>
              <a:t>Organisms may occupy more than one trophic level. </a:t>
            </a:r>
          </a:p>
        </p:txBody>
      </p:sp>
    </p:spTree>
    <p:extLst>
      <p:ext uri="{BB962C8B-B14F-4D97-AF65-F5344CB8AC3E}">
        <p14:creationId xmlns:p14="http://schemas.microsoft.com/office/powerpoint/2010/main" xmlns="" val="37191998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US" dirty="0"/>
          </a:p>
        </p:txBody>
      </p:sp>
      <p:sp>
        <p:nvSpPr>
          <p:cNvPr id="3" name="Text Placeholder 2"/>
          <p:cNvSpPr>
            <a:spLocks noGrp="1"/>
          </p:cNvSpPr>
          <p:nvPr>
            <p:ph type="body" idx="1"/>
          </p:nvPr>
        </p:nvSpPr>
        <p:spPr/>
        <p:txBody>
          <a:bodyPr>
            <a:normAutofit/>
          </a:bodyPr>
          <a:lstStyle/>
          <a:p>
            <a:r>
              <a:rPr lang="en-US" sz="3600" b="1" i="1" dirty="0" smtClean="0"/>
              <a:t>Trophic Levels</a:t>
            </a:r>
            <a:endParaRPr lang="en-US" sz="3600" b="1" i="1" dirty="0"/>
          </a:p>
        </p:txBody>
      </p:sp>
      <p:pic>
        <p:nvPicPr>
          <p:cNvPr id="13314" name="Picture 2" descr="https://dr282zn36sxxg.cloudfront.net/datastreams/f-d%3Ad3cf63c66c57e9e60008e078035134cfbfad98f752f13f6dc195e179%2BIMAGE_THUMB_POSTCARD%2BIMAGE_THUMB_POSTCARD.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48200" y="2819400"/>
            <a:ext cx="400050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533400" y="2819400"/>
            <a:ext cx="4267200" cy="3970318"/>
          </a:xfrm>
          <a:prstGeom prst="rect">
            <a:avLst/>
          </a:prstGeom>
          <a:noFill/>
        </p:spPr>
        <p:txBody>
          <a:bodyPr wrap="square" rtlCol="0">
            <a:spAutoFit/>
          </a:bodyPr>
          <a:lstStyle/>
          <a:p>
            <a:r>
              <a:rPr lang="en-US" sz="3600" b="1" i="1" dirty="0">
                <a:solidFill>
                  <a:srgbClr val="FFC000"/>
                </a:solidFill>
              </a:rPr>
              <a:t>Example: When we eat fruits and vegetables, we are primary consumers. When we eat beef, we are secondary consumers.</a:t>
            </a:r>
          </a:p>
        </p:txBody>
      </p:sp>
    </p:spTree>
    <p:extLst>
      <p:ext uri="{BB962C8B-B14F-4D97-AF65-F5344CB8AC3E}">
        <p14:creationId xmlns:p14="http://schemas.microsoft.com/office/powerpoint/2010/main" xmlns="" val="40349781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3"/>
              </a:rPr>
              <a:t>The Food Chain in the Wild (23:43)</a:t>
            </a:r>
            <a:endParaRPr lang="en-US" dirty="0"/>
          </a:p>
        </p:txBody>
      </p:sp>
      <p:pic>
        <p:nvPicPr>
          <p:cNvPr id="88066" name="Picture 2">
            <a:hlinkClick r:id="rId3"/>
          </p:cNvPr>
          <p:cNvPicPr>
            <a:picLocks noGrp="1" noChangeAspect="1" noChangeArrowheads="1"/>
          </p:cNvPicPr>
          <p:nvPr>
            <p:ph idx="1"/>
          </p:nvPr>
        </p:nvPicPr>
        <p:blipFill>
          <a:blip r:embed="rId4" cstate="print">
            <a:extLst>
              <a:ext uri="{28A0092B-C50C-407E-A947-70E740481C1C}">
                <a14:useLocalDpi xmlns:a14="http://schemas.microsoft.com/office/drawing/2010/main" xmlns=""/>
              </a:ext>
            </a:extLst>
          </a:blip>
          <a:srcRect/>
          <a:stretch>
            <a:fillRect/>
          </a:stretch>
        </p:blipFill>
        <p:spPr bwMode="auto">
          <a:xfrm>
            <a:off x="381000" y="1752600"/>
            <a:ext cx="8241394" cy="4572000"/>
          </a:xfrm>
          <a:prstGeom prst="rect">
            <a:avLst/>
          </a:prstGeom>
          <a:noFill/>
          <a:ln w="9525">
            <a:noFill/>
            <a:miter lim="800000"/>
            <a:headEnd/>
            <a:tailEnd/>
          </a:ln>
          <a:effectLst/>
        </p:spPr>
      </p:pic>
    </p:spTree>
    <p:extLst>
      <p:ext uri="{BB962C8B-B14F-4D97-AF65-F5344CB8AC3E}">
        <p14:creationId xmlns:p14="http://schemas.microsoft.com/office/powerpoint/2010/main" xmlns="" val="27122839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images.tutorvista.com/content/ecosystem/food-web-forest.jpeg"/>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12143" y="0"/>
            <a:ext cx="9256143"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13192" cy="1636776"/>
          </a:xfrm>
        </p:spPr>
        <p:txBody>
          <a:bodyPr/>
          <a:lstStyle/>
          <a:p>
            <a:r>
              <a:rPr lang="en-US" dirty="0" smtClean="0"/>
              <a:t>References</a:t>
            </a:r>
            <a:endParaRPr lang="en-US" dirty="0"/>
          </a:p>
        </p:txBody>
      </p:sp>
      <p:sp>
        <p:nvSpPr>
          <p:cNvPr id="4" name="TextBox 3"/>
          <p:cNvSpPr txBox="1"/>
          <p:nvPr/>
        </p:nvSpPr>
        <p:spPr>
          <a:xfrm>
            <a:off x="838200" y="2971800"/>
            <a:ext cx="7620000" cy="2031325"/>
          </a:xfrm>
          <a:prstGeom prst="rect">
            <a:avLst/>
          </a:prstGeom>
          <a:noFill/>
        </p:spPr>
        <p:txBody>
          <a:bodyPr wrap="square" rtlCol="0">
            <a:spAutoFit/>
          </a:bodyPr>
          <a:lstStyle/>
          <a:p>
            <a:r>
              <a:rPr lang="en-US" b="1" dirty="0" smtClean="0"/>
              <a:t>Indiana </a:t>
            </a:r>
            <a:r>
              <a:rPr lang="en-US" b="1" dirty="0"/>
              <a:t>Department of Education. (2010). </a:t>
            </a:r>
            <a:r>
              <a:rPr lang="en-US" b="1" i="1" dirty="0"/>
              <a:t>Standards</a:t>
            </a:r>
            <a:r>
              <a:rPr lang="en-US" b="1" dirty="0"/>
              <a:t>. Retrieved from Indiana Department of Education: http://www.doe.in.gov/sites/default/files/standards/science/2010-Science-BiologyI.pdf</a:t>
            </a:r>
          </a:p>
          <a:p>
            <a:r>
              <a:rPr lang="en-US" b="1" dirty="0"/>
              <a:t> </a:t>
            </a:r>
          </a:p>
          <a:p>
            <a:r>
              <a:rPr lang="en-US" b="1" dirty="0"/>
              <a:t>Stephen </a:t>
            </a:r>
            <a:r>
              <a:rPr lang="en-US" b="1" dirty="0" err="1"/>
              <a:t>Norwicki</a:t>
            </a:r>
            <a:r>
              <a:rPr lang="en-US" b="1" dirty="0"/>
              <a:t>, P. (2012). </a:t>
            </a:r>
            <a:r>
              <a:rPr lang="en-US" b="1" i="1" dirty="0"/>
              <a:t>Biology.</a:t>
            </a:r>
            <a:r>
              <a:rPr lang="en-US" b="1" dirty="0"/>
              <a:t> Orlando, Florida: Houghton Miller Harcourt Publishing Company.</a:t>
            </a:r>
          </a:p>
        </p:txBody>
      </p:sp>
    </p:spTree>
    <p:extLst>
      <p:ext uri="{BB962C8B-B14F-4D97-AF65-F5344CB8AC3E}">
        <p14:creationId xmlns:p14="http://schemas.microsoft.com/office/powerpoint/2010/main" xmlns="" val="1322895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Chemical Energy</a:t>
            </a:r>
          </a:p>
          <a:p>
            <a:r>
              <a:rPr lang="en-US" sz="4000" b="1" i="1" dirty="0" smtClean="0">
                <a:solidFill>
                  <a:schemeClr val="tx1"/>
                </a:solidFill>
              </a:rPr>
              <a:t>ATP and ADP</a:t>
            </a:r>
            <a:endParaRPr lang="en-US" sz="4000" b="1" i="1"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3581400" y="2747211"/>
            <a:ext cx="5086350" cy="3717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304800" y="2809059"/>
            <a:ext cx="3505200" cy="3970318"/>
          </a:xfrm>
          <a:prstGeom prst="rect">
            <a:avLst/>
          </a:prstGeom>
          <a:noFill/>
        </p:spPr>
        <p:txBody>
          <a:bodyPr wrap="square" rtlCol="0">
            <a:spAutoFit/>
          </a:bodyPr>
          <a:lstStyle/>
          <a:p>
            <a:r>
              <a:rPr lang="en-US" sz="3600" b="1" i="1" dirty="0" smtClean="0"/>
              <a:t>ATP gives up a phosphate to that cellular process supplying it with the energy needed.</a:t>
            </a:r>
            <a:endParaRPr lang="en-US" sz="3600" b="1" i="1" dirty="0">
              <a:solidFill>
                <a:srgbClr val="FFC000"/>
              </a:solidFill>
            </a:endParaRPr>
          </a:p>
        </p:txBody>
      </p:sp>
    </p:spTree>
    <p:extLst>
      <p:ext uri="{BB962C8B-B14F-4D97-AF65-F5344CB8AC3E}">
        <p14:creationId xmlns="" xmlns:p14="http://schemas.microsoft.com/office/powerpoint/2010/main" val="13926520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13192" cy="1636776"/>
          </a:xfrm>
        </p:spPr>
        <p:txBody>
          <a:bodyPr/>
          <a:lstStyle/>
          <a:p>
            <a:r>
              <a:rPr lang="en-US" dirty="0" smtClean="0"/>
              <a:t>References</a:t>
            </a:r>
            <a:endParaRPr lang="en-US" dirty="0"/>
          </a:p>
        </p:txBody>
      </p:sp>
      <p:sp>
        <p:nvSpPr>
          <p:cNvPr id="4" name="TextBox 3"/>
          <p:cNvSpPr txBox="1"/>
          <p:nvPr/>
        </p:nvSpPr>
        <p:spPr>
          <a:xfrm>
            <a:off x="838200" y="2971800"/>
            <a:ext cx="7620000" cy="2031325"/>
          </a:xfrm>
          <a:prstGeom prst="rect">
            <a:avLst/>
          </a:prstGeom>
          <a:noFill/>
        </p:spPr>
        <p:txBody>
          <a:bodyPr wrap="square" rtlCol="0">
            <a:spAutoFit/>
          </a:bodyPr>
          <a:lstStyle/>
          <a:p>
            <a:r>
              <a:rPr lang="en-US" b="1" dirty="0" smtClean="0"/>
              <a:t>Indiana </a:t>
            </a:r>
            <a:r>
              <a:rPr lang="en-US" b="1" dirty="0"/>
              <a:t>Department of Education. (2010). </a:t>
            </a:r>
            <a:r>
              <a:rPr lang="en-US" b="1" i="1" dirty="0"/>
              <a:t>Standards</a:t>
            </a:r>
            <a:r>
              <a:rPr lang="en-US" b="1" dirty="0"/>
              <a:t>. Retrieved from Indiana Department of Education: http://www.doe.in.gov/sites/default/files/standards/science/2010-Science-BiologyI.pdf</a:t>
            </a:r>
          </a:p>
          <a:p>
            <a:r>
              <a:rPr lang="en-US" b="1" dirty="0"/>
              <a:t> </a:t>
            </a:r>
          </a:p>
          <a:p>
            <a:r>
              <a:rPr lang="en-US" b="1" dirty="0"/>
              <a:t>Stephen </a:t>
            </a:r>
            <a:r>
              <a:rPr lang="en-US" b="1" dirty="0" err="1"/>
              <a:t>Norwicki</a:t>
            </a:r>
            <a:r>
              <a:rPr lang="en-US" b="1" dirty="0"/>
              <a:t>, P. (2012). </a:t>
            </a:r>
            <a:r>
              <a:rPr lang="en-US" b="1" i="1" dirty="0"/>
              <a:t>Biology.</a:t>
            </a:r>
            <a:r>
              <a:rPr lang="en-US" b="1" dirty="0"/>
              <a:t> Orlando, Florida: Houghton Miller Harcourt Publishing Company.</a:t>
            </a:r>
          </a:p>
        </p:txBody>
      </p:sp>
    </p:spTree>
    <p:extLst>
      <p:ext uri="{BB962C8B-B14F-4D97-AF65-F5344CB8AC3E}">
        <p14:creationId xmlns="" xmlns:p14="http://schemas.microsoft.com/office/powerpoint/2010/main" val="13228959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13689</TotalTime>
  <Words>4985</Words>
  <Application>Microsoft Office PowerPoint</Application>
  <PresentationFormat>On-screen Show (4:3)</PresentationFormat>
  <Paragraphs>834</Paragraphs>
  <Slides>90</Slides>
  <Notes>86</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Module</vt:lpstr>
      <vt:lpstr> Energy</vt:lpstr>
      <vt:lpstr>Living Things</vt:lpstr>
      <vt:lpstr>Energy</vt:lpstr>
      <vt:lpstr>Slide 4</vt:lpstr>
      <vt:lpstr>Slide 5</vt:lpstr>
      <vt:lpstr>Slide 6</vt:lpstr>
      <vt:lpstr>Slide 7</vt:lpstr>
      <vt:lpstr>Slide 8</vt:lpstr>
      <vt:lpstr>Slide 9</vt:lpstr>
      <vt:lpstr>Slide 10</vt:lpstr>
      <vt:lpstr>Slide 11</vt:lpstr>
      <vt:lpstr>Slide 12</vt:lpstr>
      <vt:lpstr>Let’s Explore ATP and ADP</vt:lpstr>
      <vt:lpstr>ATP and ADP</vt:lpstr>
      <vt:lpstr>Metabolism</vt:lpstr>
      <vt:lpstr>Photosynthesis</vt:lpstr>
      <vt:lpstr>Photosynthesis</vt:lpstr>
      <vt:lpstr>Photosynthesis</vt:lpstr>
      <vt:lpstr>Photosynthesis</vt:lpstr>
      <vt:lpstr>Photosynthesis</vt:lpstr>
      <vt:lpstr>Photosynthesis</vt:lpstr>
      <vt:lpstr>Photosynthesis</vt:lpstr>
      <vt:lpstr>A Tree in the Sun (5:04)</vt:lpstr>
      <vt:lpstr>Photosynthesis</vt:lpstr>
      <vt:lpstr>Photosynthesis</vt:lpstr>
      <vt:lpstr>Photosynthesis</vt:lpstr>
      <vt:lpstr>Slide 27</vt:lpstr>
      <vt:lpstr>Photosynthesis</vt:lpstr>
      <vt:lpstr>Photosynthesis</vt:lpstr>
      <vt:lpstr>Slide 30</vt:lpstr>
      <vt:lpstr>Photosynthesis</vt:lpstr>
      <vt:lpstr>Photosynthesis</vt:lpstr>
      <vt:lpstr>Photosynthesis (7:25)</vt:lpstr>
      <vt:lpstr>The Mitochondria</vt:lpstr>
      <vt:lpstr>Cellular Respiration</vt:lpstr>
      <vt:lpstr>Cellular Respiration</vt:lpstr>
      <vt:lpstr>Cellular Respiration</vt:lpstr>
      <vt:lpstr>Cellular Respiration</vt:lpstr>
      <vt:lpstr>Cellular Respiration</vt:lpstr>
      <vt:lpstr>Cellular Respiration</vt:lpstr>
      <vt:lpstr>Cellular Respiration</vt:lpstr>
      <vt:lpstr>Cellular Respiration</vt:lpstr>
      <vt:lpstr>Cellular Respiration</vt:lpstr>
      <vt:lpstr>How Cells Obtain Energy (14:01)</vt:lpstr>
      <vt:lpstr>The Energy Cycle</vt:lpstr>
      <vt:lpstr>The Energy Cycle</vt:lpstr>
      <vt:lpstr>The Energy Cycle</vt:lpstr>
      <vt:lpstr>The Energy Cycle</vt:lpstr>
      <vt:lpstr>The Energy Cycle</vt:lpstr>
      <vt:lpstr>The Energy Cycle</vt:lpstr>
      <vt:lpstr>The Energy Cycle</vt:lpstr>
      <vt:lpstr>The Energy Cycle</vt:lpstr>
      <vt:lpstr>The Energy Cycle</vt:lpstr>
      <vt:lpstr>Transfer of Energy</vt:lpstr>
      <vt:lpstr>Transfer of Energy</vt:lpstr>
      <vt:lpstr>Food Web</vt:lpstr>
      <vt:lpstr>Food Web</vt:lpstr>
      <vt:lpstr>Food Web</vt:lpstr>
      <vt:lpstr>Food Web</vt:lpstr>
      <vt:lpstr>Food Web</vt:lpstr>
      <vt:lpstr>Food Web</vt:lpstr>
      <vt:lpstr>Food Web</vt:lpstr>
      <vt:lpstr>Food Web</vt:lpstr>
      <vt:lpstr>Food Web</vt:lpstr>
      <vt:lpstr>Food Web</vt:lpstr>
      <vt:lpstr>Detritivores</vt:lpstr>
      <vt:lpstr>Food Webs</vt:lpstr>
      <vt:lpstr>Study Jams Food Web (3:21)</vt:lpstr>
      <vt:lpstr>Let’s Explore Energy Transfer</vt:lpstr>
      <vt:lpstr>Slide 70</vt:lpstr>
      <vt:lpstr>Food Chain</vt:lpstr>
      <vt:lpstr>Everglades Food Chain (4:50) </vt:lpstr>
      <vt:lpstr>Energy Pyramid</vt:lpstr>
      <vt:lpstr>Energy Pyramid</vt:lpstr>
      <vt:lpstr>Energy Pyramid</vt:lpstr>
      <vt:lpstr>Energy Pyramid</vt:lpstr>
      <vt:lpstr>Energy Pyramid</vt:lpstr>
      <vt:lpstr>Energy Pyramid</vt:lpstr>
      <vt:lpstr>Energy Pyramid</vt:lpstr>
      <vt:lpstr>Energy Pyramid</vt:lpstr>
      <vt:lpstr>Energy Pyramid</vt:lpstr>
      <vt:lpstr>Energy Pyramid</vt:lpstr>
      <vt:lpstr>Energy Pyramid</vt:lpstr>
      <vt:lpstr>Energy Pyramid</vt:lpstr>
      <vt:lpstr>Energy Pyramid</vt:lpstr>
      <vt:lpstr>Energy Pyramid</vt:lpstr>
      <vt:lpstr>The Food Chain in the Wild (23:43)</vt:lpstr>
      <vt:lpstr>Slide 88</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 of Life</dc:title>
  <dc:creator>Owner</dc:creator>
  <cp:lastModifiedBy>lhuth</cp:lastModifiedBy>
  <cp:revision>634</cp:revision>
  <dcterms:created xsi:type="dcterms:W3CDTF">2015-06-03T18:34:54Z</dcterms:created>
  <dcterms:modified xsi:type="dcterms:W3CDTF">2017-02-02T18:53:03Z</dcterms:modified>
</cp:coreProperties>
</file>