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handoutMasterIdLst>
    <p:handoutMasterId r:id="rId119"/>
  </p:handoutMasterIdLst>
  <p:sldIdLst>
    <p:sldId id="325" r:id="rId2"/>
    <p:sldId id="550" r:id="rId3"/>
    <p:sldId id="552" r:id="rId4"/>
    <p:sldId id="553" r:id="rId5"/>
    <p:sldId id="554" r:id="rId6"/>
    <p:sldId id="555" r:id="rId7"/>
    <p:sldId id="556" r:id="rId8"/>
    <p:sldId id="557" r:id="rId9"/>
    <p:sldId id="558" r:id="rId10"/>
    <p:sldId id="570" r:id="rId11"/>
    <p:sldId id="559" r:id="rId12"/>
    <p:sldId id="561" r:id="rId13"/>
    <p:sldId id="560" r:id="rId14"/>
    <p:sldId id="645" r:id="rId15"/>
    <p:sldId id="646" r:id="rId16"/>
    <p:sldId id="647" r:id="rId17"/>
    <p:sldId id="648" r:id="rId18"/>
    <p:sldId id="650" r:id="rId19"/>
    <p:sldId id="649" r:id="rId20"/>
    <p:sldId id="624" r:id="rId21"/>
    <p:sldId id="652" r:id="rId22"/>
    <p:sldId id="653" r:id="rId23"/>
    <p:sldId id="654" r:id="rId24"/>
    <p:sldId id="655" r:id="rId25"/>
    <p:sldId id="656" r:id="rId26"/>
    <p:sldId id="657" r:id="rId27"/>
    <p:sldId id="658" r:id="rId28"/>
    <p:sldId id="659" r:id="rId29"/>
    <p:sldId id="660" r:id="rId30"/>
    <p:sldId id="661" r:id="rId31"/>
    <p:sldId id="662" r:id="rId32"/>
    <p:sldId id="663" r:id="rId33"/>
    <p:sldId id="664"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 id="680" r:id="rId50"/>
    <p:sldId id="681" r:id="rId51"/>
    <p:sldId id="682" r:id="rId52"/>
    <p:sldId id="683" r:id="rId53"/>
    <p:sldId id="684" r:id="rId54"/>
    <p:sldId id="685" r:id="rId55"/>
    <p:sldId id="549" r:id="rId56"/>
    <p:sldId id="564" r:id="rId57"/>
    <p:sldId id="569" r:id="rId58"/>
    <p:sldId id="651" r:id="rId59"/>
    <p:sldId id="565" r:id="rId60"/>
    <p:sldId id="643" r:id="rId61"/>
    <p:sldId id="566" r:id="rId62"/>
    <p:sldId id="567" r:id="rId63"/>
    <p:sldId id="568" r:id="rId64"/>
    <p:sldId id="596" r:id="rId65"/>
    <p:sldId id="547" r:id="rId66"/>
    <p:sldId id="572" r:id="rId67"/>
    <p:sldId id="586" r:id="rId68"/>
    <p:sldId id="576" r:id="rId69"/>
    <p:sldId id="577" r:id="rId70"/>
    <p:sldId id="582" r:id="rId71"/>
    <p:sldId id="583" r:id="rId72"/>
    <p:sldId id="595" r:id="rId73"/>
    <p:sldId id="593" r:id="rId74"/>
    <p:sldId id="594" r:id="rId75"/>
    <p:sldId id="573" r:id="rId76"/>
    <p:sldId id="585" r:id="rId77"/>
    <p:sldId id="575" r:id="rId78"/>
    <p:sldId id="578" r:id="rId79"/>
    <p:sldId id="587" r:id="rId80"/>
    <p:sldId id="581" r:id="rId81"/>
    <p:sldId id="600" r:id="rId82"/>
    <p:sldId id="591" r:id="rId83"/>
    <p:sldId id="589" r:id="rId84"/>
    <p:sldId id="588" r:id="rId85"/>
    <p:sldId id="599" r:id="rId86"/>
    <p:sldId id="602" r:id="rId87"/>
    <p:sldId id="601" r:id="rId88"/>
    <p:sldId id="607" r:id="rId89"/>
    <p:sldId id="608" r:id="rId90"/>
    <p:sldId id="611" r:id="rId91"/>
    <p:sldId id="609" r:id="rId92"/>
    <p:sldId id="610" r:id="rId93"/>
    <p:sldId id="612" r:id="rId94"/>
    <p:sldId id="603" r:id="rId95"/>
    <p:sldId id="616" r:id="rId96"/>
    <p:sldId id="617" r:id="rId97"/>
    <p:sldId id="618" r:id="rId98"/>
    <p:sldId id="615" r:id="rId99"/>
    <p:sldId id="619" r:id="rId100"/>
    <p:sldId id="620" r:id="rId101"/>
    <p:sldId id="613" r:id="rId102"/>
    <p:sldId id="631" r:id="rId103"/>
    <p:sldId id="629" r:id="rId104"/>
    <p:sldId id="635" r:id="rId105"/>
    <p:sldId id="636" r:id="rId106"/>
    <p:sldId id="632" r:id="rId107"/>
    <p:sldId id="637" r:id="rId108"/>
    <p:sldId id="638" r:id="rId109"/>
    <p:sldId id="644" r:id="rId110"/>
    <p:sldId id="614" r:id="rId111"/>
    <p:sldId id="639" r:id="rId112"/>
    <p:sldId id="640" r:id="rId113"/>
    <p:sldId id="633" r:id="rId114"/>
    <p:sldId id="548" r:id="rId115"/>
    <p:sldId id="562" r:id="rId116"/>
    <p:sldId id="338"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09" autoAdjust="0"/>
    <p:restoredTop sz="60932" autoAdjust="0"/>
  </p:normalViewPr>
  <p:slideViewPr>
    <p:cSldViewPr>
      <p:cViewPr>
        <p:scale>
          <a:sx n="50" d="100"/>
          <a:sy n="50" d="100"/>
        </p:scale>
        <p:origin x="-123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8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F6BD1-91E9-4941-BC99-B520E9E766CE}" type="datetimeFigureOut">
              <a:rPr lang="en-US" smtClean="0"/>
              <a:pPr/>
              <a:t>2/23/2017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7C8F6-813F-4E93-B17E-D83A331007F0}" type="slidenum">
              <a:rPr lang="en-US" smtClean="0"/>
              <a:pPr/>
              <a:t>‹#›</a:t>
            </a:fld>
            <a:endParaRPr lang="en-US"/>
          </a:p>
        </p:txBody>
      </p:sp>
    </p:spTree>
    <p:extLst>
      <p:ext uri="{BB962C8B-B14F-4D97-AF65-F5344CB8AC3E}">
        <p14:creationId xmlns="" xmlns:p14="http://schemas.microsoft.com/office/powerpoint/2010/main" val="361944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C4E9-3929-40E4-9D24-38C86823CEB1}" type="datetimeFigureOut">
              <a:rPr lang="en-US" smtClean="0"/>
              <a:pPr/>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3E1E2-0D37-425D-BA4B-A5A187636159}" type="slidenum">
              <a:rPr lang="en-US" smtClean="0"/>
              <a:pPr/>
              <a:t>‹#›</a:t>
            </a:fld>
            <a:endParaRPr lang="en-US"/>
          </a:p>
        </p:txBody>
      </p:sp>
    </p:spTree>
    <p:extLst>
      <p:ext uri="{BB962C8B-B14F-4D97-AF65-F5344CB8AC3E}">
        <p14:creationId xmlns="" xmlns:p14="http://schemas.microsoft.com/office/powerpoint/2010/main" val="28696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8.xml"/><Relationship Id="rId4" Type="http://schemas.openxmlformats.org/officeDocument/2006/relationships/hyperlink" Target="https://www.youtube.com/channel/UCjOD2e60CSQkdNyUwnfbGOw"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lay.kahoot.it/"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a:t>
            </a:fld>
            <a:endParaRPr lang="en-US"/>
          </a:p>
        </p:txBody>
      </p:sp>
    </p:spTree>
    <p:extLst>
      <p:ext uri="{BB962C8B-B14F-4D97-AF65-F5344CB8AC3E}">
        <p14:creationId xmlns="" xmlns:p14="http://schemas.microsoft.com/office/powerpoint/2010/main" val="386132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endParaRPr lang="en-US" b="1" u="sng" baseline="0" dirty="0" smtClean="0"/>
          </a:p>
          <a:p>
            <a:endParaRPr lang="en-US" dirty="0" smtClean="0"/>
          </a:p>
          <a:p>
            <a:r>
              <a:rPr lang="en-US" baseline="0" dirty="0" smtClean="0"/>
              <a:t>Within ecosystems, organisms occupy a habitat and have a niche.</a:t>
            </a:r>
          </a:p>
          <a:p>
            <a:endParaRPr lang="en-US" baseline="0" dirty="0" smtClean="0"/>
          </a:p>
          <a:p>
            <a:r>
              <a:rPr lang="en-US" b="1" baseline="0" dirty="0" smtClean="0"/>
              <a:t>Habitat: </a:t>
            </a:r>
            <a:r>
              <a:rPr lang="en-US" baseline="0" dirty="0" smtClean="0"/>
              <a:t>All the biotic and abiotic factors in the organisms home.</a:t>
            </a:r>
          </a:p>
          <a:p>
            <a:r>
              <a:rPr lang="en-US" b="1" baseline="0" dirty="0" smtClean="0"/>
              <a:t>Niche: </a:t>
            </a:r>
            <a:r>
              <a:rPr lang="en-US" baseline="0" dirty="0" smtClean="0"/>
              <a:t>All the things the organism does in it’s habitat</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a:t>
            </a:fld>
            <a:endParaRPr lang="en-US"/>
          </a:p>
        </p:txBody>
      </p:sp>
    </p:spTree>
    <p:extLst>
      <p:ext uri="{BB962C8B-B14F-4D97-AF65-F5344CB8AC3E}">
        <p14:creationId xmlns="" xmlns:p14="http://schemas.microsoft.com/office/powerpoint/2010/main" val="343312903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 and Changes</a:t>
            </a:r>
            <a:r>
              <a:rPr lang="en-US" b="1" u="sng" baseline="0" dirty="0" smtClean="0"/>
              <a:t> in Community</a:t>
            </a:r>
            <a:endParaRPr lang="en-US" b="1" u="sng" dirty="0" smtClean="0"/>
          </a:p>
          <a:p>
            <a:endParaRPr lang="en-US" dirty="0" smtClean="0"/>
          </a:p>
          <a:p>
            <a:r>
              <a:rPr lang="en-US" b="0" dirty="0" smtClean="0"/>
              <a:t>Some important examples to</a:t>
            </a:r>
            <a:r>
              <a:rPr lang="en-US" b="0" baseline="0" dirty="0" smtClean="0"/>
              <a:t> remember: Asian carp, kudzu plant and the Burmese python</a:t>
            </a:r>
            <a:endParaRPr lang="en-US" b="0" dirty="0" smtClean="0"/>
          </a:p>
          <a:p>
            <a:endParaRPr lang="en-US" b="1" dirty="0" smtClean="0"/>
          </a:p>
          <a:p>
            <a:r>
              <a:rPr lang="en-US" b="1" dirty="0" smtClean="0"/>
              <a:t>Video:</a:t>
            </a:r>
          </a:p>
          <a:p>
            <a:endParaRPr lang="en-US" b="1" dirty="0" smtClean="0"/>
          </a:p>
          <a:p>
            <a:r>
              <a:rPr lang="en-US" b="1" dirty="0" smtClean="0"/>
              <a:t>https://www.youtube.com/watch?v=mUssO68D2eM&amp;list=PLbFNRAMu141STWDX3XtTG9k6_uviNj8dJ </a:t>
            </a:r>
          </a:p>
          <a:p>
            <a:r>
              <a:rPr lang="en-US" b="1" dirty="0" smtClean="0"/>
              <a:t>_____</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114</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 and</a:t>
            </a:r>
            <a:r>
              <a:rPr lang="en-US" b="1" u="sng" baseline="0" dirty="0" smtClean="0"/>
              <a:t> Changes in Community</a:t>
            </a:r>
            <a:r>
              <a:rPr lang="en-US" b="1" u="sng"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Introducing</a:t>
            </a:r>
            <a:r>
              <a:rPr lang="en-US" b="0" baseline="0" dirty="0" smtClean="0"/>
              <a:t> a non-native species can also upset the balance of an ecosystem.</a:t>
            </a:r>
            <a:endParaRPr lang="en-US" b="0" dirty="0" smtClean="0"/>
          </a:p>
          <a:p>
            <a:endParaRPr lang="en-US" dirty="0" smtClean="0"/>
          </a:p>
          <a:p>
            <a:pPr marL="285750" indent="-285750">
              <a:buFont typeface="Arial" panose="020B0604020202020204" pitchFamily="34" charset="0"/>
              <a:buChar char="•"/>
            </a:pPr>
            <a:r>
              <a:rPr lang="en-US" sz="1200" b="0" i="0" dirty="0" smtClean="0">
                <a:solidFill>
                  <a:srgbClr val="FFC000"/>
                </a:solidFill>
              </a:rPr>
              <a:t>Can prey on native species causing a decrease in native species</a:t>
            </a:r>
          </a:p>
          <a:p>
            <a:pPr marL="285750" indent="-285750">
              <a:buFont typeface="Arial" panose="020B0604020202020204" pitchFamily="34" charset="0"/>
              <a:buChar char="•"/>
            </a:pPr>
            <a:r>
              <a:rPr lang="en-US" sz="1200" b="0" i="0" dirty="0" smtClean="0">
                <a:solidFill>
                  <a:srgbClr val="FFC000"/>
                </a:solidFill>
              </a:rPr>
              <a:t>May not have predators, so they can become overpopulated</a:t>
            </a:r>
          </a:p>
          <a:p>
            <a:pPr marL="285750" indent="-285750">
              <a:buFont typeface="Arial" panose="020B0604020202020204" pitchFamily="34" charset="0"/>
              <a:buChar char="•"/>
            </a:pPr>
            <a:r>
              <a:rPr lang="en-US" sz="1200" b="0" i="0" dirty="0" smtClean="0">
                <a:solidFill>
                  <a:srgbClr val="FFC000"/>
                </a:solidFill>
              </a:rPr>
              <a:t>Might be better predator, forcing native species out of their niche</a:t>
            </a:r>
          </a:p>
          <a:p>
            <a:pPr marL="0" indent="0">
              <a:buFont typeface="Arial" panose="020B0604020202020204" pitchFamily="34" charset="0"/>
              <a:buNone/>
            </a:pPr>
            <a:r>
              <a:rPr lang="en-US" sz="1200" b="0" i="0" dirty="0" smtClean="0">
                <a:solidFill>
                  <a:srgbClr val="FFC000"/>
                </a:solidFill>
              </a:rPr>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115</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 are in the slide</a:t>
            </a:r>
            <a:r>
              <a:rPr lang="en-US" baseline="0" dirty="0" smtClean="0"/>
              <a:t> notes for this presentation.</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Ecosystems</a:t>
            </a:r>
          </a:p>
          <a:p>
            <a:endParaRPr lang="en-US" dirty="0" smtClean="0"/>
          </a:p>
          <a:p>
            <a:r>
              <a:rPr lang="en-US" b="1" baseline="0" dirty="0" smtClean="0"/>
              <a:t>Biodiversity</a:t>
            </a:r>
            <a:r>
              <a:rPr lang="en-US" baseline="0" dirty="0" smtClean="0"/>
              <a:t>: Variety of living things</a:t>
            </a:r>
          </a:p>
          <a:p>
            <a:r>
              <a:rPr lang="en-US" b="1" baseline="0" dirty="0" smtClean="0"/>
              <a:t>Keystone Species: </a:t>
            </a:r>
            <a:r>
              <a:rPr lang="en-US" baseline="0" dirty="0" smtClean="0"/>
              <a:t>Species that has a large effect on an ecosystem</a:t>
            </a:r>
          </a:p>
          <a:p>
            <a:endParaRPr lang="en-US" baseline="0" dirty="0" smtClean="0"/>
          </a:p>
          <a:p>
            <a:r>
              <a:rPr lang="en-US" baseline="0" dirty="0" smtClean="0"/>
              <a:t>Which of the organisms in the pictured ecosystem would be considered keystone? In other words, which might cause a collapse of the ecosystem if it were eliminated?  Answer: if the producers were removed, there would be nothing for the consumers to feed on, so the rooted plants or phytoplankton would be keystone species in this environment if there were no other producers for the primary consumers to feed on.</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a:t>
            </a:fld>
            <a:endParaRPr lang="en-US"/>
          </a:p>
        </p:txBody>
      </p:sp>
    </p:spTree>
    <p:extLst>
      <p:ext uri="{BB962C8B-B14F-4D97-AF65-F5344CB8AC3E}">
        <p14:creationId xmlns="" xmlns:p14="http://schemas.microsoft.com/office/powerpoint/2010/main" val="343312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 and</a:t>
            </a:r>
            <a:r>
              <a:rPr lang="en-US" b="1" u="sng" baseline="0" dirty="0" smtClean="0"/>
              <a:t> Changes in Community</a:t>
            </a:r>
            <a:endParaRPr lang="en-US" b="1" u="sng" dirty="0" smtClean="0"/>
          </a:p>
          <a:p>
            <a:endParaRPr lang="en-US" dirty="0" smtClean="0"/>
          </a:p>
          <a:p>
            <a:r>
              <a:rPr lang="en-US" dirty="0" smtClean="0"/>
              <a:t>Since</a:t>
            </a:r>
            <a:r>
              <a:rPr lang="en-US" baseline="0" dirty="0" smtClean="0"/>
              <a:t> the organisms in ecosystems are interdependent upon each other, the entire ecosystem could be at risk if one species is removed, especially if it is a keystone species.</a:t>
            </a:r>
          </a:p>
          <a:p>
            <a:endParaRPr lang="en-US" baseline="0" dirty="0" smtClean="0"/>
          </a:p>
          <a:p>
            <a:r>
              <a:rPr lang="en-US" baseline="0" dirty="0" smtClean="0"/>
              <a:t>One keystone species currently at risk is the honey bee.</a:t>
            </a:r>
          </a:p>
          <a:p>
            <a:endParaRPr lang="en-US" baseline="0" dirty="0" smtClean="0"/>
          </a:p>
          <a:p>
            <a:r>
              <a:rPr lang="en-US" b="1" baseline="0" dirty="0" smtClean="0"/>
              <a:t>Video: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https://www.youtube.com/watch?v=GqA42M4RtxE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________</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12</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 and Changes</a:t>
            </a:r>
            <a:r>
              <a:rPr lang="en-US" b="1" u="sng" baseline="0" dirty="0" smtClean="0"/>
              <a:t> in Community</a:t>
            </a: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https://www.youtube.com/watch?v=JilYBVrFiLA</a:t>
            </a:r>
          </a:p>
          <a:p>
            <a:endParaRPr lang="en-US" dirty="0" smtClean="0"/>
          </a:p>
          <a:p>
            <a:r>
              <a:rPr lang="en-US" b="0" u="sng" baseline="0" dirty="0" smtClean="0"/>
              <a:t>Take the Honeybee pledge and Map </a:t>
            </a:r>
            <a:r>
              <a:rPr lang="en-US" b="0" u="none" baseline="0" dirty="0" smtClean="0"/>
              <a:t>:</a:t>
            </a:r>
          </a:p>
          <a:p>
            <a:endParaRPr lang="en-US" baseline="0" dirty="0" smtClean="0"/>
          </a:p>
          <a:p>
            <a:r>
              <a:rPr lang="en-US" b="1" baseline="0" dirty="0" smtClean="0"/>
              <a:t>http://www.honeybeehaven.org/content/take-pledge</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13</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14</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15</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16</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17</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18</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19</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Interdependence</a:t>
            </a:r>
          </a:p>
          <a:p>
            <a:endParaRPr lang="en-US" sz="1200" b="1" u="sng" dirty="0" smtClean="0"/>
          </a:p>
          <a:p>
            <a:r>
              <a:rPr lang="en-US" sz="1200" b="1" u="none" dirty="0" smtClean="0"/>
              <a:t>Ecology:</a:t>
            </a:r>
            <a:r>
              <a:rPr lang="en-US" sz="1200" b="1" u="none" baseline="0" dirty="0" smtClean="0"/>
              <a:t> </a:t>
            </a:r>
            <a:r>
              <a:rPr lang="en-US" sz="1200" b="0" i="0" u="none" dirty="0" smtClean="0">
                <a:solidFill>
                  <a:srgbClr val="FFC000"/>
                </a:solidFill>
              </a:rPr>
              <a:t>Study of interactions among living things and their surroundings. </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Outside Activity</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Designate an ecosystem of your choice and sketch it’s components. Specify the biotic and abiotic factors. Specify the “biome it is in, the community, populations and one species”</a:t>
            </a:r>
          </a:p>
          <a:p>
            <a:pPr marL="228600" indent="-228600">
              <a:buAutoNum type="arabicPeriod"/>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Plant sunflower seeds and hyssop to create a safe haven for honeybees.</a:t>
            </a:r>
          </a:p>
          <a:p>
            <a:endParaRPr lang="en-US" sz="1200" kern="1200" dirty="0" smtClean="0">
              <a:solidFill>
                <a:schemeClr val="tx1"/>
              </a:solidFill>
              <a:effectLst/>
              <a:latin typeface="+mn-lt"/>
              <a:ea typeface="+mn-ea"/>
              <a:cs typeface="+mn-cs"/>
            </a:endParaRPr>
          </a:p>
          <a:p>
            <a:r>
              <a:rPr lang="en-US" b="1" u="sng" dirty="0" smtClean="0"/>
              <a:t>Hyssop Planting</a:t>
            </a:r>
            <a:r>
              <a:rPr lang="en-US" b="1" u="sng" baseline="0" dirty="0" smtClean="0"/>
              <a:t> Information</a:t>
            </a:r>
            <a:r>
              <a:rPr lang="en-US" baseline="0" dirty="0" smtClean="0"/>
              <a:t/>
            </a:r>
            <a:br>
              <a:rPr lang="en-US" baseline="0" dirty="0" smtClean="0"/>
            </a:br>
            <a:endParaRPr lang="en-US" baseline="0" dirty="0" smtClean="0"/>
          </a:p>
          <a:p>
            <a:r>
              <a:rPr lang="en-US" dirty="0" smtClean="0"/>
              <a:t>If you want to attract hummingbirds, bees and butterflies to your flower garden, grow </a:t>
            </a:r>
            <a:r>
              <a:rPr lang="en-US" dirty="0" err="1" smtClean="0"/>
              <a:t>Agastache</a:t>
            </a:r>
            <a:r>
              <a:rPr lang="en-US" dirty="0" smtClean="0"/>
              <a:t> </a:t>
            </a:r>
            <a:r>
              <a:rPr lang="en-US" dirty="0" err="1" smtClean="0"/>
              <a:t>foeniculum</a:t>
            </a:r>
            <a:r>
              <a:rPr lang="en-US" dirty="0" smtClean="0"/>
              <a:t>. It is commonly referred to as Anise Hyssop, and it is a lovely perennial that has a wonderful anise or licorice-like scent. It is perfect for the cottage garden, herb garden or perennial border. Grow Anise Hyssop in containers on the patio or porch as well. It prefers full sun to partial shade and well-drained soil. It is usually deer resistant, and once it is established, it does very well in dry climates needing minimal amounts of water. The flower spikes have lavender to purple colored blooms and bloom from mid-summer until fall. The blooms dry nicely and make great additions to floral arrangements. Anise Hyssop reseeds easily and spreads quickly to fill in sparse areas in the garden. Start the seed directly outdoors in either the late fall or early spring. Do not cover the seed but press it tightly into the soil. Space the plants 18 - 24 inches apart. </a:t>
            </a:r>
            <a:endParaRPr lang="en-US" sz="1200" kern="1200" dirty="0" smtClean="0">
              <a:solidFill>
                <a:schemeClr val="tx1"/>
              </a:solidFill>
              <a:effectLst/>
              <a:latin typeface="+mn-lt"/>
              <a:ea typeface="+mn-ea"/>
              <a:cs typeface="+mn-cs"/>
            </a:endParaRPr>
          </a:p>
          <a:p>
            <a:endParaRPr lang="en-US" dirty="0" smtClean="0"/>
          </a:p>
          <a:p>
            <a:r>
              <a:rPr lang="en-US" b="1" u="sng" dirty="0" smtClean="0"/>
              <a:t>Order Hyssop</a:t>
            </a:r>
            <a:r>
              <a:rPr lang="en-US" b="1" u="sng" baseline="0" dirty="0" smtClean="0"/>
              <a:t> Here</a:t>
            </a:r>
            <a:r>
              <a:rPr lang="en-US" baseline="0" dirty="0" smtClean="0"/>
              <a:t>: </a:t>
            </a:r>
          </a:p>
          <a:p>
            <a:endParaRPr lang="en-US" baseline="0" dirty="0" smtClean="0"/>
          </a:p>
          <a:p>
            <a:r>
              <a:rPr lang="en-US" baseline="0" dirty="0" smtClean="0"/>
              <a:t>http://www.amazon.com/Outsidepride-Anise-Hyssop-5000-Seeds/dp/B004U249UQ/ref=sr_1_2?ie=UTF8&amp;qid=1445101163&amp;sr=8-2&amp;keywords=hyssop+seeds</a:t>
            </a:r>
            <a:endParaRPr lang="en-US" dirty="0" smtClean="0"/>
          </a:p>
          <a:p>
            <a:r>
              <a:rPr lang="en-US" dirty="0" smtClean="0"/>
              <a:t>________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20</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The Nitrogen</a:t>
            </a:r>
            <a:r>
              <a:rPr lang="en-US" b="1" u="sng" baseline="0" dirty="0" smtClean="0"/>
              <a:t> Cycle</a:t>
            </a:r>
            <a:endParaRPr lang="en-US" b="1" u="sng" dirty="0" smtClean="0"/>
          </a:p>
          <a:p>
            <a:endParaRPr lang="en-US" dirty="0" smtClean="0"/>
          </a:p>
          <a:p>
            <a:r>
              <a:rPr lang="en-US" dirty="0" smtClean="0"/>
              <a:t>Video:</a:t>
            </a:r>
            <a:r>
              <a:rPr lang="en-US" baseline="0" dirty="0" smtClean="0"/>
              <a:t> </a:t>
            </a:r>
            <a:r>
              <a:rPr lang="en-US" b="1" dirty="0" smtClean="0"/>
              <a:t>https://www.youtube.com/watch?v=oy8e2HrOh6Q</a:t>
            </a:r>
          </a:p>
          <a:p>
            <a:endParaRPr lang="en-US" b="1" dirty="0" smtClean="0"/>
          </a:p>
          <a:p>
            <a:r>
              <a:rPr lang="en-US" b="1" u="sng" dirty="0" smtClean="0"/>
              <a:t>Ask</a:t>
            </a:r>
            <a:r>
              <a:rPr lang="en-US" b="1" u="sng" baseline="0" dirty="0" smtClean="0"/>
              <a:t> the following questions following the video</a:t>
            </a:r>
            <a:r>
              <a:rPr lang="en-US" b="1" baseline="0" dirty="0" smtClean="0"/>
              <a:t>:</a:t>
            </a:r>
            <a:endParaRPr lang="en-US" b="1" dirty="0" smtClean="0"/>
          </a:p>
          <a:p>
            <a:endParaRPr lang="en-US" b="0" dirty="0" smtClean="0"/>
          </a:p>
          <a:p>
            <a:r>
              <a:rPr lang="en-US" b="0" dirty="0" smtClean="0"/>
              <a:t>What</a:t>
            </a:r>
            <a:r>
              <a:rPr lang="en-US" b="0" baseline="0" dirty="0" smtClean="0"/>
              <a:t> two things break the bonds of nitrogen so it can be used in the nitrogen cycle?</a:t>
            </a:r>
          </a:p>
          <a:p>
            <a:r>
              <a:rPr lang="en-US" b="0" baseline="0" dirty="0" smtClean="0"/>
              <a:t>What is the name of the process that that converts nitrogen into usable forms?</a:t>
            </a:r>
          </a:p>
          <a:p>
            <a:r>
              <a:rPr lang="en-US" b="0" baseline="0" dirty="0" smtClean="0"/>
              <a:t>How does nitrogen enter the food chain?</a:t>
            </a:r>
          </a:p>
          <a:p>
            <a:r>
              <a:rPr lang="en-US" b="0" baseline="0" dirty="0" smtClean="0"/>
              <a:t>How is nitrogen returned to the soil?</a:t>
            </a:r>
            <a:endParaRPr lang="en-US" b="0" dirty="0" smtClean="0"/>
          </a:p>
          <a:p>
            <a:r>
              <a:rPr lang="en-US" b="1" dirty="0" smtClean="0"/>
              <a:t>_____</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22</a:t>
            </a:fld>
            <a:endParaRPr lang="en-US" dirty="0"/>
          </a:p>
        </p:txBody>
      </p:sp>
    </p:spTree>
    <p:extLst>
      <p:ext uri="{BB962C8B-B14F-4D97-AF65-F5344CB8AC3E}">
        <p14:creationId xmlns="" xmlns:p14="http://schemas.microsoft.com/office/powerpoint/2010/main" val="396488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The Nitrogen</a:t>
            </a:r>
            <a:r>
              <a:rPr lang="en-US" b="1" u="sng" baseline="0" dirty="0" smtClean="0"/>
              <a:t> Cycle </a:t>
            </a:r>
          </a:p>
          <a:p>
            <a:endParaRPr lang="en-US"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Students</a:t>
            </a:r>
            <a:r>
              <a:rPr lang="en-US" b="0" u="none" baseline="0" dirty="0" smtClean="0"/>
              <a:t> will complete PODGIL activity.</a:t>
            </a:r>
          </a:p>
          <a:p>
            <a:r>
              <a:rPr lang="en-US" b="1" u="sng" dirty="0" smtClean="0"/>
              <a:t>_____</a:t>
            </a:r>
            <a:endParaRPr lang="en-US" b="1" u="sng"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32</a:t>
            </a:fld>
            <a:endParaRPr lang="en-US"/>
          </a:p>
        </p:txBody>
      </p:sp>
    </p:spTree>
    <p:extLst>
      <p:ext uri="{BB962C8B-B14F-4D97-AF65-F5344CB8AC3E}">
        <p14:creationId xmlns="" xmlns:p14="http://schemas.microsoft.com/office/powerpoint/2010/main" val="379670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33</a:t>
            </a:fld>
            <a:endParaRPr lang="en-US"/>
          </a:p>
        </p:txBody>
      </p:sp>
    </p:spTree>
    <p:extLst>
      <p:ext uri="{BB962C8B-B14F-4D97-AF65-F5344CB8AC3E}">
        <p14:creationId xmlns="" xmlns:p14="http://schemas.microsoft.com/office/powerpoint/2010/main" val="42142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34</a:t>
            </a:fld>
            <a:endParaRPr lang="en-US"/>
          </a:p>
        </p:txBody>
      </p:sp>
    </p:spTree>
    <p:extLst>
      <p:ext uri="{BB962C8B-B14F-4D97-AF65-F5344CB8AC3E}">
        <p14:creationId xmlns="" xmlns:p14="http://schemas.microsoft.com/office/powerpoint/2010/main" val="42142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35</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36</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37</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38</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39</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b="1" dirty="0" smtClean="0"/>
              <a:t>Biosphere</a:t>
            </a:r>
            <a:r>
              <a:rPr lang="en-US" dirty="0" smtClean="0"/>
              <a:t>: All living, nonliving things and the climate.</a:t>
            </a: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40</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41</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42</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43</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44</a:t>
            </a:fld>
            <a:endParaRPr lang="en-US" dirty="0"/>
          </a:p>
        </p:txBody>
      </p:sp>
    </p:spTree>
    <p:extLst>
      <p:ext uri="{BB962C8B-B14F-4D97-AF65-F5344CB8AC3E}">
        <p14:creationId xmlns="" xmlns:p14="http://schemas.microsoft.com/office/powerpoint/2010/main" val="42142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0" u="none" baseline="0" smtClean="0"/>
              <a:t>__________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47</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a:t>
            </a:r>
            <a:r>
              <a:rPr lang="en-US" baseline="0" dirty="0" smtClean="0"/>
              <a:t> Carbon Cycle or Circle of Life</a:t>
            </a:r>
          </a:p>
          <a:p>
            <a:r>
              <a:rPr lang="en-US" baseline="0" dirty="0" smtClean="0"/>
              <a:t>Melissa </a:t>
            </a:r>
            <a:r>
              <a:rPr lang="en-US" baseline="0" dirty="0" err="1" smtClean="0"/>
              <a:t>Landeen</a:t>
            </a:r>
            <a:endParaRPr lang="en-US" baseline="0" dirty="0" smtClean="0"/>
          </a:p>
          <a:p>
            <a:r>
              <a:rPr lang="en-US" dirty="0" smtClean="0"/>
              <a:t>https://www.youtube.com/watch?v=4vJ_1ojjlxw</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50</a:t>
            </a:fld>
            <a:endParaRPr lang="en-US"/>
          </a:p>
        </p:txBody>
      </p:sp>
    </p:spTree>
    <p:extLst>
      <p:ext uri="{BB962C8B-B14F-4D97-AF65-F5344CB8AC3E}">
        <p14:creationId xmlns="" xmlns:p14="http://schemas.microsoft.com/office/powerpoint/2010/main" val="2893840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The Carbon Cycle </a:t>
            </a:r>
          </a:p>
          <a:p>
            <a:endParaRPr lang="en-US" b="1" u="sng" dirty="0" smtClean="0"/>
          </a:p>
          <a:p>
            <a:r>
              <a:rPr lang="en-US" b="0" u="none" dirty="0" smtClean="0"/>
              <a:t>Students</a:t>
            </a:r>
            <a:r>
              <a:rPr lang="en-US" b="0" u="none" baseline="0" dirty="0" smtClean="0"/>
              <a:t> will complete PODGIL activity.</a:t>
            </a:r>
          </a:p>
          <a:p>
            <a:r>
              <a:rPr lang="en-US" b="0" u="none" baseline="0" dirty="0" smtClean="0"/>
              <a:t>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51</a:t>
            </a:fld>
            <a:endParaRPr lang="en-US"/>
          </a:p>
        </p:txBody>
      </p:sp>
    </p:spTree>
    <p:extLst>
      <p:ext uri="{BB962C8B-B14F-4D97-AF65-F5344CB8AC3E}">
        <p14:creationId xmlns="" xmlns:p14="http://schemas.microsoft.com/office/powerpoint/2010/main" val="165276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Carbon Cycle</a:t>
            </a:r>
          </a:p>
          <a:p>
            <a:r>
              <a:rPr lang="en-US" dirty="0" err="1" smtClean="0"/>
              <a:t>Dfaulkes</a:t>
            </a:r>
            <a:endParaRPr lang="en-US" dirty="0" smtClean="0"/>
          </a:p>
          <a:p>
            <a:r>
              <a:rPr lang="en-US" dirty="0" smtClean="0"/>
              <a:t>https://www.youtube.com/watch?v=4poA1X7Gec4</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52</a:t>
            </a:fld>
            <a:endParaRPr lang="en-US"/>
          </a:p>
        </p:txBody>
      </p:sp>
    </p:spTree>
    <p:extLst>
      <p:ext uri="{BB962C8B-B14F-4D97-AF65-F5344CB8AC3E}">
        <p14:creationId xmlns="" xmlns:p14="http://schemas.microsoft.com/office/powerpoint/2010/main" val="231484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1" u="sng" dirty="0" smtClean="0"/>
              <a:t>The</a:t>
            </a:r>
            <a:r>
              <a:rPr lang="en-US" b="1" u="sng" baseline="0" dirty="0" smtClean="0"/>
              <a:t> Water Cycle </a:t>
            </a:r>
          </a:p>
          <a:p>
            <a:endParaRPr lang="en-US"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Students</a:t>
            </a:r>
            <a:r>
              <a:rPr lang="en-US" b="0" u="none" baseline="0" dirty="0" smtClean="0"/>
              <a:t> will complete PODGIL activity.</a:t>
            </a:r>
          </a:p>
          <a:p>
            <a:r>
              <a:rPr lang="en-US" b="1" u="sng"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b="1" dirty="0" smtClean="0"/>
              <a:t>Biome</a:t>
            </a:r>
            <a:r>
              <a:rPr lang="en-US" dirty="0" smtClean="0"/>
              <a:t>: Global community defined by the climate</a:t>
            </a:r>
            <a:r>
              <a:rPr lang="en-US" baseline="0" dirty="0" smtClean="0"/>
              <a:t> and plant communities.</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https://www.youtube.com/watch?v=815RUEMdLqM</a:t>
            </a:r>
          </a:p>
          <a:p>
            <a:endParaRPr lang="en-US" b="1" dirty="0" smtClean="0"/>
          </a:p>
          <a:p>
            <a:r>
              <a:rPr lang="en-US" b="1" dirty="0" smtClean="0"/>
              <a:t>The Water Cycle Rap (with lyrics) </a:t>
            </a:r>
          </a:p>
          <a:p>
            <a:r>
              <a:rPr lang="en-US" dirty="0" smtClean="0">
                <a:hlinkClick r:id="rId4"/>
              </a:rPr>
              <a:t>Infernite Raps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54</a:t>
            </a:fld>
            <a:endParaRPr lang="en-US"/>
          </a:p>
        </p:txBody>
      </p:sp>
    </p:spTree>
    <p:extLst>
      <p:ext uri="{BB962C8B-B14F-4D97-AF65-F5344CB8AC3E}">
        <p14:creationId xmlns="" xmlns:p14="http://schemas.microsoft.com/office/powerpoint/2010/main" val="3358489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1" u="sng" dirty="0" smtClean="0"/>
          </a:p>
          <a:p>
            <a:endParaRPr lang="en-US" dirty="0" smtClean="0"/>
          </a:p>
          <a:p>
            <a:r>
              <a:rPr lang="en-US" dirty="0" smtClean="0"/>
              <a:t>Ecosystems can</a:t>
            </a:r>
            <a:r>
              <a:rPr lang="en-US" baseline="0" dirty="0" smtClean="0"/>
              <a:t> only support populations up to the amount of the ecosystem’s carrying capacity. The carrying capacity is the maximum number of individuals an environment can support.</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55</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aseline="0" dirty="0" smtClean="0"/>
              <a:t>When there are plenty of resources available, populations experience exponential growth because there are no limiting factors. Limiting factors limit the size of a population. Examples are food and shelter.</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56</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aseline="0" dirty="0" smtClean="0"/>
              <a:t>Population size can be greatly affected by abiotic (non-living) factors such as natural disasters, temperature, fire, flood, wind, etc. causing death individuals in a population, or by reducing the availability of food and shelter.</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57</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aseline="0" dirty="0" smtClean="0"/>
              <a:t>Population size can be greatly affected by abiotic (non-living) factors such as natural disasters, temperature, fire, flood, wind, etc. causing death individuals in a population, or by reducing the availability of food and shelter.</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58</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aseline="0" dirty="0" smtClean="0"/>
              <a:t>When resources are limited populations may try to find a new habitat, this is called emigration.</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59</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aseline="0" dirty="0" smtClean="0"/>
              <a:t>When resources are plentiful, populations may experience immigration.</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60</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aseline="0" dirty="0" smtClean="0"/>
              <a:t>Once resources begin to limit growth, population growth slows or stops to emigration or death related to competition, disease, or starvation.</a:t>
            </a:r>
          </a:p>
          <a:p>
            <a:endParaRPr lang="en-US" baseline="0" dirty="0" smtClean="0"/>
          </a:p>
          <a:p>
            <a:r>
              <a:rPr lang="en-US" baseline="0" dirty="0" smtClean="0"/>
              <a:t>From then on the population will </a:t>
            </a:r>
            <a:r>
              <a:rPr lang="en-US" b="1" baseline="0" dirty="0" smtClean="0"/>
              <a:t>oscillate </a:t>
            </a:r>
            <a:r>
              <a:rPr lang="en-US" baseline="0" dirty="0" smtClean="0"/>
              <a:t>around the carrying capacity.</a:t>
            </a:r>
          </a:p>
          <a:p>
            <a:endParaRPr lang="en-US" baseline="0" dirty="0" smtClean="0"/>
          </a:p>
          <a:p>
            <a:r>
              <a:rPr lang="en-US" baseline="0" dirty="0" smtClean="0"/>
              <a:t>This is called </a:t>
            </a:r>
            <a:r>
              <a:rPr lang="en-US" b="1" baseline="0" dirty="0" smtClean="0"/>
              <a:t>logistic growth</a:t>
            </a:r>
            <a:r>
              <a:rPr lang="en-US" baseline="0" dirty="0" smtClean="0"/>
              <a:t>, or the overall growth.</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61</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Ecosystems</a:t>
            </a:r>
            <a:r>
              <a:rPr lang="en-US" b="1" u="sng" baseline="0" dirty="0" smtClean="0"/>
              <a:t> and Population Size</a:t>
            </a:r>
            <a:endParaRPr lang="en-US" baseline="0" dirty="0" smtClean="0"/>
          </a:p>
          <a:p>
            <a:endParaRPr lang="en-US" baseline="0" dirty="0" smtClean="0"/>
          </a:p>
          <a:p>
            <a:r>
              <a:rPr lang="en-US" b="1" u="sng" baseline="0" dirty="0" smtClean="0"/>
              <a:t>Activity</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Log on to World-o-Meters: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http://www.worldometers.info/world-population/</a:t>
            </a:r>
            <a:endParaRPr lang="en-US" baseline="0" dirty="0" smtClean="0"/>
          </a:p>
          <a:p>
            <a:r>
              <a:rPr lang="en-US" baseline="0" dirty="0" smtClean="0"/>
              <a:t>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62</a:t>
            </a:fld>
            <a:endParaRPr lang="en-US"/>
          </a:p>
        </p:txBody>
      </p:sp>
    </p:spTree>
    <p:extLst>
      <p:ext uri="{BB962C8B-B14F-4D97-AF65-F5344CB8AC3E}">
        <p14:creationId xmlns="" xmlns:p14="http://schemas.microsoft.com/office/powerpoint/2010/main" val="3804918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Research and Report</a:t>
            </a:r>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What is the carrying capacity</a:t>
            </a:r>
            <a:r>
              <a:rPr lang="en-US" sz="1200" b="0" kern="1200" baseline="0" dirty="0" smtClean="0">
                <a:solidFill>
                  <a:schemeClr val="tx1"/>
                </a:solidFill>
                <a:effectLst/>
                <a:latin typeface="+mn-lt"/>
                <a:ea typeface="+mn-ea"/>
                <a:cs typeface="+mn-cs"/>
              </a:rPr>
              <a:t> of earth? Find information from three different sources.</a:t>
            </a:r>
            <a:endParaRPr lang="en-US" dirty="0" smtClean="0"/>
          </a:p>
          <a:p>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63</a:t>
            </a:fld>
            <a:endParaRPr lang="en-US"/>
          </a:p>
        </p:txBody>
      </p:sp>
    </p:spTree>
    <p:extLst>
      <p:ext uri="{BB962C8B-B14F-4D97-AF65-F5344CB8AC3E}">
        <p14:creationId xmlns="" xmlns:p14="http://schemas.microsoft.com/office/powerpoint/2010/main" val="34636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b="1" dirty="0" smtClean="0"/>
              <a:t>Ecosystem</a:t>
            </a:r>
            <a:r>
              <a:rPr lang="en-US" dirty="0" smtClean="0"/>
              <a:t>: All</a:t>
            </a:r>
            <a:r>
              <a:rPr lang="en-US" baseline="0" dirty="0" smtClean="0"/>
              <a:t> living and non-living things in a given area.</a:t>
            </a:r>
          </a:p>
          <a:p>
            <a:r>
              <a:rPr lang="en-US" b="1" baseline="0" dirty="0" smtClean="0"/>
              <a:t>Biotic: </a:t>
            </a:r>
            <a:r>
              <a:rPr lang="en-US" baseline="0" dirty="0" smtClean="0"/>
              <a:t>Living things</a:t>
            </a:r>
          </a:p>
          <a:p>
            <a:r>
              <a:rPr lang="en-US" b="1" baseline="0" dirty="0" smtClean="0"/>
              <a:t>Abiotic: </a:t>
            </a:r>
            <a:r>
              <a:rPr lang="en-US" baseline="0" dirty="0" smtClean="0"/>
              <a:t>Non-living things (examples: climate, soil, sunlight water, weather, </a:t>
            </a:r>
            <a:r>
              <a:rPr lang="en-US" baseline="0" dirty="0" err="1" smtClean="0"/>
              <a:t>etc</a:t>
            </a:r>
            <a:r>
              <a:rPr lang="en-US" baseline="0" dirty="0" smtClean="0"/>
              <a:t>)</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smtClean="0"/>
              <a:t>Kahoot</a:t>
            </a:r>
            <a:r>
              <a:rPr lang="en-US" b="1" u="sng" dirty="0" smtClean="0"/>
              <a:t>!</a:t>
            </a:r>
          </a:p>
          <a:p>
            <a:endParaRPr lang="en-US" dirty="0" smtClean="0"/>
          </a:p>
          <a:p>
            <a:r>
              <a:rPr lang="en-US" sz="1200" b="0" i="0" u="sng" kern="1200" dirty="0" smtClean="0">
                <a:solidFill>
                  <a:schemeClr val="tx1"/>
                </a:solidFill>
                <a:latin typeface="+mn-lt"/>
                <a:ea typeface="+mn-ea"/>
                <a:cs typeface="+mn-cs"/>
                <a:hlinkClick r:id="rId3"/>
              </a:rPr>
              <a:t>https://play.kahoot.it/#/k/bfda5296-0f76-4cef-9360-1dba0cb90532</a:t>
            </a:r>
            <a:endParaRPr lang="en-US" sz="1200" b="0" i="0" u="sng" kern="1200" dirty="0" smtClean="0">
              <a:solidFill>
                <a:schemeClr val="tx1"/>
              </a:solidFill>
              <a:latin typeface="+mn-lt"/>
              <a:ea typeface="+mn-ea"/>
              <a:cs typeface="+mn-cs"/>
            </a:endParaRP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64</a:t>
            </a:fld>
            <a:endParaRPr lang="en-US"/>
          </a:p>
        </p:txBody>
      </p:sp>
    </p:spTree>
    <p:extLst>
      <p:ext uri="{BB962C8B-B14F-4D97-AF65-F5344CB8AC3E}">
        <p14:creationId xmlns="" xmlns:p14="http://schemas.microsoft.com/office/powerpoint/2010/main" val="73828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aseline="0" dirty="0" smtClean="0"/>
              <a:t>As the Earth’s population grows, so do concerns about the impact the human population is making on its ecosystem. The estimated carrying capacity of the earth is based on our ecological footprint.</a:t>
            </a:r>
          </a:p>
          <a:p>
            <a:endParaRPr lang="en-US" baseline="0" dirty="0" smtClean="0"/>
          </a:p>
          <a:p>
            <a:r>
              <a:rPr lang="en-US" sz="1200" b="1" u="none" dirty="0" smtClean="0"/>
              <a:t>Ecological Footprint: </a:t>
            </a:r>
            <a:r>
              <a:rPr lang="en-US" sz="1200" b="0" i="0" u="none" dirty="0" smtClean="0">
                <a:solidFill>
                  <a:srgbClr val="FFC000"/>
                </a:solidFill>
              </a:rPr>
              <a:t>Measures how fast we consume resources and generate waste compared to how fast nature can absorb our waste and generate new resources.</a:t>
            </a:r>
          </a:p>
          <a:p>
            <a:endParaRPr lang="en-US" b="0" i="0" u="none" baseline="0" dirty="0" smtClean="0"/>
          </a:p>
          <a:p>
            <a:r>
              <a:rPr lang="en-US" baseline="0" dirty="0" smtClean="0"/>
              <a:t>The good news is that we can change our ecological footprint, and it is changing. Global efforts are underway to change the negative the environmental impact we are making, like me, teaching this to you today. Human impact on the environment is now considered “critical content” to be presented in high school Biology, a required course by every student in the nation because the best way to make a change is to learn that we need one, and to learn how to make one.</a:t>
            </a:r>
          </a:p>
          <a:p>
            <a:r>
              <a:rPr lang="en-US" baseline="0" dirty="0" smtClean="0"/>
              <a:t>_______</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65</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aseline="0" dirty="0" smtClean="0"/>
              <a:t>Let’s talk about trash!</a:t>
            </a:r>
          </a:p>
          <a:p>
            <a:pPr algn="l"/>
            <a:r>
              <a:rPr lang="en-US"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66</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algn="l"/>
            <a:r>
              <a:rPr lang="en-US" b="1" u="sng" baseline="0" dirty="0" smtClean="0"/>
              <a:t>Landfill videos</a:t>
            </a:r>
            <a:r>
              <a:rPr lang="en-US" baseline="0" dirty="0" smtClean="0"/>
              <a:t>:</a:t>
            </a:r>
          </a:p>
          <a:p>
            <a:pPr algn="l"/>
            <a:endParaRPr lang="en-US" baseline="0" dirty="0" smtClean="0"/>
          </a:p>
          <a:p>
            <a:pPr algn="l"/>
            <a:r>
              <a:rPr lang="en-US" baseline="0" dirty="0" smtClean="0"/>
              <a:t>Show in Class: A Day in the life of your trash and recyclables, Where is Away?</a:t>
            </a:r>
            <a:br>
              <a:rPr lang="en-US" baseline="0" dirty="0" smtClean="0"/>
            </a:br>
            <a:r>
              <a:rPr lang="en-US" b="1" baseline="0" dirty="0" smtClean="0"/>
              <a:t>https://www.youtube.com/watch?v=TOpYa5OKGgY</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67</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kern="1200" dirty="0" smtClean="0">
                <a:solidFill>
                  <a:schemeClr val="tx1"/>
                </a:solidFill>
                <a:effectLst/>
                <a:latin typeface="+mn-lt"/>
                <a:ea typeface="+mn-ea"/>
                <a:cs typeface="+mn-cs"/>
              </a:rPr>
              <a:t>Americans represent 5% of the world’s population, but generate 30% of the world’s garbage.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http://students.arch.utah.edu/courses/Arch4011/Recycling%20Facts1.pdf</a:t>
            </a:r>
          </a:p>
          <a:p>
            <a:pPr algn="l"/>
            <a:r>
              <a:rPr lang="en-US"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68</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algn="l"/>
            <a:r>
              <a:rPr lang="en-US" sz="1200" b="0" dirty="0" smtClean="0">
                <a:solidFill>
                  <a:srgbClr val="FFC000"/>
                </a:solidFill>
              </a:rPr>
              <a:t>In the U.S. industry moves, mines, extracts, shovels, burns, wastes, pumps and disposes of 4 million pounds of material in order to provide one average middle-class American family’s needs for one year. </a:t>
            </a:r>
          </a:p>
          <a:p>
            <a:pPr algn="l"/>
            <a:endParaRPr lang="en-US" sz="1200" b="0" dirty="0" smtClean="0">
              <a:solidFill>
                <a:srgbClr val="FFC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http://students.arch.utah.edu/courses/Arch4011/Recycling%20Facts1.pdf</a:t>
            </a: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69</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kern="1200" dirty="0" smtClean="0">
                <a:solidFill>
                  <a:schemeClr val="tx1"/>
                </a:solidFill>
                <a:effectLst/>
                <a:latin typeface="+mn-lt"/>
                <a:ea typeface="+mn-ea"/>
                <a:cs typeface="+mn-cs"/>
              </a:rPr>
              <a:t>Less than 2% of waste is recycled.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http://students.arch.utah.edu/courses/Arch4011/Recycling%20Facts1.pdf</a:t>
            </a: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70</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0" i="0" dirty="0" smtClean="0">
                <a:solidFill>
                  <a:srgbClr val="FFC000"/>
                </a:solidFill>
              </a:rPr>
              <a:t>The amount of oil it takes to make 14 plastic retail bags would run your car for one mile. Also, Many blow away on their way to landfills and end up in our waterways.</a:t>
            </a:r>
          </a:p>
          <a:p>
            <a:endParaRPr lang="en-US" dirty="0" smtClean="0"/>
          </a:p>
          <a:p>
            <a:r>
              <a:rPr lang="en-US" dirty="0" smtClean="0"/>
              <a:t>http://www.fauquiercounty.gov/government/departments/environmental/index.cfm?action=why_recycle</a:t>
            </a:r>
          </a:p>
          <a:p>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71</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algn="l"/>
            <a:r>
              <a:rPr lang="en-US" b="1" u="sng" baseline="0" dirty="0" smtClean="0"/>
              <a:t>Landfill videos</a:t>
            </a:r>
            <a:r>
              <a:rPr lang="en-US" baseline="0" dirty="0" smtClean="0"/>
              <a:t>:</a:t>
            </a:r>
          </a:p>
          <a:p>
            <a:pPr algn="l"/>
            <a:endParaRPr lang="en-US" baseline="0" dirty="0" smtClean="0"/>
          </a:p>
          <a:p>
            <a:pPr algn="l"/>
            <a:r>
              <a:rPr lang="en-US" baseline="0" dirty="0" smtClean="0"/>
              <a:t>Optional: New York Trash</a:t>
            </a:r>
          </a:p>
          <a:p>
            <a:pPr algn="l"/>
            <a:r>
              <a:rPr lang="en-US" b="1" baseline="0" dirty="0" smtClean="0"/>
              <a:t>https://www.youtube.com/watch?v=Y6LzB6rMDtA</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72</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algn="l"/>
            <a:r>
              <a:rPr lang="en-US" b="1" u="sng" baseline="0" dirty="0" smtClean="0"/>
              <a:t>Ocean Trash Videos</a:t>
            </a:r>
            <a:r>
              <a:rPr lang="en-US" baseline="0" dirty="0" smtClean="0"/>
              <a:t>:</a:t>
            </a:r>
          </a:p>
          <a:p>
            <a:pPr algn="l"/>
            <a:endParaRPr lang="en-US" baseline="0" dirty="0" smtClean="0"/>
          </a:p>
          <a:p>
            <a:pPr algn="l"/>
            <a:r>
              <a:rPr lang="en-US" baseline="0" dirty="0" smtClean="0"/>
              <a:t>Show in Class: Catalyst ABC Plastic Oceans</a:t>
            </a:r>
          </a:p>
          <a:p>
            <a:pPr algn="l"/>
            <a:r>
              <a:rPr lang="en-US" b="1" baseline="0" dirty="0" smtClean="0"/>
              <a:t>http://www.abc.net.au/catalyst/stories/3583576.htm</a:t>
            </a:r>
          </a:p>
          <a:p>
            <a:pPr algn="l"/>
            <a:endParaRPr lang="en-US" b="1" baseline="0" dirty="0" smtClean="0"/>
          </a:p>
          <a:p>
            <a:pPr algn="l"/>
            <a:r>
              <a:rPr lang="en-US" baseline="0" dirty="0" smtClean="0"/>
              <a:t>______</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73</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b="1" dirty="0" smtClean="0"/>
              <a:t>Community</a:t>
            </a:r>
            <a:r>
              <a:rPr lang="en-US" dirty="0" smtClean="0"/>
              <a:t>:</a:t>
            </a:r>
            <a:r>
              <a:rPr lang="en-US" baseline="0" dirty="0" smtClean="0"/>
              <a:t> Group of different species living together in an area.</a:t>
            </a:r>
          </a:p>
          <a:p>
            <a:r>
              <a:rPr lang="en-US" baseline="0" dirty="0" smtClean="0"/>
              <a:t>______</a:t>
            </a:r>
            <a:endParaRPr lang="en-US"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6</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algn="l"/>
            <a:r>
              <a:rPr lang="en-US" b="1" u="sng" baseline="0" dirty="0" smtClean="0"/>
              <a:t>Ocean Trash Videos</a:t>
            </a:r>
            <a:r>
              <a:rPr lang="en-US" baseline="0" dirty="0" smtClean="0"/>
              <a:t>:</a:t>
            </a:r>
          </a:p>
          <a:p>
            <a:pPr algn="l"/>
            <a:endParaRPr lang="en-US" b="1" baseline="0" dirty="0" smtClean="0"/>
          </a:p>
          <a:p>
            <a:pPr algn="l"/>
            <a:r>
              <a:rPr lang="en-US" baseline="0" dirty="0" smtClean="0"/>
              <a:t>Optional: Song with photos of plastic in ocean:</a:t>
            </a:r>
          </a:p>
          <a:p>
            <a:pPr algn="l"/>
            <a:r>
              <a:rPr lang="en-US" b="1" baseline="0" dirty="0" smtClean="0"/>
              <a:t>https://www.youtube.com/watch?v=1qT-rOXB6NI</a:t>
            </a:r>
          </a:p>
          <a:p>
            <a:pPr algn="l"/>
            <a:r>
              <a:rPr lang="en-US" baseline="0" dirty="0" smtClean="0"/>
              <a:t>____________</a:t>
            </a:r>
          </a:p>
          <a:p>
            <a:pPr algn="l"/>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74</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err="1" smtClean="0"/>
              <a:t>Biomagnification</a:t>
            </a:r>
            <a:r>
              <a:rPr lang="en-US" b="0" i="0" baseline="0" dirty="0" smtClean="0"/>
              <a:t>: </a:t>
            </a:r>
            <a:r>
              <a:rPr lang="en-US" sz="1200" b="0" i="0" dirty="0" smtClean="0">
                <a:solidFill>
                  <a:srgbClr val="FFC000"/>
                </a:solidFill>
              </a:rPr>
              <a:t>Toxic substances become more concentrated as they move up the food chain. This can happen with pesticides</a:t>
            </a:r>
            <a:r>
              <a:rPr lang="en-US" sz="1200" b="0" i="0" baseline="0" dirty="0" smtClean="0">
                <a:solidFill>
                  <a:srgbClr val="FFC000"/>
                </a:solidFill>
              </a:rPr>
              <a:t> applied to our fruits and vegetables, but is especially a problem in our waterways because we eat at the top trophic levels of ocean life.</a:t>
            </a:r>
            <a:endParaRPr lang="en-US" sz="1200" b="0" i="0" dirty="0" smtClean="0">
              <a:solidFill>
                <a:srgbClr val="FFC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_____</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75</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1" u="sng" dirty="0" smtClean="0"/>
          </a:p>
          <a:p>
            <a:r>
              <a:rPr lang="en-US" b="1" u="sng" dirty="0" err="1" smtClean="0"/>
              <a:t>Biomagnification</a:t>
            </a:r>
            <a:r>
              <a:rPr lang="en-US" b="1" u="sng" dirty="0" smtClean="0"/>
              <a:t> of Plastics and other</a:t>
            </a:r>
            <a:r>
              <a:rPr lang="en-US" b="1" u="sng" baseline="0" dirty="0" smtClean="0"/>
              <a:t> Toxins:</a:t>
            </a:r>
            <a:endParaRPr lang="en-US" b="1" u="sng" dirty="0" smtClean="0"/>
          </a:p>
          <a:p>
            <a:endParaRPr lang="en-US" dirty="0" smtClean="0"/>
          </a:p>
          <a:p>
            <a:r>
              <a:rPr lang="en-US" dirty="0" smtClean="0"/>
              <a:t>Plastics</a:t>
            </a:r>
            <a:r>
              <a:rPr lang="en-US" baseline="0" dirty="0" smtClean="0"/>
              <a:t> aggravate </a:t>
            </a:r>
            <a:r>
              <a:rPr lang="en-US" baseline="0" dirty="0" err="1" smtClean="0"/>
              <a:t>biomagnification</a:t>
            </a:r>
            <a:r>
              <a:rPr lang="en-US" baseline="0" dirty="0" smtClean="0"/>
              <a:t> for these reasons:</a:t>
            </a:r>
            <a:endParaRPr lang="en-US" dirty="0" smtClean="0"/>
          </a:p>
          <a:p>
            <a:pPr marL="457200" indent="-457200">
              <a:buFont typeface="Arial" panose="020B0604020202020204" pitchFamily="34" charset="0"/>
              <a:buChar char="•"/>
            </a:pPr>
            <a:endParaRPr lang="en-US" sz="1200" b="1" i="0" dirty="0" smtClean="0">
              <a:solidFill>
                <a:srgbClr val="FFC000"/>
              </a:solidFill>
            </a:endParaRPr>
          </a:p>
          <a:p>
            <a:pPr marL="457200" indent="-457200">
              <a:buFont typeface="Arial" panose="020B0604020202020204" pitchFamily="34" charset="0"/>
              <a:buChar char="•"/>
            </a:pPr>
            <a:r>
              <a:rPr lang="en-US" sz="1200" b="0" i="0" dirty="0" smtClean="0">
                <a:solidFill>
                  <a:srgbClr val="FFC000"/>
                </a:solidFill>
              </a:rPr>
              <a:t>Plastic  contains chemicals called PCBs. </a:t>
            </a:r>
          </a:p>
          <a:p>
            <a:pPr marL="457200" indent="-457200">
              <a:buFont typeface="Arial" panose="020B0604020202020204" pitchFamily="34" charset="0"/>
              <a:buChar char="•"/>
            </a:pPr>
            <a:r>
              <a:rPr lang="en-US" sz="1200" b="0" i="0" dirty="0" smtClean="0">
                <a:solidFill>
                  <a:srgbClr val="FFC000"/>
                </a:solidFill>
              </a:rPr>
              <a:t>Plastic absorbs other chemicals in the ocean like a sponge. </a:t>
            </a:r>
          </a:p>
          <a:p>
            <a:pPr marL="457200" indent="-457200">
              <a:buFont typeface="Arial" panose="020B0604020202020204" pitchFamily="34" charset="0"/>
              <a:buChar char="•"/>
            </a:pPr>
            <a:r>
              <a:rPr lang="en-US" sz="1200" b="0" i="0" dirty="0" smtClean="0">
                <a:solidFill>
                  <a:srgbClr val="FFC000"/>
                </a:solidFill>
              </a:rPr>
              <a:t>Fish are eating plastic all the time.  </a:t>
            </a:r>
          </a:p>
          <a:p>
            <a:pPr marL="457200" indent="-457200">
              <a:buFont typeface="Arial" panose="020B0604020202020204" pitchFamily="34" charset="0"/>
              <a:buChar char="•"/>
            </a:pPr>
            <a:r>
              <a:rPr lang="en-US" sz="1200" b="0" i="0" dirty="0" smtClean="0">
                <a:solidFill>
                  <a:srgbClr val="FFC000"/>
                </a:solidFill>
              </a:rPr>
              <a:t>Unsafe levels</a:t>
            </a:r>
            <a:r>
              <a:rPr lang="en-US" sz="1200" b="0" i="0" baseline="0" dirty="0" smtClean="0">
                <a:solidFill>
                  <a:srgbClr val="FFC000"/>
                </a:solidFill>
              </a:rPr>
              <a:t> toxins has been detected in large fish which the FDA recommends we sparingly: </a:t>
            </a:r>
            <a:r>
              <a:rPr lang="en-US" sz="1200" b="0" i="0" dirty="0" smtClean="0">
                <a:solidFill>
                  <a:srgbClr val="FFC000"/>
                </a:solidFill>
              </a:rPr>
              <a:t>http://www.fda.gov/food/resourcesforyou/consumers/ucm110591.htm</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_____</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76</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algn="l"/>
            <a:r>
              <a:rPr lang="en-US" b="1" u="sng" baseline="0" dirty="0" smtClean="0"/>
              <a:t>Ocean Trash Videos</a:t>
            </a:r>
            <a:r>
              <a:rPr lang="en-US" baseline="0" dirty="0" smtClean="0"/>
              <a:t>:</a:t>
            </a:r>
          </a:p>
          <a:p>
            <a:pPr algn="l"/>
            <a:endParaRPr lang="en-US" baseline="0" dirty="0" smtClean="0"/>
          </a:p>
          <a:p>
            <a:pPr algn="l"/>
            <a:r>
              <a:rPr lang="en-US" baseline="0" dirty="0" smtClean="0"/>
              <a:t>Show in Class: Plastic in the Ocean - </a:t>
            </a:r>
            <a:r>
              <a:rPr lang="en-US" baseline="0" dirty="0" err="1" smtClean="0"/>
              <a:t>Boyan</a:t>
            </a:r>
            <a:r>
              <a:rPr lang="en-US" baseline="0" dirty="0" smtClean="0"/>
              <a:t> Slat (High School Student Changing the World)</a:t>
            </a:r>
          </a:p>
          <a:p>
            <a:pPr algn="l"/>
            <a:r>
              <a:rPr lang="en-US" b="1" baseline="0" dirty="0" smtClean="0"/>
              <a:t>https://www.youtube.com/watch?v=4IqsD-HAYwk</a:t>
            </a:r>
          </a:p>
          <a:p>
            <a:pPr algn="l"/>
            <a:r>
              <a:rPr lang="en-US" baseline="0" dirty="0" smtClean="0"/>
              <a:t>____________</a:t>
            </a:r>
          </a:p>
          <a:p>
            <a:pPr algn="l"/>
            <a:endParaRPr lang="en-US" baseline="0" dirty="0" smtClean="0"/>
          </a:p>
          <a:p>
            <a:pPr algn="l"/>
            <a:r>
              <a:rPr lang="en-US" b="1" u="sng" baseline="0" dirty="0" smtClean="0"/>
              <a:t>Additional Videos</a:t>
            </a:r>
            <a:r>
              <a:rPr lang="en-US" baseline="0" dirty="0" smtClean="0"/>
              <a:t>:</a:t>
            </a:r>
          </a:p>
          <a:p>
            <a:pPr algn="l"/>
            <a:endParaRPr lang="en-US" baseline="0" dirty="0" smtClean="0"/>
          </a:p>
          <a:p>
            <a:pPr algn="l"/>
            <a:r>
              <a:rPr lang="en-US" baseline="0" dirty="0" smtClean="0"/>
              <a:t>Plastic in our oceans:</a:t>
            </a:r>
          </a:p>
          <a:p>
            <a:pPr algn="l"/>
            <a:r>
              <a:rPr lang="en-US" b="1" baseline="0" dirty="0" smtClean="0"/>
              <a:t>https://www.youtube.com/watch?v=Kd_QlauNmcw</a:t>
            </a:r>
          </a:p>
          <a:p>
            <a:pPr algn="l"/>
            <a:endParaRPr lang="en-US" baseline="0" dirty="0" smtClean="0"/>
          </a:p>
          <a:p>
            <a:pPr algn="l"/>
            <a:r>
              <a:rPr lang="en-US" baseline="0" dirty="0" smtClean="0"/>
              <a:t>Planet 100, the vortex explained:</a:t>
            </a:r>
          </a:p>
          <a:p>
            <a:pPr algn="l"/>
            <a:r>
              <a:rPr lang="en-US" b="1" baseline="0" dirty="0" smtClean="0"/>
              <a:t>https://www.youtube.com/watch?v=xc6LvdsyJ4U</a:t>
            </a:r>
          </a:p>
          <a:p>
            <a:pPr algn="l"/>
            <a:endParaRPr lang="en-US" b="1" baseline="0" dirty="0" smtClean="0"/>
          </a:p>
          <a:p>
            <a:pPr algn="l"/>
            <a:r>
              <a:rPr lang="en-US" b="1" baseline="0" dirty="0" err="1" smtClean="0"/>
              <a:t>Boyan</a:t>
            </a:r>
            <a:r>
              <a:rPr lang="en-US" b="1" baseline="0" dirty="0" smtClean="0"/>
              <a:t> Slat</a:t>
            </a:r>
          </a:p>
          <a:p>
            <a:pPr algn="l"/>
            <a:r>
              <a:rPr lang="en-US" b="1" baseline="0" smtClean="0"/>
              <a:t>www.businessinsider.com/teen-came-up-with-a-plan-to-clean-ocean-2016-2</a:t>
            </a:r>
            <a:endParaRPr lang="en-US" b="1" baseline="0" dirty="0" smtClean="0"/>
          </a:p>
          <a:p>
            <a:pPr algn="l"/>
            <a:r>
              <a:rPr lang="en-US" baseline="0" dirty="0" smtClean="0"/>
              <a:t>_______</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77</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kern="1200" dirty="0" smtClean="0">
                <a:solidFill>
                  <a:schemeClr val="tx1"/>
                </a:solidFill>
                <a:effectLst/>
                <a:latin typeface="+mn-lt"/>
                <a:ea typeface="+mn-ea"/>
                <a:cs typeface="+mn-cs"/>
              </a:rPr>
              <a:t>Less than 2% of waste is recycled.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http://students.arch.utah.edu/courses/Arch4011/Recycling%20Facts1.pdf</a:t>
            </a: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78</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Let’s talk about</a:t>
            </a:r>
            <a:r>
              <a:rPr lang="en-US" sz="1200" u="none" kern="1200" baseline="0" dirty="0" smtClean="0">
                <a:solidFill>
                  <a:schemeClr val="tx1"/>
                </a:solidFill>
                <a:effectLst/>
                <a:latin typeface="+mn-lt"/>
                <a:ea typeface="+mn-ea"/>
                <a:cs typeface="+mn-cs"/>
              </a:rPr>
              <a:t> trees!</a:t>
            </a:r>
            <a:endParaRPr lang="en-US" sz="1200" b="1" u="none" kern="1200" dirty="0" smtClean="0">
              <a:solidFill>
                <a:schemeClr val="tx1"/>
              </a:solidFill>
              <a:effectLst/>
              <a:latin typeface="+mn-lt"/>
              <a:ea typeface="+mn-ea"/>
              <a:cs typeface="+mn-cs"/>
            </a:endParaRPr>
          </a:p>
          <a:p>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79</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Deforestation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Trees are important. They absorb carbon dioxide,</a:t>
            </a:r>
            <a:r>
              <a:rPr lang="en-US" sz="1200" kern="1200" baseline="0" dirty="0" smtClean="0">
                <a:solidFill>
                  <a:schemeClr val="tx1"/>
                </a:solidFill>
                <a:effectLst/>
                <a:latin typeface="+mn-lt"/>
                <a:ea typeface="+mn-ea"/>
                <a:cs typeface="+mn-cs"/>
              </a:rPr>
              <a:t> make oxygen and return water to the atmosphere through transpiration.</a:t>
            </a:r>
            <a:endParaRPr lang="en-US" sz="1200" kern="1200" dirty="0" smtClean="0">
              <a:solidFill>
                <a:schemeClr val="tx1"/>
              </a:solidFill>
              <a:effectLst/>
              <a:latin typeface="+mn-lt"/>
              <a:ea typeface="+mn-ea"/>
              <a:cs typeface="+mn-cs"/>
            </a:endParaRP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80</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Deforestation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Trees are important. They are home</a:t>
            </a:r>
            <a:r>
              <a:rPr lang="en-US" sz="1200" kern="1200" baseline="0" dirty="0" smtClean="0">
                <a:solidFill>
                  <a:schemeClr val="tx1"/>
                </a:solidFill>
                <a:effectLst/>
                <a:latin typeface="+mn-lt"/>
                <a:ea typeface="+mn-ea"/>
                <a:cs typeface="+mn-cs"/>
              </a:rPr>
              <a:t> to many species, prevent soil erosion and are used for to make medicine.</a:t>
            </a:r>
            <a:endParaRPr lang="en-US" sz="1200" kern="1200" dirty="0" smtClean="0">
              <a:solidFill>
                <a:schemeClr val="tx1"/>
              </a:solidFill>
              <a:effectLst/>
              <a:latin typeface="+mn-lt"/>
              <a:ea typeface="+mn-ea"/>
              <a:cs typeface="+mn-cs"/>
            </a:endParaRP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81</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Deforestation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http://www.worldwildlife.org/threats/deforestation</a:t>
            </a:r>
          </a:p>
          <a:p>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82</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kern="1200" dirty="0" smtClean="0">
                <a:solidFill>
                  <a:schemeClr val="tx1"/>
                </a:solidFill>
                <a:effectLst/>
                <a:latin typeface="+mn-lt"/>
                <a:ea typeface="+mn-ea"/>
                <a:cs typeface="+mn-cs"/>
              </a:rPr>
              <a:t>Every Sunday, 500,000 trees are used to produce newspapers. 88% are never recycled.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http://students.arch.utah.edu/courses/Arch4011/Recycling%20Facts1.pdf</a:t>
            </a: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83</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b="1" dirty="0" smtClean="0"/>
              <a:t>Population:</a:t>
            </a:r>
            <a:r>
              <a:rPr lang="en-US" b="1" baseline="0" dirty="0" smtClean="0"/>
              <a:t> </a:t>
            </a:r>
            <a:r>
              <a:rPr lang="en-US" baseline="0" dirty="0" smtClean="0"/>
              <a:t>Group of the same species living in one area.</a:t>
            </a:r>
          </a:p>
          <a:p>
            <a:r>
              <a:rPr lang="en-US" baseline="0" dirty="0" smtClean="0"/>
              <a:t>_____</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1" u="sng" dirty="0" smtClean="0"/>
              <a:t>Deforestation</a:t>
            </a:r>
          </a:p>
          <a:p>
            <a:endParaRPr lang="en-US" dirty="0" smtClean="0"/>
          </a:p>
          <a:p>
            <a:r>
              <a:rPr lang="en-US" dirty="0" smtClean="0"/>
              <a:t>More than 100 million trees are destroyed each year to produce junk mail.</a:t>
            </a:r>
          </a:p>
          <a:p>
            <a:endParaRPr lang="en-US" sz="1200" kern="1200" dirty="0" smtClean="0">
              <a:solidFill>
                <a:schemeClr val="tx1"/>
              </a:solidFill>
              <a:effectLst/>
              <a:latin typeface="+mn-lt"/>
              <a:ea typeface="+mn-ea"/>
              <a:cs typeface="+mn-cs"/>
            </a:endParaRPr>
          </a:p>
          <a:p>
            <a:pPr algn="l"/>
            <a:r>
              <a:rPr lang="en-US" b="0" baseline="0" dirty="0" smtClean="0"/>
              <a:t>https://www.41pounds.org/impact/</a:t>
            </a: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84</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1" u="sng" dirty="0" smtClean="0"/>
              <a:t>Deforestation</a:t>
            </a:r>
          </a:p>
          <a:p>
            <a:endParaRPr lang="en-US" dirty="0" smtClean="0"/>
          </a:p>
          <a:p>
            <a:r>
              <a:rPr lang="en-US" dirty="0" smtClean="0"/>
              <a:t>More than 100 million trees are destroyed each year to produce junk mail.</a:t>
            </a:r>
          </a:p>
          <a:p>
            <a:endParaRPr lang="en-US" sz="1200" kern="1200" dirty="0" smtClean="0">
              <a:solidFill>
                <a:schemeClr val="tx1"/>
              </a:solidFill>
              <a:effectLst/>
              <a:latin typeface="+mn-lt"/>
              <a:ea typeface="+mn-ea"/>
              <a:cs typeface="+mn-cs"/>
            </a:endParaRPr>
          </a:p>
          <a:p>
            <a:pPr algn="l"/>
            <a:r>
              <a:rPr lang="en-US" b="0" baseline="0" dirty="0" smtClean="0"/>
              <a:t>https://www.41pounds.org/impact/</a:t>
            </a:r>
          </a:p>
          <a:p>
            <a:pPr algn="l"/>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85</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Video Shown in Class</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CNN Report</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https://www.youtube.com/watch?v=M4jhjt1_eyM</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86</a:t>
            </a:fld>
            <a:endParaRPr lang="en-US"/>
          </a:p>
        </p:txBody>
      </p:sp>
    </p:spTree>
    <p:extLst>
      <p:ext uri="{BB962C8B-B14F-4D97-AF65-F5344CB8AC3E}">
        <p14:creationId xmlns="" xmlns:p14="http://schemas.microsoft.com/office/powerpoint/2010/main" val="12365829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Video</a:t>
            </a:r>
            <a:r>
              <a:rPr lang="en-US" sz="1200" b="1" u="sng" kern="1200" baseline="0" dirty="0" smtClean="0">
                <a:solidFill>
                  <a:schemeClr val="tx1"/>
                </a:solidFill>
                <a:effectLst/>
                <a:latin typeface="+mn-lt"/>
                <a:ea typeface="+mn-ea"/>
                <a:cs typeface="+mn-cs"/>
              </a:rPr>
              <a:t> Shown in Class</a:t>
            </a:r>
            <a:r>
              <a:rPr lang="en-US" sz="1200" u="sng" kern="1200" baseline="0" dirty="0" smtClean="0">
                <a:solidFill>
                  <a:schemeClr val="tx1"/>
                </a:solidFill>
                <a:effectLst/>
                <a:latin typeface="+mn-lt"/>
                <a:ea typeface="+mn-ea"/>
                <a:cs typeface="+mn-cs"/>
              </a:rPr>
              <a:t>:</a:t>
            </a:r>
          </a:p>
          <a:p>
            <a:endParaRPr lang="en-US" sz="1200" u="sng" kern="1200" baseline="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Amazonian</a:t>
            </a:r>
            <a:r>
              <a:rPr lang="en-US" sz="1200" u="sng" kern="1200" baseline="0" dirty="0" smtClean="0">
                <a:solidFill>
                  <a:schemeClr val="tx1"/>
                </a:solidFill>
                <a:effectLst/>
                <a:latin typeface="+mn-lt"/>
                <a:ea typeface="+mn-ea"/>
                <a:cs typeface="+mn-cs"/>
              </a:rPr>
              <a:t> Deforestation:</a:t>
            </a:r>
          </a:p>
          <a:p>
            <a:r>
              <a:rPr lang="en-US" sz="1200" u="none" kern="1200" baseline="0" dirty="0" smtClean="0">
                <a:solidFill>
                  <a:schemeClr val="tx1"/>
                </a:solidFill>
                <a:effectLst/>
                <a:latin typeface="+mn-lt"/>
                <a:ea typeface="+mn-ea"/>
                <a:cs typeface="+mn-cs"/>
              </a:rPr>
              <a:t>Note: Includes </a:t>
            </a:r>
            <a:r>
              <a:rPr lang="en-US" sz="1200" u="none" kern="1200" dirty="0" smtClean="0">
                <a:solidFill>
                  <a:schemeClr val="tx1"/>
                </a:solidFill>
                <a:effectLst/>
                <a:latin typeface="+mn-lt"/>
                <a:ea typeface="+mn-ea"/>
                <a:cs typeface="+mn-cs"/>
              </a:rPr>
              <a:t>FSA</a:t>
            </a:r>
            <a:r>
              <a:rPr lang="en-US" sz="1200" u="none" kern="1200" baseline="0" dirty="0" smtClean="0">
                <a:solidFill>
                  <a:schemeClr val="tx1"/>
                </a:solidFill>
                <a:effectLst/>
                <a:latin typeface="+mn-lt"/>
                <a:ea typeface="+mn-ea"/>
                <a:cs typeface="+mn-cs"/>
              </a:rPr>
              <a:t> Information and the -1 Font Project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https://www.youtube.com/watch?v=wxy5k88IZiI</a:t>
            </a:r>
          </a:p>
          <a:p>
            <a:r>
              <a:rPr lang="en-US" sz="1200" kern="1200" dirty="0" smtClean="0">
                <a:solidFill>
                  <a:schemeClr val="tx1"/>
                </a:solidFill>
                <a:effectLst/>
                <a:latin typeface="+mn-lt"/>
                <a:ea typeface="+mn-ea"/>
                <a:cs typeface="+mn-cs"/>
              </a:rPr>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87</a:t>
            </a:fld>
            <a:endParaRPr lang="en-US"/>
          </a:p>
        </p:txBody>
      </p:sp>
    </p:spTree>
    <p:extLst>
      <p:ext uri="{BB962C8B-B14F-4D97-AF65-F5344CB8AC3E}">
        <p14:creationId xmlns="" xmlns:p14="http://schemas.microsoft.com/office/powerpoint/2010/main" val="2197252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Human Impact on Earth</a:t>
            </a:r>
          </a:p>
          <a:p>
            <a:endParaRPr lang="en-US" dirty="0" smtClean="0"/>
          </a:p>
          <a:p>
            <a:r>
              <a:rPr lang="en-US" b="1" u="sng" dirty="0" smtClean="0"/>
              <a:t>Deforestation</a:t>
            </a:r>
          </a:p>
          <a:p>
            <a:endParaRPr lang="en-US" dirty="0" smtClean="0"/>
          </a:p>
          <a:p>
            <a:r>
              <a:rPr lang="en-US" dirty="0" smtClean="0"/>
              <a:t>Look</a:t>
            </a:r>
            <a:r>
              <a:rPr lang="en-US" baseline="0" dirty="0" smtClean="0"/>
              <a:t> for the “Forest Stewardship Council” logo on products to ensure you are using paper products from forests without compromising the health of the world’s forests.</a:t>
            </a:r>
          </a:p>
          <a:p>
            <a:endParaRPr lang="en-US" dirty="0" smtClean="0"/>
          </a:p>
          <a:p>
            <a:r>
              <a:rPr lang="en-US" dirty="0" smtClean="0"/>
              <a:t>https://us.fsc.org/index.htm</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88</a:t>
            </a:fld>
            <a:endParaRPr lang="en-US"/>
          </a:p>
        </p:txBody>
      </p:sp>
    </p:spTree>
    <p:extLst>
      <p:ext uri="{BB962C8B-B14F-4D97-AF65-F5344CB8AC3E}">
        <p14:creationId xmlns="" xmlns:p14="http://schemas.microsoft.com/office/powerpoint/2010/main" val="22858863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Let’s talk about</a:t>
            </a:r>
            <a:r>
              <a:rPr lang="en-US" sz="1200" u="none" kern="1200" baseline="0" dirty="0" smtClean="0">
                <a:solidFill>
                  <a:schemeClr val="tx1"/>
                </a:solidFill>
                <a:effectLst/>
                <a:latin typeface="+mn-lt"/>
                <a:ea typeface="+mn-ea"/>
                <a:cs typeface="+mn-cs"/>
              </a:rPr>
              <a:t> acid rain!</a:t>
            </a:r>
            <a:endParaRPr lang="en-US" sz="1200" b="1" u="none" kern="1200" dirty="0" smtClean="0">
              <a:solidFill>
                <a:schemeClr val="tx1"/>
              </a:solidFill>
              <a:effectLst/>
              <a:latin typeface="+mn-lt"/>
              <a:ea typeface="+mn-ea"/>
              <a:cs typeface="+mn-cs"/>
            </a:endParaRP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89</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Acid</a:t>
            </a:r>
            <a:r>
              <a:rPr lang="en-US" sz="1200" b="1" u="sng" kern="1200" baseline="0" dirty="0" smtClean="0">
                <a:solidFill>
                  <a:schemeClr val="tx1"/>
                </a:solidFill>
                <a:effectLst/>
                <a:latin typeface="+mn-lt"/>
                <a:ea typeface="+mn-ea"/>
                <a:cs typeface="+mn-cs"/>
              </a:rPr>
              <a:t> Rain</a:t>
            </a:r>
            <a:endParaRPr lang="en-US" sz="1200" b="1"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Acid rain</a:t>
            </a:r>
            <a:r>
              <a:rPr lang="en-US" sz="1200" kern="1200" baseline="0" dirty="0" smtClean="0">
                <a:solidFill>
                  <a:schemeClr val="tx1"/>
                </a:solidFill>
                <a:effectLst/>
                <a:latin typeface="+mn-lt"/>
                <a:ea typeface="+mn-ea"/>
                <a:cs typeface="+mn-cs"/>
              </a:rPr>
              <a:t> is rain with a low PH level caused by pollution. Remember a low pH is acidic.</a:t>
            </a:r>
            <a:endParaRPr lang="en-US" sz="1200" kern="1200" dirty="0" smtClean="0">
              <a:solidFill>
                <a:schemeClr val="tx1"/>
              </a:solidFill>
              <a:effectLst/>
              <a:latin typeface="+mn-lt"/>
              <a:ea typeface="+mn-ea"/>
              <a:cs typeface="+mn-cs"/>
            </a:endParaRPr>
          </a:p>
          <a:p>
            <a:r>
              <a:rPr lang="en-US" b="0" baseline="0"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90</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Acid</a:t>
            </a:r>
            <a:r>
              <a:rPr lang="en-US" sz="1200" b="1" u="sng" kern="1200" baseline="0" dirty="0" smtClean="0">
                <a:solidFill>
                  <a:schemeClr val="tx1"/>
                </a:solidFill>
                <a:effectLst/>
                <a:latin typeface="+mn-lt"/>
                <a:ea typeface="+mn-ea"/>
                <a:cs typeface="+mn-cs"/>
              </a:rPr>
              <a:t> Rain</a:t>
            </a:r>
          </a:p>
          <a:p>
            <a:endParaRPr lang="en-US" sz="1200" b="1" u="none" kern="1200" smtClean="0">
              <a:solidFill>
                <a:schemeClr val="tx1"/>
              </a:solidFill>
              <a:effectLst/>
              <a:latin typeface="+mn-lt"/>
              <a:ea typeface="+mn-ea"/>
              <a:cs typeface="+mn-cs"/>
            </a:endParaRPr>
          </a:p>
          <a:p>
            <a:r>
              <a:rPr lang="en-US" sz="1200" b="1" u="none" kern="1200" smtClean="0">
                <a:solidFill>
                  <a:schemeClr val="tx1"/>
                </a:solidFill>
                <a:effectLst/>
                <a:latin typeface="+mn-lt"/>
                <a:ea typeface="+mn-ea"/>
                <a:cs typeface="+mn-cs"/>
              </a:rPr>
              <a:t>More </a:t>
            </a:r>
            <a:r>
              <a:rPr lang="en-US" sz="1200" b="1" u="none" kern="1200" dirty="0" smtClean="0">
                <a:solidFill>
                  <a:schemeClr val="tx1"/>
                </a:solidFill>
                <a:effectLst/>
                <a:latin typeface="+mn-lt"/>
                <a:ea typeface="+mn-ea"/>
                <a:cs typeface="+mn-cs"/>
              </a:rPr>
              <a:t>Information</a:t>
            </a:r>
            <a:r>
              <a:rPr lang="en-US" sz="1200" b="1" u="none" kern="1200" baseline="0" dirty="0" smtClean="0">
                <a:solidFill>
                  <a:schemeClr val="tx1"/>
                </a:solidFill>
                <a:effectLst/>
                <a:latin typeface="+mn-lt"/>
                <a:ea typeface="+mn-ea"/>
                <a:cs typeface="+mn-cs"/>
              </a:rPr>
              <a:t> at: </a:t>
            </a:r>
            <a:r>
              <a:rPr lang="en-US" sz="1200" b="1" u="none" kern="1200" dirty="0" smtClean="0">
                <a:solidFill>
                  <a:schemeClr val="tx1"/>
                </a:solidFill>
                <a:effectLst/>
                <a:latin typeface="+mn-lt"/>
                <a:ea typeface="+mn-ea"/>
                <a:cs typeface="+mn-cs"/>
              </a:rPr>
              <a:t>https://www3.epa.gov/region1/eco/acidrain/causes.html</a:t>
            </a: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91</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Acid</a:t>
            </a:r>
            <a:r>
              <a:rPr lang="en-US" sz="1200" b="1" u="sng" kern="1200" baseline="0" dirty="0" smtClean="0">
                <a:solidFill>
                  <a:schemeClr val="tx1"/>
                </a:solidFill>
                <a:effectLst/>
                <a:latin typeface="+mn-lt"/>
                <a:ea typeface="+mn-ea"/>
                <a:cs typeface="+mn-cs"/>
              </a:rPr>
              <a:t> Rain</a:t>
            </a:r>
          </a:p>
          <a:p>
            <a:endParaRPr lang="en-US" sz="1200" u="none" kern="1200" baseline="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Acid rain is caused by burning “fossil fuels” such as coal to make electricity. It is also caused by the emission of exhaust from vehicles.</a:t>
            </a:r>
            <a:endParaRPr lang="en-US" sz="1200" b="1" u="none" kern="1200" dirty="0" smtClean="0">
              <a:solidFill>
                <a:schemeClr val="tx1"/>
              </a:solidFill>
              <a:effectLst/>
              <a:latin typeface="+mn-lt"/>
              <a:ea typeface="+mn-ea"/>
              <a:cs typeface="+mn-cs"/>
            </a:endParaRP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92</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Acid</a:t>
            </a:r>
            <a:r>
              <a:rPr lang="en-US" sz="1200" b="1" u="sng" kern="1200" baseline="0" dirty="0" smtClean="0">
                <a:solidFill>
                  <a:schemeClr val="tx1"/>
                </a:solidFill>
                <a:effectLst/>
                <a:latin typeface="+mn-lt"/>
                <a:ea typeface="+mn-ea"/>
                <a:cs typeface="+mn-cs"/>
              </a:rPr>
              <a:t> Rain</a:t>
            </a:r>
          </a:p>
          <a:p>
            <a:endParaRPr lang="en-US" sz="1200" u="none" kern="1200" baseline="0" dirty="0" smtClean="0">
              <a:solidFill>
                <a:schemeClr val="tx1"/>
              </a:solidFill>
              <a:effectLst/>
              <a:latin typeface="+mn-lt"/>
              <a:ea typeface="+mn-ea"/>
              <a:cs typeface="+mn-cs"/>
            </a:endParaRPr>
          </a:p>
          <a:p>
            <a:r>
              <a:rPr lang="en-US" sz="1200" b="0" u="none" kern="1200" baseline="0" dirty="0" smtClean="0">
                <a:solidFill>
                  <a:schemeClr val="tx1"/>
                </a:solidFill>
                <a:effectLst/>
                <a:latin typeface="+mn-lt"/>
                <a:ea typeface="+mn-ea"/>
                <a:cs typeface="+mn-cs"/>
              </a:rPr>
              <a:t>You can help by conserving electricity. Turn things off when not in use and adjust the thermostat. Carpool when you can.</a:t>
            </a:r>
            <a:endParaRPr lang="en-US" sz="1200" b="1" u="none" kern="1200" dirty="0" smtClean="0">
              <a:solidFill>
                <a:schemeClr val="tx1"/>
              </a:solidFill>
              <a:effectLst/>
              <a:latin typeface="+mn-lt"/>
              <a:ea typeface="+mn-ea"/>
              <a:cs typeface="+mn-cs"/>
            </a:endParaRP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93</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p>
          <a:p>
            <a:endParaRPr lang="en-US" dirty="0" smtClean="0"/>
          </a:p>
          <a:p>
            <a:r>
              <a:rPr lang="en-US" b="1" dirty="0" smtClean="0"/>
              <a:t>Organism</a:t>
            </a:r>
            <a:r>
              <a:rPr lang="en-US" dirty="0" smtClean="0"/>
              <a:t>: One individual</a:t>
            </a:r>
            <a:r>
              <a:rPr lang="en-US" baseline="0" dirty="0" smtClean="0"/>
              <a:t> living thing.</a:t>
            </a:r>
          </a:p>
          <a:p>
            <a:r>
              <a:rPr lang="en-US" baseline="0" dirty="0" smtClean="0"/>
              <a:t>_____</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a:t>
            </a:fld>
            <a:endParaRPr lang="en-US"/>
          </a:p>
        </p:txBody>
      </p:sp>
    </p:spTree>
    <p:extLst>
      <p:ext uri="{BB962C8B-B14F-4D97-AF65-F5344CB8AC3E}">
        <p14:creationId xmlns="" xmlns:p14="http://schemas.microsoft.com/office/powerpoint/2010/main" val="16049717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Let’s talk about eutrophication!</a:t>
            </a:r>
            <a:endParaRPr lang="en-US" sz="1200" b="1" u="none" kern="1200" dirty="0" smtClean="0">
              <a:solidFill>
                <a:schemeClr val="tx1"/>
              </a:solidFill>
              <a:effectLst/>
              <a:latin typeface="+mn-lt"/>
              <a:ea typeface="+mn-ea"/>
              <a:cs typeface="+mn-cs"/>
            </a:endParaRPr>
          </a:p>
          <a:p>
            <a:r>
              <a:rPr lang="en-US" b="0" baseline="0" dirty="0" smtClean="0"/>
              <a:t>_____</a:t>
            </a:r>
          </a:p>
          <a:p>
            <a:r>
              <a:rPr lang="en-US" dirty="0" smtClean="0"/>
              <a:t>https://www.youtube.com/watch?v=ahOmeTOIrRg</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94</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Eutrophication is the enrichment</a:t>
            </a:r>
            <a:r>
              <a:rPr lang="en-US" sz="1200" u="none" kern="1200" baseline="0" dirty="0" smtClean="0">
                <a:solidFill>
                  <a:schemeClr val="tx1"/>
                </a:solidFill>
                <a:effectLst/>
                <a:latin typeface="+mn-lt"/>
                <a:ea typeface="+mn-ea"/>
                <a:cs typeface="+mn-cs"/>
              </a:rPr>
              <a:t> of an ecosystem with chemical nutrients, usually phosphorous and nitrogen.</a:t>
            </a:r>
            <a:endParaRPr lang="en-US" sz="1200" b="1" u="none" kern="1200" dirty="0" smtClean="0">
              <a:solidFill>
                <a:schemeClr val="tx1"/>
              </a:solidFill>
              <a:effectLst/>
              <a:latin typeface="+mn-lt"/>
              <a:ea typeface="+mn-ea"/>
              <a:cs typeface="+mn-cs"/>
            </a:endParaRPr>
          </a:p>
          <a:p>
            <a:r>
              <a:rPr lang="en-US" b="0" baseline="0" dirty="0" smtClean="0"/>
              <a:t>_____</a:t>
            </a:r>
          </a:p>
          <a:p>
            <a:r>
              <a:rPr lang="en-US" dirty="0" smtClean="0"/>
              <a:t>https://www.youtube.com/watch?v=ahOmeTOIrRg</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95</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Eutrophication is the enrichment</a:t>
            </a:r>
            <a:r>
              <a:rPr lang="en-US" sz="1200" u="none" kern="1200" baseline="0" dirty="0" smtClean="0">
                <a:solidFill>
                  <a:schemeClr val="tx1"/>
                </a:solidFill>
                <a:effectLst/>
                <a:latin typeface="+mn-lt"/>
                <a:ea typeface="+mn-ea"/>
                <a:cs typeface="+mn-cs"/>
              </a:rPr>
              <a:t> of an ecosystem with chemical nutrients, usually phosphorous and nitrogen.</a:t>
            </a:r>
            <a:endParaRPr lang="en-US" sz="1200" b="1" u="none" kern="1200" dirty="0" smtClean="0">
              <a:solidFill>
                <a:schemeClr val="tx1"/>
              </a:solidFill>
              <a:effectLst/>
              <a:latin typeface="+mn-lt"/>
              <a:ea typeface="+mn-ea"/>
              <a:cs typeface="+mn-cs"/>
            </a:endParaRPr>
          </a:p>
          <a:p>
            <a:r>
              <a:rPr lang="en-US" b="0" baseline="0" dirty="0" smtClean="0"/>
              <a:t>_____</a:t>
            </a:r>
          </a:p>
          <a:p>
            <a:r>
              <a:rPr lang="en-US" dirty="0" smtClean="0"/>
              <a:t>https://www.youtube.com/watch?v=ahOmeTOIrRg</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96</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Effects of Eutrophication:</a:t>
            </a:r>
          </a:p>
          <a:p>
            <a:pPr marL="171450" indent="-171450">
              <a:buFont typeface="Arial" panose="020B0604020202020204" pitchFamily="34" charset="0"/>
              <a:buChar char="•"/>
            </a:pPr>
            <a:r>
              <a:rPr lang="en-US" sz="1200" b="0" u="none" kern="1200" dirty="0" smtClean="0">
                <a:solidFill>
                  <a:schemeClr val="tx1"/>
                </a:solidFill>
                <a:effectLst/>
                <a:latin typeface="+mn-lt"/>
                <a:ea typeface="+mn-ea"/>
                <a:cs typeface="+mn-cs"/>
              </a:rPr>
              <a:t>Overproduction</a:t>
            </a:r>
            <a:r>
              <a:rPr lang="en-US" sz="1200" b="0" u="none" kern="1200" baseline="0" dirty="0" smtClean="0">
                <a:solidFill>
                  <a:schemeClr val="tx1"/>
                </a:solidFill>
                <a:effectLst/>
                <a:latin typeface="+mn-lt"/>
                <a:ea typeface="+mn-ea"/>
                <a:cs typeface="+mn-cs"/>
              </a:rPr>
              <a:t> of algae</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Dead zones</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Death of aquatic life</a:t>
            </a:r>
            <a:endParaRPr lang="en-US" sz="1200" b="0" u="none" kern="1200" dirty="0" smtClean="0">
              <a:solidFill>
                <a:schemeClr val="tx1"/>
              </a:solidFill>
              <a:effectLst/>
              <a:latin typeface="+mn-lt"/>
              <a:ea typeface="+mn-ea"/>
              <a:cs typeface="+mn-cs"/>
            </a:endParaRPr>
          </a:p>
          <a:p>
            <a:r>
              <a:rPr lang="en-US" b="0" baseline="0" dirty="0" smtClean="0"/>
              <a:t>_____</a:t>
            </a:r>
          </a:p>
          <a:p>
            <a:r>
              <a:rPr lang="en-US" dirty="0" smtClean="0"/>
              <a:t>https://www.youtube.com/watch?v=ahOmeTOIrRg</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97</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Human Impact</a:t>
            </a:r>
            <a:r>
              <a:rPr lang="en-US" b="1" u="sng" baseline="0" dirty="0" smtClean="0"/>
              <a:t> on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Eutrophication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a:t>
            </a:r>
            <a:r>
              <a:rPr lang="en-US" b="1" dirty="0" smtClean="0"/>
              <a:t>https://www.youtube.com/watch?v=ahOmeTOIrRg</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98</a:t>
            </a:fld>
            <a:endParaRPr lang="en-US"/>
          </a:p>
        </p:txBody>
      </p:sp>
    </p:spTree>
    <p:extLst>
      <p:ext uri="{BB962C8B-B14F-4D97-AF65-F5344CB8AC3E}">
        <p14:creationId xmlns="" xmlns:p14="http://schemas.microsoft.com/office/powerpoint/2010/main" val="25778715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Eutrophication</a:t>
            </a:r>
          </a:p>
          <a:p>
            <a:endParaRPr lang="en-US" sz="1200" b="0" u="none"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What</a:t>
            </a:r>
            <a:r>
              <a:rPr lang="en-US" sz="1200" b="1" u="sng" kern="1200" baseline="0" dirty="0" smtClean="0">
                <a:solidFill>
                  <a:schemeClr val="tx1"/>
                </a:solidFill>
                <a:effectLst/>
                <a:latin typeface="+mn-lt"/>
                <a:ea typeface="+mn-ea"/>
                <a:cs typeface="+mn-cs"/>
              </a:rPr>
              <a:t> Can I Do</a:t>
            </a:r>
            <a:r>
              <a:rPr lang="en-US" sz="1200" b="0" u="none"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Fertilize only if necessary</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Choose fertilizers that are phosphate free</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Choose organic</a:t>
            </a:r>
            <a:endParaRPr lang="en-US" sz="1200" b="0" u="none" kern="1200" dirty="0" smtClean="0">
              <a:solidFill>
                <a:schemeClr val="tx1"/>
              </a:solidFill>
              <a:effectLst/>
              <a:latin typeface="+mn-lt"/>
              <a:ea typeface="+mn-ea"/>
              <a:cs typeface="+mn-cs"/>
            </a:endParaRP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99</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Eutrophication</a:t>
            </a:r>
          </a:p>
          <a:p>
            <a:endParaRPr lang="en-US" sz="1200" b="0" u="none"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What</a:t>
            </a:r>
            <a:r>
              <a:rPr lang="en-US" sz="1200" b="1" u="sng" kern="1200" baseline="0" dirty="0" smtClean="0">
                <a:solidFill>
                  <a:schemeClr val="tx1"/>
                </a:solidFill>
                <a:effectLst/>
                <a:latin typeface="+mn-lt"/>
                <a:ea typeface="+mn-ea"/>
                <a:cs typeface="+mn-cs"/>
              </a:rPr>
              <a:t> Can I Do</a:t>
            </a:r>
            <a:r>
              <a:rPr lang="en-US" sz="1200" b="0" u="none"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Choose phosphate free detergents</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Clean up animal waste promptly</a:t>
            </a:r>
          </a:p>
          <a:p>
            <a:pPr marL="17145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Don’t leave lawn clippings in yard to decompose</a:t>
            </a:r>
            <a:endParaRPr lang="en-US" sz="1200" b="0" u="none" kern="1200" dirty="0" smtClean="0">
              <a:solidFill>
                <a:schemeClr val="tx1"/>
              </a:solidFill>
              <a:effectLst/>
              <a:latin typeface="+mn-lt"/>
              <a:ea typeface="+mn-ea"/>
              <a:cs typeface="+mn-cs"/>
            </a:endParaRP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100</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u="none" kern="1200" dirty="0" smtClean="0">
                <a:solidFill>
                  <a:schemeClr val="tx1"/>
                </a:solidFill>
                <a:effectLst/>
                <a:latin typeface="+mn-lt"/>
                <a:ea typeface="+mn-ea"/>
                <a:cs typeface="+mn-cs"/>
              </a:rPr>
              <a:t>Let’s talk climate</a:t>
            </a:r>
            <a:r>
              <a:rPr lang="en-US" sz="1200" u="none" kern="1200" baseline="0" dirty="0" smtClean="0">
                <a:solidFill>
                  <a:schemeClr val="tx1"/>
                </a:solidFill>
                <a:effectLst/>
                <a:latin typeface="+mn-lt"/>
                <a:ea typeface="+mn-ea"/>
                <a:cs typeface="+mn-cs"/>
              </a:rPr>
              <a:t> change!</a:t>
            </a:r>
          </a:p>
          <a:p>
            <a:endParaRPr lang="en-US" sz="1200" b="0" u="none" kern="1200" baseline="0" dirty="0" smtClean="0">
              <a:solidFill>
                <a:schemeClr val="tx1"/>
              </a:solidFill>
              <a:effectLst/>
              <a:latin typeface="+mn-lt"/>
              <a:ea typeface="+mn-ea"/>
              <a:cs typeface="+mn-cs"/>
            </a:endParaRPr>
          </a:p>
          <a:p>
            <a:r>
              <a:rPr lang="en-US" sz="1200" b="1" u="none" kern="1200" baseline="0" dirty="0" smtClean="0">
                <a:solidFill>
                  <a:schemeClr val="tx1"/>
                </a:solidFill>
                <a:effectLst/>
                <a:latin typeface="+mn-lt"/>
                <a:ea typeface="+mn-ea"/>
                <a:cs typeface="+mn-cs"/>
              </a:rPr>
              <a:t>Extra Climate Change Resources Not used in the Presentation</a:t>
            </a:r>
            <a:r>
              <a:rPr lang="en-US" sz="1200" b="0" u="none" kern="1200" baseline="0" dirty="0" smtClean="0">
                <a:solidFill>
                  <a:schemeClr val="tx1"/>
                </a:solidFill>
                <a:effectLst/>
                <a:latin typeface="+mn-lt"/>
                <a:ea typeface="+mn-ea"/>
                <a:cs typeface="+mn-cs"/>
              </a:rPr>
              <a:t>:</a:t>
            </a:r>
          </a:p>
          <a:p>
            <a:endParaRPr lang="en-US" sz="1200" b="0" u="none" kern="1200" baseline="0" dirty="0" smtClean="0">
              <a:solidFill>
                <a:schemeClr val="tx1"/>
              </a:solidFill>
              <a:effectLst/>
              <a:latin typeface="+mn-lt"/>
              <a:ea typeface="+mn-ea"/>
              <a:cs typeface="+mn-cs"/>
            </a:endParaRPr>
          </a:p>
          <a:p>
            <a:r>
              <a:rPr lang="en-US" sz="1200" b="0" u="none" kern="1200" baseline="0" dirty="0" smtClean="0">
                <a:solidFill>
                  <a:schemeClr val="tx1"/>
                </a:solidFill>
                <a:effectLst/>
                <a:latin typeface="+mn-lt"/>
                <a:ea typeface="+mn-ea"/>
                <a:cs typeface="+mn-cs"/>
              </a:rPr>
              <a:t>Climate Change What it is and What We Cab Do:</a:t>
            </a:r>
          </a:p>
          <a:p>
            <a:r>
              <a:rPr lang="en-US" sz="1200" b="0" u="none" kern="1200" baseline="0" dirty="0" smtClean="0">
                <a:solidFill>
                  <a:schemeClr val="tx1"/>
                </a:solidFill>
                <a:effectLst/>
                <a:latin typeface="+mn-lt"/>
                <a:ea typeface="+mn-ea"/>
                <a:cs typeface="+mn-cs"/>
              </a:rPr>
              <a:t>https://www.youtube.com/watch?v=VTfgNFz1DBM</a:t>
            </a:r>
          </a:p>
          <a:p>
            <a:endParaRPr lang="en-US" dirty="0" smtClean="0"/>
          </a:p>
          <a:p>
            <a:r>
              <a:rPr lang="en-US" dirty="0" smtClean="0"/>
              <a:t>http://www3.epa.gov/climatechange/kids/basics/today/carbon-dioxide.html</a:t>
            </a:r>
          </a:p>
          <a:p>
            <a:endParaRPr lang="en-US" dirty="0" smtClean="0"/>
          </a:p>
          <a:p>
            <a:r>
              <a:rPr lang="en-US" dirty="0" smtClean="0"/>
              <a:t>11</a:t>
            </a:r>
            <a:r>
              <a:rPr lang="en-US" baseline="30000" dirty="0" smtClean="0"/>
              <a:t>th</a:t>
            </a:r>
            <a:r>
              <a:rPr lang="en-US" dirty="0" smtClean="0"/>
              <a:t> Hour Video</a:t>
            </a:r>
          </a:p>
          <a:p>
            <a:r>
              <a:rPr lang="en-US" dirty="0" smtClean="0"/>
              <a:t>https://www.youtube.com/watch?v=QvKWwer9_rg</a:t>
            </a:r>
          </a:p>
          <a:p>
            <a:endParaRPr lang="en-US" dirty="0" smtClean="0"/>
          </a:p>
          <a:p>
            <a:r>
              <a:rPr lang="en-US" dirty="0" smtClean="0"/>
              <a:t>One Day…</a:t>
            </a:r>
          </a:p>
          <a:p>
            <a:r>
              <a:rPr lang="en-US" dirty="0" smtClean="0"/>
              <a:t>https://www.youtube.com/watch?v=8YQIaOldDU8</a:t>
            </a:r>
          </a:p>
          <a:p>
            <a:r>
              <a:rPr lang="en-US" dirty="0" smtClean="0"/>
              <a:t>_______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101</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baseline="0" dirty="0" smtClean="0">
                <a:solidFill>
                  <a:schemeClr val="tx1"/>
                </a:solidFill>
                <a:effectLst/>
                <a:latin typeface="+mn-lt"/>
                <a:ea typeface="+mn-ea"/>
                <a:cs typeface="+mn-cs"/>
              </a:rPr>
              <a:t>Human Impact on Earth</a:t>
            </a:r>
          </a:p>
          <a:p>
            <a:endParaRPr lang="en-US" sz="1200" b="0" u="none" kern="1200" baseline="0" dirty="0" smtClean="0">
              <a:solidFill>
                <a:schemeClr val="tx1"/>
              </a:solidFill>
              <a:effectLst/>
              <a:latin typeface="+mn-lt"/>
              <a:ea typeface="+mn-ea"/>
              <a:cs typeface="+mn-cs"/>
            </a:endParaRPr>
          </a:p>
          <a:p>
            <a:r>
              <a:rPr lang="en-US" sz="1200" b="0" u="none" kern="1200" baseline="0" dirty="0" smtClean="0">
                <a:solidFill>
                  <a:schemeClr val="tx1"/>
                </a:solidFill>
                <a:effectLst/>
                <a:latin typeface="+mn-lt"/>
                <a:ea typeface="+mn-ea"/>
                <a:cs typeface="+mn-cs"/>
              </a:rPr>
              <a:t>Rap: Aim at Climate Change</a:t>
            </a:r>
          </a:p>
          <a:p>
            <a:r>
              <a:rPr lang="en-US" sz="1200" b="0" u="none" kern="1200" baseline="0" dirty="0" smtClean="0">
                <a:solidFill>
                  <a:schemeClr val="tx1"/>
                </a:solidFill>
                <a:effectLst/>
                <a:latin typeface="+mn-lt"/>
                <a:ea typeface="+mn-ea"/>
                <a:cs typeface="+mn-cs"/>
              </a:rPr>
              <a:t>Video: </a:t>
            </a:r>
            <a:r>
              <a:rPr lang="en-US" sz="1200" b="1" u="none" kern="1200" baseline="0" dirty="0" smtClean="0">
                <a:solidFill>
                  <a:schemeClr val="tx1"/>
                </a:solidFill>
                <a:effectLst/>
                <a:latin typeface="+mn-lt"/>
                <a:ea typeface="+mn-ea"/>
                <a:cs typeface="+mn-cs"/>
              </a:rPr>
              <a:t>https://www.youtube.com/watch?v=08z-Hw7s54E</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102</a:t>
            </a:fld>
            <a:endParaRPr lang="en-US"/>
          </a:p>
        </p:txBody>
      </p:sp>
    </p:spTree>
    <p:extLst>
      <p:ext uri="{BB962C8B-B14F-4D97-AF65-F5344CB8AC3E}">
        <p14:creationId xmlns="" xmlns:p14="http://schemas.microsoft.com/office/powerpoint/2010/main" val="32280510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0" i="0" dirty="0" smtClean="0">
                <a:solidFill>
                  <a:srgbClr val="FFC000"/>
                </a:solidFill>
              </a:rPr>
              <a:t>The earth is getting warmer due to  heat-trapping gasses in the atmosphere know as greenhouse gasses.</a:t>
            </a:r>
          </a:p>
          <a:p>
            <a:r>
              <a:rPr lang="en-US" b="0"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103</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Interdependence</a:t>
            </a:r>
            <a:endParaRPr lang="en-US" b="1" u="sng" baseline="0" dirty="0" smtClean="0"/>
          </a:p>
          <a:p>
            <a:endParaRPr lang="en-US" dirty="0" smtClean="0"/>
          </a:p>
          <a:p>
            <a:r>
              <a:rPr lang="en-US" baseline="0" dirty="0" smtClean="0"/>
              <a:t>We are going to focus on ecosystems for the rest of this unit. Remember, the name of this unit is “Interdependence”. This is because we will be taking a close look at how all of the living and non-living things, including the climate, affect each other within ecosystems.</a:t>
            </a:r>
          </a:p>
          <a:p>
            <a:r>
              <a:rPr lang="en-US" baseline="0"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a:t>
            </a:fld>
            <a:endParaRPr lang="en-US"/>
          </a:p>
        </p:txBody>
      </p:sp>
    </p:spTree>
    <p:extLst>
      <p:ext uri="{BB962C8B-B14F-4D97-AF65-F5344CB8AC3E}">
        <p14:creationId xmlns="" xmlns:p14="http://schemas.microsoft.com/office/powerpoint/2010/main" val="34331290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a:t>
            </a:r>
          </a:p>
          <a:p>
            <a:endParaRPr lang="en-US" dirty="0" smtClean="0"/>
          </a:p>
          <a:p>
            <a:r>
              <a:rPr lang="en-US" b="1" u="sng" dirty="0" smtClean="0"/>
              <a:t>Greenhouse Gasses</a:t>
            </a:r>
          </a:p>
          <a:p>
            <a:r>
              <a:rPr lang="en-US" dirty="0" smtClean="0"/>
              <a:t>These</a:t>
            </a:r>
            <a:r>
              <a:rPr lang="en-US" baseline="0" dirty="0" smtClean="0"/>
              <a:t> are the most common greenhouse gasses:</a:t>
            </a:r>
          </a:p>
          <a:p>
            <a:pPr>
              <a:buFont typeface="Arial" pitchFamily="34" charset="0"/>
              <a:buChar char="•"/>
            </a:pPr>
            <a:r>
              <a:rPr lang="en-US" sz="1200" u="none" kern="1200" baseline="0" dirty="0" smtClean="0">
                <a:solidFill>
                  <a:schemeClr val="tx1"/>
                </a:solidFill>
                <a:effectLst/>
                <a:latin typeface="+mn-lt"/>
                <a:ea typeface="+mn-ea"/>
                <a:cs typeface="+mn-cs"/>
              </a:rPr>
              <a:t>Carbon dioxide from fossil fuel combustion created by vehicle exhaust and by coal burned for electricity </a:t>
            </a:r>
          </a:p>
          <a:p>
            <a:pPr>
              <a:buFont typeface="Arial" pitchFamily="34" charset="0"/>
              <a:buChar char="•"/>
            </a:pPr>
            <a:r>
              <a:rPr lang="en-US" sz="1200" u="none" kern="1200" baseline="0" dirty="0" smtClean="0">
                <a:solidFill>
                  <a:schemeClr val="tx1"/>
                </a:solidFill>
                <a:effectLst/>
                <a:latin typeface="+mn-lt"/>
                <a:ea typeface="+mn-ea"/>
                <a:cs typeface="+mn-cs"/>
              </a:rPr>
              <a:t>Methane from natural gas used for heat &amp; from decaying organic matter in landfills</a:t>
            </a:r>
          </a:p>
          <a:p>
            <a:pPr>
              <a:buFont typeface="Arial" pitchFamily="34" charset="0"/>
              <a:buChar char="•"/>
            </a:pPr>
            <a:r>
              <a:rPr lang="en-US" sz="1200" u="none" kern="1200" baseline="0" dirty="0" smtClean="0">
                <a:solidFill>
                  <a:schemeClr val="tx1"/>
                </a:solidFill>
                <a:effectLst/>
                <a:latin typeface="+mn-lt"/>
                <a:ea typeface="+mn-ea"/>
                <a:cs typeface="+mn-cs"/>
              </a:rPr>
              <a:t>Nitrous oxide from manufacturing plants and agricultural soil management</a:t>
            </a:r>
          </a:p>
          <a:p>
            <a:endParaRPr lang="en-US" baseline="0" dirty="0" smtClean="0"/>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104</a:t>
            </a:fld>
            <a:endParaRPr lang="en-US"/>
          </a:p>
        </p:txBody>
      </p:sp>
    </p:spTree>
    <p:extLst>
      <p:ext uri="{BB962C8B-B14F-4D97-AF65-F5344CB8AC3E}">
        <p14:creationId xmlns="" xmlns:p14="http://schemas.microsoft.com/office/powerpoint/2010/main" val="11641528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sz="1200" b="1" u="sng" kern="1200" dirty="0" smtClean="0">
                <a:solidFill>
                  <a:schemeClr val="tx1"/>
                </a:solidFill>
                <a:effectLst/>
                <a:latin typeface="+mn-lt"/>
                <a:ea typeface="+mn-ea"/>
                <a:cs typeface="+mn-cs"/>
              </a:rPr>
              <a:t>Greenhouse Gasses</a:t>
            </a:r>
          </a:p>
          <a:p>
            <a:pPr>
              <a:buFont typeface="Arial" pitchFamily="34" charset="0"/>
              <a:buChar char="•"/>
            </a:pPr>
            <a:r>
              <a:rPr lang="en-US" sz="1200" u="none" kern="1200" baseline="0" dirty="0" smtClean="0">
                <a:solidFill>
                  <a:schemeClr val="tx1"/>
                </a:solidFill>
                <a:effectLst/>
                <a:latin typeface="+mn-lt"/>
                <a:ea typeface="+mn-ea"/>
                <a:cs typeface="+mn-cs"/>
              </a:rPr>
              <a:t>Trap heat in the Earth’s atmosphere causing global warming.</a:t>
            </a:r>
          </a:p>
          <a:p>
            <a:pPr>
              <a:buFont typeface="Arial" pitchFamily="34" charset="0"/>
              <a:buNone/>
            </a:pPr>
            <a:r>
              <a:rPr lang="en-US" sz="1200" u="none" kern="1200" baseline="0" dirty="0" smtClean="0">
                <a:solidFill>
                  <a:schemeClr val="tx1"/>
                </a:solidFill>
                <a:effectLst/>
                <a:latin typeface="+mn-lt"/>
                <a:ea typeface="+mn-ea"/>
                <a:cs typeface="+mn-cs"/>
              </a:rPr>
              <a:t> 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105</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dirty="0" smtClean="0"/>
          </a:p>
          <a:p>
            <a:r>
              <a:rPr lang="en-US" dirty="0" smtClean="0"/>
              <a:t>2015:</a:t>
            </a:r>
            <a:r>
              <a:rPr lang="en-US" baseline="0" dirty="0" smtClean="0"/>
              <a:t> Climate Change - The Lip TV</a:t>
            </a:r>
            <a:endParaRPr lang="en-US" dirty="0" smtClean="0"/>
          </a:p>
          <a:p>
            <a:r>
              <a:rPr lang="en-US" dirty="0" smtClean="0"/>
              <a:t>Video: </a:t>
            </a:r>
            <a:r>
              <a:rPr lang="en-US" b="1" dirty="0" smtClean="0"/>
              <a:t>https://www.youtube.com/watch?v=STLe4O_OQPo</a:t>
            </a:r>
          </a:p>
          <a:p>
            <a:endParaRPr lang="en-US" b="1" dirty="0" smtClean="0"/>
          </a:p>
          <a:p>
            <a:r>
              <a:rPr lang="en-US" b="1" dirty="0" smtClean="0"/>
              <a:t>National</a:t>
            </a:r>
            <a:r>
              <a:rPr lang="en-US" b="1" baseline="0" dirty="0" smtClean="0"/>
              <a:t> Geographic: https://www.youtube.com/watch?v=pAA7FEqYTjA</a:t>
            </a:r>
            <a:endParaRPr lang="en-US" b="1" dirty="0" smtClean="0"/>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106</a:t>
            </a:fld>
            <a:endParaRPr lang="en-US"/>
          </a:p>
        </p:txBody>
      </p:sp>
    </p:spTree>
    <p:extLst>
      <p:ext uri="{BB962C8B-B14F-4D97-AF65-F5344CB8AC3E}">
        <p14:creationId xmlns="" xmlns:p14="http://schemas.microsoft.com/office/powerpoint/2010/main" val="29813389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pPr marL="0" indent="0">
              <a:buFont typeface="Arial" panose="020B0604020202020204" pitchFamily="34" charset="0"/>
              <a:buNone/>
            </a:pPr>
            <a:r>
              <a:rPr lang="en-US" sz="1200" b="1" u="none" kern="1200" baseline="0" dirty="0" smtClean="0">
                <a:solidFill>
                  <a:schemeClr val="tx1"/>
                </a:solidFill>
                <a:effectLst/>
                <a:latin typeface="+mn-lt"/>
                <a:ea typeface="+mn-ea"/>
                <a:cs typeface="+mn-cs"/>
              </a:rPr>
              <a:t>Note: Follow this hyperlink to read more about each effect:</a:t>
            </a:r>
          </a:p>
          <a:p>
            <a:pPr marL="0" indent="0">
              <a:buFont typeface="Arial" panose="020B0604020202020204" pitchFamily="34" charset="0"/>
              <a:buNone/>
            </a:pPr>
            <a:endParaRPr lang="en-US" sz="1200" u="none"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u="none" kern="1200" baseline="0" dirty="0" smtClean="0">
                <a:solidFill>
                  <a:schemeClr val="tx1"/>
                </a:solidFill>
                <a:effectLst/>
                <a:latin typeface="+mn-lt"/>
                <a:ea typeface="+mn-ea"/>
                <a:cs typeface="+mn-cs"/>
              </a:rPr>
              <a:t>http://www.nature.org/ourinitiatives/urgentissues/global-warming-climate-change/threats-impacts/</a:t>
            </a:r>
          </a:p>
          <a:p>
            <a:pPr marL="0" indent="0">
              <a:buFont typeface="Arial" panose="020B0604020202020204" pitchFamily="34" charset="0"/>
              <a:buNone/>
            </a:pPr>
            <a:endParaRPr lang="en-US" sz="1200" b="1" u="none"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u="none" kern="1200" baseline="0" dirty="0" smtClean="0">
                <a:solidFill>
                  <a:schemeClr val="tx1"/>
                </a:solidFill>
                <a:effectLst/>
                <a:latin typeface="+mn-lt"/>
                <a:ea typeface="+mn-ea"/>
                <a:cs typeface="+mn-cs"/>
              </a:rPr>
              <a:t>Follow this link to see how you can make a difference: http://www3.epa.gov/climatechange/wycd/</a:t>
            </a:r>
          </a:p>
          <a:p>
            <a:r>
              <a:rPr lang="en-US" sz="1200" u="none" kern="1200" baseline="0" dirty="0" smtClean="0">
                <a:solidFill>
                  <a:schemeClr val="tx1"/>
                </a:solidFill>
                <a:effectLst/>
                <a:latin typeface="+mn-lt"/>
                <a:ea typeface="+mn-ea"/>
                <a:cs typeface="+mn-cs"/>
              </a:rPr>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107</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dirty="0" smtClean="0"/>
          </a:p>
          <a:p>
            <a:r>
              <a:rPr lang="en-US" b="1" u="sng" dirty="0" smtClean="0"/>
              <a:t>Change Your Light Bulbs</a:t>
            </a:r>
          </a:p>
          <a:p>
            <a:endParaRPr lang="en-US" dirty="0" smtClean="0"/>
          </a:p>
          <a:p>
            <a:r>
              <a:rPr lang="en-US" dirty="0" smtClean="0"/>
              <a:t>If every U.S. family replaced one regular light bulb with a LED, it would eliminate 90 billion pounds of greenhouse gases, the same as taking 7.5 million cars off the road.</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108</a:t>
            </a:fld>
            <a:endParaRPr lang="en-US"/>
          </a:p>
        </p:txBody>
      </p:sp>
    </p:spTree>
    <p:extLst>
      <p:ext uri="{BB962C8B-B14F-4D97-AF65-F5344CB8AC3E}">
        <p14:creationId xmlns="" xmlns:p14="http://schemas.microsoft.com/office/powerpoint/2010/main" val="7247009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pPr marL="0" indent="0">
              <a:buFont typeface="Arial" panose="020B0604020202020204" pitchFamily="34" charset="0"/>
              <a:buNone/>
            </a:pPr>
            <a:endParaRPr lang="en-US" sz="1200" b="1" u="none"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u="none" kern="1200" baseline="0" dirty="0" smtClean="0">
                <a:solidFill>
                  <a:schemeClr val="tx1"/>
                </a:solidFill>
                <a:effectLst/>
                <a:latin typeface="+mn-lt"/>
                <a:ea typeface="+mn-ea"/>
                <a:cs typeface="+mn-cs"/>
              </a:rPr>
              <a:t>Follow this link to see how you can make a difference: http://www3.epa.gov/climatechange/wycd/</a:t>
            </a:r>
          </a:p>
          <a:p>
            <a:r>
              <a:rPr lang="en-US" sz="1200" u="none" kern="1200" baseline="0" dirty="0" smtClean="0">
                <a:solidFill>
                  <a:schemeClr val="tx1"/>
                </a:solidFill>
                <a:effectLst/>
                <a:latin typeface="+mn-lt"/>
                <a:ea typeface="+mn-ea"/>
                <a:cs typeface="+mn-cs"/>
              </a:rPr>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109</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aseline="0" dirty="0" smtClean="0"/>
              <a:t>Let’s talk sustainable resources! </a:t>
            </a:r>
          </a:p>
          <a:p>
            <a:endParaRPr lang="en-US" baseline="0" dirty="0" smtClean="0"/>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110</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aseline="0" dirty="0" smtClean="0"/>
              <a:t>Sustainability: Involving methods that do not completely use up or destroy natural resources.</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111</a:t>
            </a:fld>
            <a:endParaRPr lang="en-US"/>
          </a:p>
        </p:txBody>
      </p:sp>
    </p:spTree>
    <p:extLst>
      <p:ext uri="{BB962C8B-B14F-4D97-AF65-F5344CB8AC3E}">
        <p14:creationId xmlns="" xmlns:p14="http://schemas.microsoft.com/office/powerpoint/2010/main" val="23965645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Research and Report</a:t>
            </a:r>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smtClean="0">
                <a:solidFill>
                  <a:schemeClr val="tx1"/>
                </a:solidFill>
                <a:effectLst/>
                <a:latin typeface="+mn-lt"/>
                <a:ea typeface="+mn-ea"/>
                <a:cs typeface="+mn-cs"/>
              </a:rPr>
              <a:t>In </a:t>
            </a:r>
            <a:r>
              <a:rPr lang="en-US" sz="1200" b="0" kern="1200" dirty="0" smtClean="0">
                <a:solidFill>
                  <a:schemeClr val="tx1"/>
                </a:solidFill>
                <a:effectLst/>
                <a:latin typeface="+mn-lt"/>
                <a:ea typeface="+mn-ea"/>
                <a:cs typeface="+mn-cs"/>
              </a:rPr>
              <a:t>five minutes, write down as many</a:t>
            </a:r>
            <a:r>
              <a:rPr lang="en-US" sz="1200" b="0" kern="1200" baseline="0" dirty="0" smtClean="0">
                <a:solidFill>
                  <a:schemeClr val="tx1"/>
                </a:solidFill>
                <a:effectLst/>
                <a:latin typeface="+mn-lt"/>
                <a:ea typeface="+mn-ea"/>
                <a:cs typeface="+mn-cs"/>
              </a:rPr>
              <a:t> examples of sustainable </a:t>
            </a:r>
            <a:r>
              <a:rPr lang="en-US" sz="1200" b="0" kern="1200" baseline="0" smtClean="0">
                <a:solidFill>
                  <a:schemeClr val="tx1"/>
                </a:solidFill>
                <a:effectLst/>
                <a:latin typeface="+mn-lt"/>
                <a:ea typeface="+mn-ea"/>
                <a:cs typeface="+mn-cs"/>
              </a:rPr>
              <a:t>resources that you can find.</a:t>
            </a:r>
            <a:endParaRPr lang="en-US" sz="800" dirty="0" smtClean="0"/>
          </a:p>
          <a:p>
            <a:r>
              <a:rPr lang="en-US"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112</a:t>
            </a:fld>
            <a:endParaRPr lang="en-US"/>
          </a:p>
        </p:txBody>
      </p:sp>
    </p:spTree>
    <p:extLst>
      <p:ext uri="{BB962C8B-B14F-4D97-AF65-F5344CB8AC3E}">
        <p14:creationId xmlns="" xmlns:p14="http://schemas.microsoft.com/office/powerpoint/2010/main" val="3463650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Human Impact on Earth</a:t>
            </a:r>
          </a:p>
          <a:p>
            <a:endParaRPr lang="en-US" baseline="0" dirty="0" smtClean="0"/>
          </a:p>
          <a:p>
            <a:r>
              <a:rPr lang="en-US" baseline="0" dirty="0" smtClean="0"/>
              <a:t>Note for future use: This video only captured the attention of about half the students, however one student was so inspired he is thinking about this field of work now.</a:t>
            </a:r>
          </a:p>
          <a:p>
            <a:endParaRPr lang="en-US" baseline="0" dirty="0" smtClean="0"/>
          </a:p>
          <a:p>
            <a:r>
              <a:rPr lang="en-US" baseline="0" dirty="0" smtClean="0"/>
              <a:t>Video that inspires future environmentalists, clips from the 11</a:t>
            </a:r>
            <a:r>
              <a:rPr lang="en-US" baseline="30000" dirty="0" smtClean="0"/>
              <a:t>th</a:t>
            </a:r>
            <a:r>
              <a:rPr lang="en-US" baseline="0" dirty="0" smtClean="0"/>
              <a:t> hour:</a:t>
            </a:r>
          </a:p>
          <a:p>
            <a:r>
              <a:rPr lang="en-US" baseline="0" dirty="0" smtClean="0"/>
              <a:t>Video: </a:t>
            </a:r>
            <a:r>
              <a:rPr lang="en-US" b="1" baseline="0" dirty="0" smtClean="0"/>
              <a:t>https://www.youtube.com/watch?v=cPO_xnXvFKw</a:t>
            </a:r>
          </a:p>
          <a:p>
            <a:r>
              <a:rPr lang="en-US"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113</a:t>
            </a:fld>
            <a:endParaRPr lang="en-US"/>
          </a:p>
        </p:txBody>
      </p:sp>
    </p:spTree>
    <p:extLst>
      <p:ext uri="{BB962C8B-B14F-4D97-AF65-F5344CB8AC3E}">
        <p14:creationId xmlns="" xmlns:p14="http://schemas.microsoft.com/office/powerpoint/2010/main" val="331646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2/23/2017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897AE4-5C67-4385-8C09-ED1BC194824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897AE4-5C67-4385-8C09-ED1BC194824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897AE4-5C67-4385-8C09-ED1BC1948249}"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897AE4-5C67-4385-8C09-ED1BC1948249}" type="datetimeFigureOut">
              <a:rPr lang="en-US" smtClean="0"/>
              <a:pPr/>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97AE4-5C67-4385-8C09-ED1BC1948249}" type="datetimeFigureOut">
              <a:rPr lang="en-US" smtClean="0"/>
              <a:pPr/>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897AE4-5C67-4385-8C09-ED1BC194824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897AE4-5C67-4385-8C09-ED1BC1948249}" type="datetimeFigureOut">
              <a:rPr lang="en-US" smtClean="0"/>
              <a:pPr/>
              <a:t>2/23/2017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45FAB4C-39C9-4F2B-ABBE-EE70C94F27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897AE4-5C67-4385-8C09-ED1BC1948249}" type="datetimeFigureOut">
              <a:rPr lang="en-US" smtClean="0"/>
              <a:pPr/>
              <a:t>2/23/2017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5FAB4C-39C9-4F2B-ABBE-EE70C94F2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08z-Hw7s54E"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0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https://www.youtube.com/watch?v=STLe4O_OQPo"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107.xml.rels><?xml version="1.0" encoding="UTF-8" standalone="yes"?>
<Relationships xmlns="http://schemas.openxmlformats.org/package/2006/relationships"><Relationship Id="rId3" Type="http://schemas.openxmlformats.org/officeDocument/2006/relationships/hyperlink" Target="http://www.nature.org/ourinitiatives/urgentissues/global-warming-climate-change/threats-impacts/"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https://www.youtube.com/watch?v=cPO_xnXvFKw"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14.xml.rels><?xml version="1.0" encoding="UTF-8" standalone="yes"?>
<Relationships xmlns="http://schemas.openxmlformats.org/package/2006/relationships"><Relationship Id="rId3" Type="http://schemas.openxmlformats.org/officeDocument/2006/relationships/hyperlink" Target="https://www.youtube.com/watch?v=mUssO68D2eM&amp;list=PLbFNRAMu141STWDX3XtTG9k6_uviNj8dJ"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qA42M4Rtx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ilYBVrFiL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i3NeMVBcXX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worldometers.info/world-population/"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play.kahoot.it/"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TOpYa5OKGgY"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Y6LzB6rMDtA"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hyperlink" Target="http://www.abc.net.au/catalyst/stories/3583576.htm"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1qT-rOXB6NI"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4IqsD-HAYwk"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M4jhjt1_ey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hyperlink" Target="https://www.youtube.com/watch?v=wxy5k88IZiI"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9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watch?v=ahOmeTOIrR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229600" cy="1673352"/>
          </a:xfrm>
        </p:spPr>
        <p:txBody>
          <a:bodyPr>
            <a:normAutofit/>
          </a:bodyPr>
          <a:lstStyle/>
          <a:p>
            <a:r>
              <a:rPr lang="en-US" dirty="0" smtClean="0"/>
              <a:t/>
            </a:r>
            <a:br>
              <a:rPr lang="en-US" dirty="0" smtClean="0"/>
            </a:br>
            <a:r>
              <a:rPr lang="en-US" dirty="0" smtClean="0"/>
              <a:t>Interdependence</a:t>
            </a:r>
            <a:endParaRPr lang="en-US" dirty="0"/>
          </a:p>
        </p:txBody>
      </p:sp>
      <p:sp>
        <p:nvSpPr>
          <p:cNvPr id="3" name="Subtitle 2"/>
          <p:cNvSpPr>
            <a:spLocks noGrp="1"/>
          </p:cNvSpPr>
          <p:nvPr>
            <p:ph type="subTitle" idx="1"/>
          </p:nvPr>
        </p:nvSpPr>
        <p:spPr>
          <a:xfrm>
            <a:off x="685800" y="2438400"/>
            <a:ext cx="8077200" cy="1499616"/>
          </a:xfrm>
        </p:spPr>
        <p:txBody>
          <a:bodyPr/>
          <a:lstStyle/>
          <a:p>
            <a:r>
              <a:rPr lang="en-US" dirty="0" smtClean="0"/>
              <a:t>Indiana Standard: 4</a:t>
            </a:r>
            <a:endParaRPr lang="en-US" dirty="0"/>
          </a:p>
        </p:txBody>
      </p:sp>
    </p:spTree>
    <p:extLst>
      <p:ext uri="{BB962C8B-B14F-4D97-AF65-F5344CB8AC3E}">
        <p14:creationId xmlns="" xmlns:p14="http://schemas.microsoft.com/office/powerpoint/2010/main" val="224073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Interdependence</a:t>
            </a:r>
            <a:endParaRPr lang="en-US" dirty="0"/>
          </a:p>
        </p:txBody>
      </p:sp>
      <p:sp>
        <p:nvSpPr>
          <p:cNvPr id="3" name="Text Placeholder 2"/>
          <p:cNvSpPr>
            <a:spLocks noGrp="1"/>
          </p:cNvSpPr>
          <p:nvPr>
            <p:ph type="body" idx="1"/>
          </p:nvPr>
        </p:nvSpPr>
        <p:spPr/>
        <p:txBody>
          <a:bodyPr>
            <a:normAutofit/>
          </a:bodyPr>
          <a:lstStyle/>
          <a:p>
            <a:r>
              <a:rPr lang="en-US" sz="3600" b="1" i="1" dirty="0" smtClean="0"/>
              <a:t>within an Ecosystem</a:t>
            </a:r>
            <a:endParaRPr lang="en-US" sz="3600" b="1" i="1" dirty="0"/>
          </a:p>
        </p:txBody>
      </p:sp>
      <p:sp>
        <p:nvSpPr>
          <p:cNvPr id="4" name="TextBox 3"/>
          <p:cNvSpPr txBox="1"/>
          <p:nvPr/>
        </p:nvSpPr>
        <p:spPr>
          <a:xfrm>
            <a:off x="533400" y="2895600"/>
            <a:ext cx="3810000" cy="5016758"/>
          </a:xfrm>
          <a:prstGeom prst="rect">
            <a:avLst/>
          </a:prstGeom>
          <a:noFill/>
        </p:spPr>
        <p:txBody>
          <a:bodyPr wrap="square" rtlCol="0">
            <a:spAutoFit/>
          </a:bodyPr>
          <a:lstStyle/>
          <a:p>
            <a:r>
              <a:rPr lang="en-US" sz="3200" b="1" u="sng" dirty="0" smtClean="0"/>
              <a:t>Habitat</a:t>
            </a:r>
          </a:p>
          <a:p>
            <a:r>
              <a:rPr lang="en-US" sz="3200" b="1" i="1" dirty="0" smtClean="0">
                <a:solidFill>
                  <a:srgbClr val="FFC000"/>
                </a:solidFill>
              </a:rPr>
              <a:t>All biotic and abiotic factors in an organisms home</a:t>
            </a:r>
          </a:p>
          <a:p>
            <a:r>
              <a:rPr lang="en-US" sz="3200" b="1" u="sng" dirty="0" smtClean="0"/>
              <a:t>Niche</a:t>
            </a:r>
          </a:p>
          <a:p>
            <a:r>
              <a:rPr lang="en-US" sz="3200" b="1" i="1" dirty="0" smtClean="0">
                <a:solidFill>
                  <a:srgbClr val="FFC000"/>
                </a:solidFill>
              </a:rPr>
              <a:t>All the things the organism does in its habitat</a:t>
            </a:r>
          </a:p>
          <a:p>
            <a:pPr marL="571500" indent="-571500">
              <a:buFont typeface="Arial" panose="020B0604020202020204" pitchFamily="34" charset="0"/>
              <a:buChar char="•"/>
            </a:pPr>
            <a:endParaRPr lang="en-US" sz="3200" b="1" i="1" dirty="0">
              <a:solidFill>
                <a:srgbClr val="FFC000"/>
              </a:solidFill>
            </a:endParaRPr>
          </a:p>
          <a:p>
            <a:pPr marL="571500" indent="-571500">
              <a:buFont typeface="Arial" panose="020B0604020202020204" pitchFamily="34" charset="0"/>
              <a:buChar char="•"/>
            </a:pPr>
            <a:endParaRPr lang="en-US" sz="3200" b="1" i="1" dirty="0" smtClean="0">
              <a:solidFill>
                <a:srgbClr val="FFC000"/>
              </a:solidFill>
            </a:endParaRPr>
          </a:p>
        </p:txBody>
      </p:sp>
      <p:pic>
        <p:nvPicPr>
          <p:cNvPr id="5122" name="Picture 2" descr="A freshwater ecosystem. (Reproduced by permission of The Gale Group.)"/>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267200" y="2866697"/>
            <a:ext cx="4581525" cy="379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578798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Eutrophication</a:t>
            </a:r>
            <a:endParaRPr lang="en-US" sz="3600" b="1" i="1" dirty="0"/>
          </a:p>
        </p:txBody>
      </p:sp>
      <p:sp>
        <p:nvSpPr>
          <p:cNvPr id="4" name="TextBox 3"/>
          <p:cNvSpPr txBox="1"/>
          <p:nvPr/>
        </p:nvSpPr>
        <p:spPr>
          <a:xfrm>
            <a:off x="681015" y="2971800"/>
            <a:ext cx="4957785" cy="3416320"/>
          </a:xfrm>
          <a:prstGeom prst="rect">
            <a:avLst/>
          </a:prstGeom>
          <a:noFill/>
        </p:spPr>
        <p:txBody>
          <a:bodyPr wrap="square" rtlCol="0">
            <a:spAutoFit/>
          </a:bodyPr>
          <a:lstStyle/>
          <a:p>
            <a:r>
              <a:rPr lang="en-US" sz="3600" b="1" u="sng" dirty="0" smtClean="0"/>
              <a:t>What Can I Do</a:t>
            </a:r>
            <a:r>
              <a:rPr lang="en-US" sz="3600" b="1" dirty="0" smtClean="0"/>
              <a:t>?</a:t>
            </a:r>
          </a:p>
          <a:p>
            <a:pPr marL="571500" indent="-571500">
              <a:buFont typeface="Arial" panose="020B0604020202020204" pitchFamily="34" charset="0"/>
              <a:buChar char="•"/>
            </a:pPr>
            <a:r>
              <a:rPr lang="en-US" sz="3600" b="1" i="1" dirty="0" smtClean="0">
                <a:solidFill>
                  <a:srgbClr val="FFC000"/>
                </a:solidFill>
              </a:rPr>
              <a:t>Choose phosphate free detergents</a:t>
            </a:r>
          </a:p>
          <a:p>
            <a:pPr marL="571500" indent="-571500">
              <a:buFont typeface="Arial" panose="020B0604020202020204" pitchFamily="34" charset="0"/>
              <a:buChar char="•"/>
            </a:pPr>
            <a:r>
              <a:rPr lang="en-US" sz="3600" b="1" i="1" dirty="0" smtClean="0">
                <a:solidFill>
                  <a:srgbClr val="FFC000"/>
                </a:solidFill>
              </a:rPr>
              <a:t>Don’t leave lawn clipping in yard to decompose</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6648877" y="1438957"/>
            <a:ext cx="1904999" cy="2630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5257800" y="4242816"/>
            <a:ext cx="3457575" cy="2300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3726915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Agricultural Runoff</a:t>
            </a:r>
            <a:endParaRPr lang="en-US" sz="3600" b="1" i="1" dirty="0"/>
          </a:p>
        </p:txBody>
      </p:sp>
      <p:sp>
        <p:nvSpPr>
          <p:cNvPr id="4" name="TextBox 3"/>
          <p:cNvSpPr txBox="1"/>
          <p:nvPr/>
        </p:nvSpPr>
        <p:spPr>
          <a:xfrm>
            <a:off x="712519" y="3581400"/>
            <a:ext cx="7772400" cy="2123658"/>
          </a:xfrm>
          <a:prstGeom prst="rect">
            <a:avLst/>
          </a:prstGeom>
          <a:noFill/>
        </p:spPr>
        <p:txBody>
          <a:bodyPr wrap="square" rtlCol="0">
            <a:spAutoFit/>
          </a:bodyPr>
          <a:lstStyle/>
          <a:p>
            <a:pPr algn="ctr"/>
            <a:r>
              <a:rPr lang="en-US" sz="6600" b="1" i="1" dirty="0" smtClean="0">
                <a:solidFill>
                  <a:srgbClr val="FFC000"/>
                </a:solidFill>
              </a:rPr>
              <a:t>Lets talk about</a:t>
            </a:r>
          </a:p>
          <a:p>
            <a:pPr algn="ctr"/>
            <a:r>
              <a:rPr lang="en-US" sz="6600" b="1" i="1" dirty="0" smtClean="0">
                <a:solidFill>
                  <a:srgbClr val="FFC000"/>
                </a:solidFill>
              </a:rPr>
              <a:t>Climate change!</a:t>
            </a:r>
            <a:endParaRPr lang="en-US" sz="6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1782972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Take AIM Climate Change Rap</a:t>
            </a:r>
            <a:endParaRPr lang="en-US" dirty="0"/>
          </a:p>
        </p:txBody>
      </p:sp>
      <p:pic>
        <p:nvPicPr>
          <p:cNvPr id="2050" name="Picture 2">
            <a:hlinkClick r:id="rId3"/>
          </p:cNvPr>
          <p:cNvPicPr>
            <a:picLocks noGrp="1" noChangeAspect="1" noChangeArrowheads="1"/>
          </p:cNvPicPr>
          <p:nvPr>
            <p:ph idx="1"/>
          </p:nvPr>
        </p:nvPicPr>
        <p:blipFill rotWithShape="1">
          <a:blip r:embed="rId4" cstate="screen">
            <a:extLst>
              <a:ext uri="{28A0092B-C50C-407E-A947-70E740481C1C}">
                <a14:useLocalDpi xmlns="" xmlns:a14="http://schemas.microsoft.com/office/drawing/2010/main"/>
              </a:ext>
            </a:extLst>
          </a:blip>
          <a:srcRect/>
          <a:stretch/>
        </p:blipFill>
        <p:spPr bwMode="auto">
          <a:xfrm>
            <a:off x="533400" y="1752600"/>
            <a:ext cx="8077200" cy="3708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630216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Climate Change</a:t>
            </a:r>
            <a:endParaRPr lang="en-US" sz="3600" b="1" i="1" dirty="0"/>
          </a:p>
        </p:txBody>
      </p:sp>
      <p:sp>
        <p:nvSpPr>
          <p:cNvPr id="4" name="TextBox 3"/>
          <p:cNvSpPr txBox="1"/>
          <p:nvPr/>
        </p:nvSpPr>
        <p:spPr>
          <a:xfrm>
            <a:off x="712519" y="3352800"/>
            <a:ext cx="4773881" cy="2862322"/>
          </a:xfrm>
          <a:prstGeom prst="rect">
            <a:avLst/>
          </a:prstGeom>
          <a:noFill/>
        </p:spPr>
        <p:txBody>
          <a:bodyPr wrap="square" rtlCol="0">
            <a:spAutoFit/>
          </a:bodyPr>
          <a:lstStyle/>
          <a:p>
            <a:r>
              <a:rPr lang="en-US" sz="3600" b="1" i="1" dirty="0" smtClean="0">
                <a:solidFill>
                  <a:srgbClr val="FFC000"/>
                </a:solidFill>
              </a:rPr>
              <a:t>The earth is getting warmer due to  heat-trapping gasses in the atmosphere known as greenhouse gasses.</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s://www.gothicarchgreenhouses.com/images/greenhouse-cover1.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283635" y="3576697"/>
            <a:ext cx="3629683" cy="2414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8888300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Greenhouse Gasses</a:t>
            </a:r>
            <a:endParaRPr lang="en-US" sz="3600" b="1" i="1" dirty="0"/>
          </a:p>
        </p:txBody>
      </p:sp>
      <p:sp>
        <p:nvSpPr>
          <p:cNvPr id="4" name="TextBox 3"/>
          <p:cNvSpPr txBox="1"/>
          <p:nvPr/>
        </p:nvSpPr>
        <p:spPr>
          <a:xfrm>
            <a:off x="381000" y="2743200"/>
            <a:ext cx="8305800" cy="3539430"/>
          </a:xfrm>
          <a:prstGeom prst="rect">
            <a:avLst/>
          </a:prstGeom>
          <a:noFill/>
        </p:spPr>
        <p:txBody>
          <a:bodyPr wrap="square" rtlCol="0">
            <a:spAutoFit/>
          </a:bodyPr>
          <a:lstStyle/>
          <a:p>
            <a:pPr>
              <a:buFont typeface="Arial" pitchFamily="34" charset="0"/>
              <a:buChar char="•"/>
            </a:pPr>
            <a:r>
              <a:rPr lang="en-US" sz="2800" b="1" i="1" dirty="0" smtClean="0"/>
              <a:t>Carbon dioxide - </a:t>
            </a:r>
            <a:r>
              <a:rPr lang="en-US" sz="2800" b="1" i="1" dirty="0" smtClean="0">
                <a:solidFill>
                  <a:srgbClr val="FFC000"/>
                </a:solidFill>
              </a:rPr>
              <a:t>from fossil fuel combustion created by vehicle exhaust and by coal burned for electricity </a:t>
            </a:r>
          </a:p>
          <a:p>
            <a:pPr>
              <a:buFont typeface="Arial" pitchFamily="34" charset="0"/>
              <a:buChar char="•"/>
            </a:pPr>
            <a:endParaRPr lang="en-US" sz="2800" b="1" i="1" dirty="0" smtClean="0">
              <a:solidFill>
                <a:srgbClr val="FFC000"/>
              </a:solidFill>
            </a:endParaRPr>
          </a:p>
          <a:p>
            <a:pPr>
              <a:buFont typeface="Arial" pitchFamily="34" charset="0"/>
              <a:buChar char="•"/>
            </a:pPr>
            <a:r>
              <a:rPr lang="en-US" sz="2800" b="1" i="1" dirty="0" smtClean="0"/>
              <a:t>Methane -</a:t>
            </a:r>
            <a:r>
              <a:rPr lang="en-US" sz="2800" b="1" i="1" dirty="0" smtClean="0">
                <a:solidFill>
                  <a:srgbClr val="FFC000"/>
                </a:solidFill>
              </a:rPr>
              <a:t> from natural gas used for heat &amp; from decaying organic matter in landfills</a:t>
            </a:r>
          </a:p>
          <a:p>
            <a:pPr>
              <a:buFont typeface="Arial" pitchFamily="34" charset="0"/>
              <a:buChar char="•"/>
            </a:pPr>
            <a:endParaRPr lang="en-US" sz="2800" b="1" i="1" dirty="0" smtClean="0">
              <a:solidFill>
                <a:srgbClr val="FFC000"/>
              </a:solidFill>
            </a:endParaRPr>
          </a:p>
          <a:p>
            <a:pPr>
              <a:buFont typeface="Arial" pitchFamily="34" charset="0"/>
              <a:buChar char="•"/>
            </a:pPr>
            <a:r>
              <a:rPr lang="en-US" sz="2800" b="1" i="1" dirty="0" smtClean="0"/>
              <a:t>Nitrous oxide - </a:t>
            </a:r>
            <a:r>
              <a:rPr lang="en-US" sz="2800" b="1" i="1" dirty="0" smtClean="0">
                <a:solidFill>
                  <a:srgbClr val="FFC000"/>
                </a:solidFill>
              </a:rPr>
              <a:t>from manufacturing plants and agricultural soil management</a:t>
            </a:r>
          </a:p>
        </p:txBody>
      </p:sp>
    </p:spTree>
    <p:extLst>
      <p:ext uri="{BB962C8B-B14F-4D97-AF65-F5344CB8AC3E}">
        <p14:creationId xmlns="" xmlns:p14="http://schemas.microsoft.com/office/powerpoint/2010/main" val="3714564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Climate Change</a:t>
            </a:r>
            <a:endParaRPr lang="en-US" sz="3600" b="1" i="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9986" name="Picture 2" descr="greenhouse effect"/>
          <p:cNvPicPr>
            <a:picLocks noChangeAspect="1" noChangeArrowheads="1"/>
          </p:cNvPicPr>
          <p:nvPr/>
        </p:nvPicPr>
        <p:blipFill>
          <a:blip r:embed="rId3"/>
          <a:srcRect/>
          <a:stretch>
            <a:fillRect/>
          </a:stretch>
        </p:blipFill>
        <p:spPr bwMode="auto">
          <a:xfrm>
            <a:off x="3886200" y="2971800"/>
            <a:ext cx="4633944" cy="3344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685800" y="2667000"/>
            <a:ext cx="3200400" cy="3970318"/>
          </a:xfrm>
          <a:prstGeom prst="rect">
            <a:avLst/>
          </a:prstGeom>
          <a:noFill/>
        </p:spPr>
        <p:txBody>
          <a:bodyPr wrap="square" rtlCol="0">
            <a:spAutoFit/>
          </a:bodyPr>
          <a:lstStyle/>
          <a:p>
            <a:r>
              <a:rPr lang="en-US" sz="3600" b="1" i="1" dirty="0" smtClean="0">
                <a:solidFill>
                  <a:srgbClr val="FFC000"/>
                </a:solidFill>
              </a:rPr>
              <a:t>Greenhouse gasses trap heat in the Earth’s atmosphere causing global warming.</a:t>
            </a:r>
            <a:endParaRPr lang="en-US" sz="3600" b="1" i="1" dirty="0">
              <a:solidFill>
                <a:srgbClr val="FFC000"/>
              </a:solidFill>
            </a:endParaRPr>
          </a:p>
        </p:txBody>
      </p:sp>
    </p:spTree>
    <p:extLst>
      <p:ext uri="{BB962C8B-B14F-4D97-AF65-F5344CB8AC3E}">
        <p14:creationId xmlns="" xmlns:p14="http://schemas.microsoft.com/office/powerpoint/2010/main" val="25457537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Climate Change - The Lip TV</a:t>
            </a:r>
            <a:endParaRPr lang="en-US" dirty="0"/>
          </a:p>
        </p:txBody>
      </p:sp>
      <p:pic>
        <p:nvPicPr>
          <p:cNvPr id="3074" name="Picture 2">
            <a:hlinkClick r:id="rId3"/>
          </p:cNvPr>
          <p:cNvPicPr>
            <a:picLocks noGrp="1" noChangeAspect="1" noChangeArrowheads="1"/>
          </p:cNvPicPr>
          <p:nvPr>
            <p:ph idx="1"/>
          </p:nvPr>
        </p:nvPicPr>
        <p:blipFill rotWithShape="1">
          <a:blip r:embed="rId4" cstate="screen">
            <a:extLst>
              <a:ext uri="{28A0092B-C50C-407E-A947-70E740481C1C}">
                <a14:useLocalDpi xmlns="" xmlns:a14="http://schemas.microsoft.com/office/drawing/2010/main"/>
              </a:ext>
            </a:extLst>
          </a:blip>
          <a:srcRect/>
          <a:stretch/>
        </p:blipFill>
        <p:spPr bwMode="auto">
          <a:xfrm>
            <a:off x="381000" y="1676399"/>
            <a:ext cx="8077200" cy="49727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585971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Climate Change</a:t>
            </a:r>
            <a:endParaRPr lang="en-US" sz="3600" b="1" i="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85800" y="2667000"/>
            <a:ext cx="8458200" cy="2862322"/>
          </a:xfrm>
          <a:prstGeom prst="rect">
            <a:avLst/>
          </a:prstGeom>
          <a:noFill/>
        </p:spPr>
        <p:txBody>
          <a:bodyPr wrap="square" rtlCol="0">
            <a:spAutoFit/>
          </a:bodyPr>
          <a:lstStyle/>
          <a:p>
            <a:r>
              <a:rPr lang="en-US" sz="3600" b="1" u="sng" dirty="0" smtClean="0">
                <a:hlinkClick r:id="rId3"/>
              </a:rPr>
              <a:t>Effects of Global Warming Nature.0rg</a:t>
            </a:r>
            <a:endParaRPr lang="en-US" sz="3600" b="1" u="sng" dirty="0" smtClean="0"/>
          </a:p>
          <a:p>
            <a:endParaRPr lang="en-US" sz="3600" b="1" u="sng" dirty="0" smtClean="0"/>
          </a:p>
          <a:p>
            <a:r>
              <a:rPr lang="en-US" sz="3600" b="1" u="sng" dirty="0" smtClean="0"/>
              <a:t>Make a Difference: </a:t>
            </a:r>
          </a:p>
          <a:p>
            <a:endParaRPr lang="en-US" sz="3600" b="1" i="1" dirty="0" smtClean="0">
              <a:solidFill>
                <a:srgbClr val="FFC000"/>
              </a:solidFill>
            </a:endParaRPr>
          </a:p>
          <a:p>
            <a:endParaRPr lang="en-US" sz="3600" b="1" i="1" dirty="0">
              <a:solidFill>
                <a:srgbClr val="FFC000"/>
              </a:solidFill>
            </a:endParaRPr>
          </a:p>
        </p:txBody>
      </p:sp>
      <p:sp>
        <p:nvSpPr>
          <p:cNvPr id="8" name="Rectangle 7"/>
          <p:cNvSpPr/>
          <p:nvPr/>
        </p:nvSpPr>
        <p:spPr>
          <a:xfrm>
            <a:off x="685800" y="4495800"/>
            <a:ext cx="7696200" cy="584775"/>
          </a:xfrm>
          <a:prstGeom prst="rect">
            <a:avLst/>
          </a:prstGeom>
        </p:spPr>
        <p:txBody>
          <a:bodyPr wrap="square">
            <a:spAutoFit/>
          </a:bodyPr>
          <a:lstStyle/>
          <a:p>
            <a:r>
              <a:rPr lang="en-US" sz="3200" dirty="0" smtClean="0"/>
              <a:t>http://www3.epa.gov/climatechange/wycd/</a:t>
            </a:r>
            <a:endParaRPr lang="en-US" sz="3200" dirty="0"/>
          </a:p>
        </p:txBody>
      </p:sp>
    </p:spTree>
    <p:extLst>
      <p:ext uri="{BB962C8B-B14F-4D97-AF65-F5344CB8AC3E}">
        <p14:creationId xmlns="" xmlns:p14="http://schemas.microsoft.com/office/powerpoint/2010/main" val="1571876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Climate Change</a:t>
            </a:r>
            <a:endParaRPr lang="en-US" sz="3600" b="1" i="1" dirty="0"/>
          </a:p>
        </p:txBody>
      </p:sp>
      <p:sp>
        <p:nvSpPr>
          <p:cNvPr id="4" name="TextBox 3"/>
          <p:cNvSpPr txBox="1"/>
          <p:nvPr/>
        </p:nvSpPr>
        <p:spPr>
          <a:xfrm>
            <a:off x="762000" y="2743200"/>
            <a:ext cx="7772400" cy="3416320"/>
          </a:xfrm>
          <a:prstGeom prst="rect">
            <a:avLst/>
          </a:prstGeom>
          <a:noFill/>
        </p:spPr>
        <p:txBody>
          <a:bodyPr wrap="square" rtlCol="0">
            <a:spAutoFit/>
          </a:bodyPr>
          <a:lstStyle/>
          <a:p>
            <a:r>
              <a:rPr lang="en-US" sz="3600" b="1" u="sng" dirty="0" smtClean="0"/>
              <a:t>Change Your Light Bulbs</a:t>
            </a:r>
          </a:p>
          <a:p>
            <a:r>
              <a:rPr lang="en-US" sz="3600" b="1" i="1" dirty="0" smtClean="0">
                <a:solidFill>
                  <a:srgbClr val="FFC000"/>
                </a:solidFill>
              </a:rPr>
              <a:t>If </a:t>
            </a:r>
            <a:r>
              <a:rPr lang="en-US" sz="3600" b="1" i="1" dirty="0">
                <a:solidFill>
                  <a:srgbClr val="FFC000"/>
                </a:solidFill>
              </a:rPr>
              <a:t>every U.S. family replaced one regular light bulb with a LED, it would eliminate 90 billion pounds of greenhouse gases, the same as taking 7.5 million cars off the road.</a:t>
            </a:r>
          </a:p>
        </p:txBody>
      </p:sp>
    </p:spTree>
    <p:extLst>
      <p:ext uri="{BB962C8B-B14F-4D97-AF65-F5344CB8AC3E}">
        <p14:creationId xmlns="" xmlns:p14="http://schemas.microsoft.com/office/powerpoint/2010/main" val="14049962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Climate Change</a:t>
            </a:r>
            <a:endParaRPr lang="en-US" sz="3600" b="1" i="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85800" y="2667000"/>
            <a:ext cx="8458200" cy="1754326"/>
          </a:xfrm>
          <a:prstGeom prst="rect">
            <a:avLst/>
          </a:prstGeom>
          <a:noFill/>
        </p:spPr>
        <p:txBody>
          <a:bodyPr wrap="square" rtlCol="0">
            <a:spAutoFit/>
          </a:bodyPr>
          <a:lstStyle/>
          <a:p>
            <a:r>
              <a:rPr lang="en-US" sz="3600" b="1" u="sng" dirty="0" smtClean="0"/>
              <a:t>Make a Difference: </a:t>
            </a:r>
          </a:p>
          <a:p>
            <a:endParaRPr lang="en-US" sz="3600" b="1" i="1" dirty="0" smtClean="0">
              <a:solidFill>
                <a:srgbClr val="FFC000"/>
              </a:solidFill>
            </a:endParaRPr>
          </a:p>
          <a:p>
            <a:endParaRPr lang="en-US" sz="3600" b="1" i="1" dirty="0">
              <a:solidFill>
                <a:srgbClr val="FFC000"/>
              </a:solidFill>
            </a:endParaRPr>
          </a:p>
        </p:txBody>
      </p:sp>
      <p:sp>
        <p:nvSpPr>
          <p:cNvPr id="8" name="Rectangle 7"/>
          <p:cNvSpPr/>
          <p:nvPr/>
        </p:nvSpPr>
        <p:spPr>
          <a:xfrm>
            <a:off x="685800" y="3505200"/>
            <a:ext cx="7696200" cy="584775"/>
          </a:xfrm>
          <a:prstGeom prst="rect">
            <a:avLst/>
          </a:prstGeom>
        </p:spPr>
        <p:txBody>
          <a:bodyPr wrap="square">
            <a:spAutoFit/>
          </a:bodyPr>
          <a:lstStyle/>
          <a:p>
            <a:r>
              <a:rPr lang="en-US" sz="3200" dirty="0" smtClean="0"/>
              <a:t>http://www3.epa.gov/climatechange/wycd/</a:t>
            </a:r>
            <a:endParaRPr lang="en-US" sz="3200" dirty="0"/>
          </a:p>
        </p:txBody>
      </p:sp>
    </p:spTree>
    <p:extLst>
      <p:ext uri="{BB962C8B-B14F-4D97-AF65-F5344CB8AC3E}">
        <p14:creationId xmlns="" xmlns:p14="http://schemas.microsoft.com/office/powerpoint/2010/main" val="15718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a:t>
            </a:r>
            <a:endParaRPr lang="en-US" dirty="0"/>
          </a:p>
        </p:txBody>
      </p:sp>
      <p:sp>
        <p:nvSpPr>
          <p:cNvPr id="3" name="Text Placeholder 2"/>
          <p:cNvSpPr>
            <a:spLocks noGrp="1"/>
          </p:cNvSpPr>
          <p:nvPr>
            <p:ph type="body" idx="1"/>
          </p:nvPr>
        </p:nvSpPr>
        <p:spPr/>
        <p:txBody>
          <a:bodyPr>
            <a:normAutofit/>
          </a:bodyPr>
          <a:lstStyle/>
          <a:p>
            <a:r>
              <a:rPr lang="en-US" sz="3600" b="1" i="1" dirty="0" smtClean="0"/>
              <a:t>All Living &amp; Non-living </a:t>
            </a:r>
            <a:r>
              <a:rPr lang="en-US" sz="3600" b="1" i="1" dirty="0"/>
              <a:t>T</a:t>
            </a:r>
            <a:r>
              <a:rPr lang="en-US" sz="3600" b="1" i="1" dirty="0" smtClean="0"/>
              <a:t>hings in an Area</a:t>
            </a:r>
            <a:endParaRPr lang="en-US" sz="3600" b="1" i="1" dirty="0"/>
          </a:p>
        </p:txBody>
      </p:sp>
      <p:sp>
        <p:nvSpPr>
          <p:cNvPr id="4" name="TextBox 3"/>
          <p:cNvSpPr txBox="1"/>
          <p:nvPr/>
        </p:nvSpPr>
        <p:spPr>
          <a:xfrm>
            <a:off x="533400" y="2895600"/>
            <a:ext cx="4267200" cy="3539430"/>
          </a:xfrm>
          <a:prstGeom prst="rect">
            <a:avLst/>
          </a:prstGeom>
          <a:noFill/>
        </p:spPr>
        <p:txBody>
          <a:bodyPr wrap="square" rtlCol="0">
            <a:spAutoFit/>
          </a:bodyPr>
          <a:lstStyle/>
          <a:p>
            <a:r>
              <a:rPr lang="en-US" sz="3200" b="1" i="1" u="sng" dirty="0" smtClean="0"/>
              <a:t>Biodiversity</a:t>
            </a:r>
          </a:p>
          <a:p>
            <a:r>
              <a:rPr lang="en-US" sz="3200" b="1" i="1" dirty="0" smtClean="0">
                <a:solidFill>
                  <a:srgbClr val="FFC000"/>
                </a:solidFill>
              </a:rPr>
              <a:t>Variety of living </a:t>
            </a:r>
          </a:p>
          <a:p>
            <a:r>
              <a:rPr lang="en-US" sz="3200" b="1" i="1" dirty="0" smtClean="0">
                <a:solidFill>
                  <a:srgbClr val="FFC000"/>
                </a:solidFill>
              </a:rPr>
              <a:t>things</a:t>
            </a:r>
            <a:endParaRPr lang="en-US" sz="3200" b="1" i="1" u="sng" dirty="0" smtClean="0"/>
          </a:p>
          <a:p>
            <a:r>
              <a:rPr lang="en-US" sz="3200" b="1" i="1" u="sng" dirty="0" smtClean="0"/>
              <a:t>Keystone Species</a:t>
            </a:r>
          </a:p>
          <a:p>
            <a:r>
              <a:rPr lang="en-US" sz="3200" b="1" i="1" dirty="0" smtClean="0">
                <a:solidFill>
                  <a:srgbClr val="FFC000"/>
                </a:solidFill>
              </a:rPr>
              <a:t>Species that has a </a:t>
            </a:r>
          </a:p>
          <a:p>
            <a:r>
              <a:rPr lang="en-US" sz="3200" b="1" i="1" dirty="0" smtClean="0">
                <a:solidFill>
                  <a:srgbClr val="FFC000"/>
                </a:solidFill>
              </a:rPr>
              <a:t>large effect on ecosystem</a:t>
            </a:r>
            <a:endParaRPr lang="en-US" sz="3200" b="1" i="1" dirty="0">
              <a:solidFill>
                <a:srgbClr val="FFC000"/>
              </a:solidFill>
            </a:endParaRPr>
          </a:p>
        </p:txBody>
      </p:sp>
      <p:pic>
        <p:nvPicPr>
          <p:cNvPr id="5122" name="Picture 2" descr="A freshwater ecosystem. (Reproduced by permission of The Gale Group.)"/>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267200" y="2866697"/>
            <a:ext cx="4581525" cy="379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1652811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Sustainability</a:t>
            </a:r>
            <a:endParaRPr lang="en-US" sz="3600" b="1" i="1" dirty="0"/>
          </a:p>
        </p:txBody>
      </p:sp>
      <p:sp>
        <p:nvSpPr>
          <p:cNvPr id="4" name="TextBox 3"/>
          <p:cNvSpPr txBox="1"/>
          <p:nvPr/>
        </p:nvSpPr>
        <p:spPr>
          <a:xfrm>
            <a:off x="155576" y="3276600"/>
            <a:ext cx="8836024" cy="3139321"/>
          </a:xfrm>
          <a:prstGeom prst="rect">
            <a:avLst/>
          </a:prstGeom>
          <a:noFill/>
        </p:spPr>
        <p:txBody>
          <a:bodyPr wrap="square" rtlCol="0">
            <a:spAutoFit/>
          </a:bodyPr>
          <a:lstStyle/>
          <a:p>
            <a:pPr algn="ctr"/>
            <a:r>
              <a:rPr lang="en-US" sz="6600" b="1" i="1" dirty="0" smtClean="0">
                <a:solidFill>
                  <a:srgbClr val="FFC000"/>
                </a:solidFill>
              </a:rPr>
              <a:t>Lets talk about</a:t>
            </a:r>
          </a:p>
          <a:p>
            <a:pPr algn="ctr"/>
            <a:r>
              <a:rPr lang="en-US" sz="6600" b="1" i="1" dirty="0" smtClean="0">
                <a:solidFill>
                  <a:srgbClr val="FFC000"/>
                </a:solidFill>
              </a:rPr>
              <a:t>Sustainability and Sustainable Resources!</a:t>
            </a:r>
            <a:endParaRPr lang="en-US" sz="6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8770951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Sustainability</a:t>
            </a:r>
            <a:endParaRPr lang="en-US" sz="3600" b="1" i="1" dirty="0"/>
          </a:p>
        </p:txBody>
      </p:sp>
      <p:sp>
        <p:nvSpPr>
          <p:cNvPr id="4" name="TextBox 3"/>
          <p:cNvSpPr txBox="1"/>
          <p:nvPr/>
        </p:nvSpPr>
        <p:spPr>
          <a:xfrm>
            <a:off x="712519" y="3276600"/>
            <a:ext cx="7772400" cy="3323987"/>
          </a:xfrm>
          <a:prstGeom prst="rect">
            <a:avLst/>
          </a:prstGeom>
          <a:noFill/>
        </p:spPr>
        <p:txBody>
          <a:bodyPr wrap="square" rtlCol="0">
            <a:spAutoFit/>
          </a:bodyPr>
          <a:lstStyle/>
          <a:p>
            <a:r>
              <a:rPr lang="en-US" sz="3600" b="1" u="sng" dirty="0" smtClean="0"/>
              <a:t>Sustainability</a:t>
            </a:r>
          </a:p>
          <a:p>
            <a:r>
              <a:rPr lang="en-US" sz="3600" b="1" i="1" dirty="0" smtClean="0">
                <a:solidFill>
                  <a:srgbClr val="FFC000"/>
                </a:solidFill>
              </a:rPr>
              <a:t>Involving methods that do not completely use up or destroy natural resources.</a:t>
            </a:r>
          </a:p>
          <a:p>
            <a:endParaRPr lang="en-US" sz="6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1584653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a:t>
            </a:r>
            <a:br>
              <a:rPr lang="en-US" dirty="0" smtClean="0"/>
            </a:br>
            <a:r>
              <a:rPr lang="en-US" dirty="0" smtClean="0"/>
              <a:t>and Report</a:t>
            </a:r>
            <a:endParaRPr lang="en-US" dirty="0"/>
          </a:p>
        </p:txBody>
      </p:sp>
      <p:pic>
        <p:nvPicPr>
          <p:cNvPr id="4" name="Picture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498557" y="3599793"/>
            <a:ext cx="4645443" cy="3276600"/>
          </a:xfrm>
          <a:prstGeom prst="rect">
            <a:avLst/>
          </a:prstGeom>
        </p:spPr>
      </p:pic>
    </p:spTree>
    <p:extLst>
      <p:ext uri="{BB962C8B-B14F-4D97-AF65-F5344CB8AC3E}">
        <p14:creationId xmlns="" xmlns:p14="http://schemas.microsoft.com/office/powerpoint/2010/main" val="11297203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11</a:t>
            </a:r>
            <a:r>
              <a:rPr lang="en-US" baseline="30000" dirty="0" smtClean="0">
                <a:hlinkClick r:id="rId3"/>
              </a:rPr>
              <a:t>th</a:t>
            </a:r>
            <a:r>
              <a:rPr lang="en-US" dirty="0" smtClean="0">
                <a:hlinkClick r:id="rId3"/>
              </a:rPr>
              <a:t> Hour Clips - Sustainable Res</a:t>
            </a:r>
            <a:endParaRPr lang="en-US" dirty="0"/>
          </a:p>
        </p:txBody>
      </p:sp>
      <p:pic>
        <p:nvPicPr>
          <p:cNvPr id="4098" name="Picture 2">
            <a:hlinkClick r:id="rId3"/>
          </p:cNvPr>
          <p:cNvPicPr>
            <a:picLocks noGrp="1" noChangeAspect="1" noChangeArrowheads="1"/>
          </p:cNvPicPr>
          <p:nvPr>
            <p:ph idx="1"/>
          </p:nvPr>
        </p:nvPicPr>
        <p:blipFill rotWithShape="1">
          <a:blip r:embed="rId4" cstate="screen">
            <a:extLst>
              <a:ext uri="{28A0092B-C50C-407E-A947-70E740481C1C}">
                <a14:useLocalDpi xmlns="" xmlns:a14="http://schemas.microsoft.com/office/drawing/2010/main"/>
              </a:ext>
            </a:extLst>
          </a:blip>
          <a:srcRect/>
          <a:stretch/>
        </p:blipFill>
        <p:spPr bwMode="auto">
          <a:xfrm>
            <a:off x="457200" y="1676400"/>
            <a:ext cx="8368831"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323032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hlinkClick r:id="rId3"/>
              </a:rPr>
              <a:t>Non-Native Species Introduced</a:t>
            </a:r>
            <a:endParaRPr lang="en-US" dirty="0"/>
          </a:p>
        </p:txBody>
      </p:sp>
      <p:sp>
        <p:nvSpPr>
          <p:cNvPr id="3" name="Text Placeholder 2"/>
          <p:cNvSpPr>
            <a:spLocks noGrp="1"/>
          </p:cNvSpPr>
          <p:nvPr>
            <p:ph type="body" idx="1"/>
          </p:nvPr>
        </p:nvSpPr>
        <p:spPr/>
        <p:txBody>
          <a:bodyPr>
            <a:normAutofit/>
          </a:bodyPr>
          <a:lstStyle/>
          <a:p>
            <a:r>
              <a:rPr lang="en-US" sz="3600" b="1" i="1" dirty="0" smtClean="0"/>
              <a:t>Asian Carp, Kudzu, Burmese Python</a:t>
            </a:r>
            <a:endParaRPr lang="en-US" sz="3600" b="1" i="1" dirty="0"/>
          </a:p>
        </p:txBody>
      </p:sp>
      <p:pic>
        <p:nvPicPr>
          <p:cNvPr id="4098" name="Picture 2">
            <a:hlinkClick r:id="rId3"/>
          </p:cNvPr>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762000" y="2895600"/>
            <a:ext cx="7434210" cy="37391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357449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94192" cy="1636776"/>
          </a:xfrm>
        </p:spPr>
        <p:txBody>
          <a:bodyPr/>
          <a:lstStyle/>
          <a:p>
            <a:r>
              <a:rPr lang="en-US" dirty="0" smtClean="0"/>
              <a:t>Introducing Non-native Species</a:t>
            </a:r>
            <a:endParaRPr lang="en-US" dirty="0"/>
          </a:p>
        </p:txBody>
      </p:sp>
      <p:sp>
        <p:nvSpPr>
          <p:cNvPr id="3" name="Text Placeholder 2"/>
          <p:cNvSpPr>
            <a:spLocks noGrp="1"/>
          </p:cNvSpPr>
          <p:nvPr>
            <p:ph type="body" idx="1"/>
          </p:nvPr>
        </p:nvSpPr>
        <p:spPr/>
        <p:txBody>
          <a:bodyPr>
            <a:normAutofit/>
          </a:bodyPr>
          <a:lstStyle/>
          <a:p>
            <a:r>
              <a:rPr lang="en-US" sz="3600" b="1" i="1" dirty="0" smtClean="0"/>
              <a:t>Brings Consequences</a:t>
            </a:r>
            <a:endParaRPr lang="en-US" sz="3600" b="1" i="1" dirty="0"/>
          </a:p>
        </p:txBody>
      </p:sp>
      <p:sp>
        <p:nvSpPr>
          <p:cNvPr id="4" name="TextBox 3"/>
          <p:cNvSpPr txBox="1"/>
          <p:nvPr/>
        </p:nvSpPr>
        <p:spPr>
          <a:xfrm>
            <a:off x="990600" y="2610683"/>
            <a:ext cx="7239000" cy="4247317"/>
          </a:xfrm>
          <a:prstGeom prst="rect">
            <a:avLst/>
          </a:prstGeom>
          <a:noFill/>
        </p:spPr>
        <p:txBody>
          <a:bodyPr wrap="square" rtlCol="0">
            <a:spAutoFit/>
          </a:bodyPr>
          <a:lstStyle/>
          <a:p>
            <a:pPr marL="285750" indent="-285750"/>
            <a:r>
              <a:rPr lang="en-US" sz="3600" b="1" u="sng" dirty="0" smtClean="0"/>
              <a:t>Consequences</a:t>
            </a:r>
          </a:p>
          <a:p>
            <a:pPr marL="285750" indent="-285750">
              <a:buFont typeface="Arial" panose="020B0604020202020204" pitchFamily="34" charset="0"/>
              <a:buChar char="•"/>
            </a:pPr>
            <a:r>
              <a:rPr lang="en-US" sz="3600" b="1" i="1" dirty="0" smtClean="0">
                <a:solidFill>
                  <a:srgbClr val="FFC000"/>
                </a:solidFill>
              </a:rPr>
              <a:t>Can prey on native species causing a decrease in native species</a:t>
            </a:r>
          </a:p>
          <a:p>
            <a:pPr marL="285750" indent="-285750">
              <a:buFont typeface="Arial" panose="020B0604020202020204" pitchFamily="34" charset="0"/>
              <a:buChar char="•"/>
            </a:pPr>
            <a:r>
              <a:rPr lang="en-US" sz="3600" b="1" i="1" dirty="0" smtClean="0">
                <a:solidFill>
                  <a:srgbClr val="FFC000"/>
                </a:solidFill>
              </a:rPr>
              <a:t>May not have predators, so they can become overpopulated</a:t>
            </a:r>
          </a:p>
          <a:p>
            <a:pPr marL="285750" indent="-285750">
              <a:buFont typeface="Arial" panose="020B0604020202020204" pitchFamily="34" charset="0"/>
              <a:buChar char="•"/>
            </a:pPr>
            <a:r>
              <a:rPr lang="en-US" sz="3600" b="1" i="1" dirty="0" smtClean="0">
                <a:solidFill>
                  <a:srgbClr val="FFC000"/>
                </a:solidFill>
              </a:rPr>
              <a:t>Might be better predators, forcing native species out of their niche</a:t>
            </a:r>
          </a:p>
          <a:p>
            <a:endParaRPr lang="en-US" dirty="0"/>
          </a:p>
        </p:txBody>
      </p:sp>
    </p:spTree>
    <p:extLst>
      <p:ext uri="{BB962C8B-B14F-4D97-AF65-F5344CB8AC3E}">
        <p14:creationId xmlns="" xmlns:p14="http://schemas.microsoft.com/office/powerpoint/2010/main" val="2999030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13192" cy="1636776"/>
          </a:xfrm>
        </p:spPr>
        <p:txBody>
          <a:bodyPr/>
          <a:lstStyle/>
          <a:p>
            <a:r>
              <a:rPr lang="en-US" dirty="0" smtClean="0"/>
              <a:t>References</a:t>
            </a:r>
            <a:endParaRPr lang="en-US" dirty="0"/>
          </a:p>
        </p:txBody>
      </p:sp>
      <p:sp>
        <p:nvSpPr>
          <p:cNvPr id="4" name="TextBox 3"/>
          <p:cNvSpPr txBox="1"/>
          <p:nvPr/>
        </p:nvSpPr>
        <p:spPr>
          <a:xfrm>
            <a:off x="838200" y="2971800"/>
            <a:ext cx="7620000" cy="369332"/>
          </a:xfrm>
          <a:prstGeom prst="rect">
            <a:avLst/>
          </a:prstGeom>
          <a:noFill/>
        </p:spPr>
        <p:txBody>
          <a:bodyPr wrap="square" rtlCol="0">
            <a:spAutoFit/>
          </a:bodyPr>
          <a:lstStyle/>
          <a:p>
            <a:r>
              <a:rPr lang="en-US" b="1" dirty="0" smtClean="0"/>
              <a:t>References are in the slide notes for this presentation</a:t>
            </a:r>
            <a:endParaRPr lang="en-US" b="1" dirty="0"/>
          </a:p>
        </p:txBody>
      </p:sp>
    </p:spTree>
    <p:extLst>
      <p:ext uri="{BB962C8B-B14F-4D97-AF65-F5344CB8AC3E}">
        <p14:creationId xmlns="" xmlns:p14="http://schemas.microsoft.com/office/powerpoint/2010/main" val="108722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hlinkClick r:id="rId3"/>
              </a:rPr>
              <a:t>Endangered Keystone Species</a:t>
            </a:r>
            <a:endParaRPr lang="en-US" dirty="0"/>
          </a:p>
        </p:txBody>
      </p:sp>
      <p:sp>
        <p:nvSpPr>
          <p:cNvPr id="3" name="Text Placeholder 2"/>
          <p:cNvSpPr>
            <a:spLocks noGrp="1"/>
          </p:cNvSpPr>
          <p:nvPr>
            <p:ph type="body" idx="1"/>
          </p:nvPr>
        </p:nvSpPr>
        <p:spPr/>
        <p:txBody>
          <a:bodyPr>
            <a:normAutofit/>
          </a:bodyPr>
          <a:lstStyle/>
          <a:p>
            <a:r>
              <a:rPr lang="en-US" sz="3600" b="1" i="1" dirty="0" smtClean="0"/>
              <a:t>Honeybees</a:t>
            </a:r>
            <a:endParaRPr lang="en-US" sz="3600" b="1" i="1" dirty="0"/>
          </a:p>
        </p:txBody>
      </p:sp>
      <p:pic>
        <p:nvPicPr>
          <p:cNvPr id="2050" name="Picture 2">
            <a:hlinkClick r:id="rId3"/>
          </p:cNvPr>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600200" y="2971800"/>
            <a:ext cx="5885794" cy="3342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1138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hlinkClick r:id="rId3"/>
              </a:rPr>
              <a:t>Endangered Keystone Species</a:t>
            </a:r>
            <a:endParaRPr lang="en-US" dirty="0"/>
          </a:p>
        </p:txBody>
      </p:sp>
      <p:sp>
        <p:nvSpPr>
          <p:cNvPr id="3" name="Text Placeholder 2"/>
          <p:cNvSpPr>
            <a:spLocks noGrp="1"/>
          </p:cNvSpPr>
          <p:nvPr>
            <p:ph type="body" idx="1"/>
          </p:nvPr>
        </p:nvSpPr>
        <p:spPr/>
        <p:txBody>
          <a:bodyPr>
            <a:normAutofit/>
          </a:bodyPr>
          <a:lstStyle/>
          <a:p>
            <a:r>
              <a:rPr lang="en-US" sz="3600" b="1" i="1" dirty="0" smtClean="0"/>
              <a:t>Honeybees</a:t>
            </a:r>
            <a:endParaRPr lang="en-US" sz="3600" b="1" i="1" dirty="0"/>
          </a:p>
        </p:txBody>
      </p:sp>
      <p:pic>
        <p:nvPicPr>
          <p:cNvPr id="3074" name="Picture 2">
            <a:hlinkClick r:id="rId3"/>
          </p:cNvPr>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371600" y="2895600"/>
            <a:ext cx="6348107" cy="3657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66508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Ecological Relationships</a:t>
            </a:r>
            <a:endParaRPr lang="en-US" sz="4000" b="1" i="1" dirty="0">
              <a:solidFill>
                <a:srgbClr val="FFC000"/>
              </a:solidFill>
            </a:endParaRPr>
          </a:p>
        </p:txBody>
      </p:sp>
      <p:sp>
        <p:nvSpPr>
          <p:cNvPr id="4" name="TextBox 3"/>
          <p:cNvSpPr txBox="1"/>
          <p:nvPr/>
        </p:nvSpPr>
        <p:spPr>
          <a:xfrm>
            <a:off x="533400" y="2864936"/>
            <a:ext cx="4343400" cy="3416320"/>
          </a:xfrm>
          <a:prstGeom prst="rect">
            <a:avLst/>
          </a:prstGeom>
          <a:noFill/>
        </p:spPr>
        <p:txBody>
          <a:bodyPr wrap="square" rtlCol="0">
            <a:spAutoFit/>
          </a:bodyPr>
          <a:lstStyle/>
          <a:p>
            <a:r>
              <a:rPr lang="en-US" sz="3600" b="1" u="sng" dirty="0" smtClean="0"/>
              <a:t>Competition</a:t>
            </a:r>
          </a:p>
          <a:p>
            <a:r>
              <a:rPr lang="en-US" sz="3600" b="1" i="1" dirty="0" smtClean="0">
                <a:solidFill>
                  <a:srgbClr val="FFC000"/>
                </a:solidFill>
              </a:rPr>
              <a:t>When two or more organisms compete for the same environmental resource. </a:t>
            </a:r>
            <a:endParaRPr lang="en-US" sz="3600" b="1" i="1" dirty="0">
              <a:solidFill>
                <a:srgbClr val="FFC000"/>
              </a:solidFill>
            </a:endParaRPr>
          </a:p>
        </p:txBody>
      </p:sp>
      <p:pic>
        <p:nvPicPr>
          <p:cNvPr id="2050" name="Picture 2" descr="Image result for amensalism"/>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495800" y="2864936"/>
            <a:ext cx="4210050" cy="336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173524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Ecological Relationships</a:t>
            </a:r>
            <a:endParaRPr lang="en-US" sz="4000" b="1" i="1" dirty="0">
              <a:solidFill>
                <a:srgbClr val="FFC000"/>
              </a:solidFill>
            </a:endParaRPr>
          </a:p>
        </p:txBody>
      </p:sp>
      <p:sp>
        <p:nvSpPr>
          <p:cNvPr id="4" name="TextBox 3"/>
          <p:cNvSpPr txBox="1"/>
          <p:nvPr/>
        </p:nvSpPr>
        <p:spPr>
          <a:xfrm>
            <a:off x="533400" y="2864936"/>
            <a:ext cx="3657600" cy="2862322"/>
          </a:xfrm>
          <a:prstGeom prst="rect">
            <a:avLst/>
          </a:prstGeom>
          <a:noFill/>
        </p:spPr>
        <p:txBody>
          <a:bodyPr wrap="square" rtlCol="0">
            <a:spAutoFit/>
          </a:bodyPr>
          <a:lstStyle/>
          <a:p>
            <a:r>
              <a:rPr lang="en-US" sz="3600" b="1" u="sng" dirty="0" smtClean="0"/>
              <a:t>Predation</a:t>
            </a:r>
          </a:p>
          <a:p>
            <a:r>
              <a:rPr lang="en-US" sz="3600" b="1" i="1" dirty="0" smtClean="0">
                <a:solidFill>
                  <a:srgbClr val="FFC000"/>
                </a:solidFill>
              </a:rPr>
              <a:t>Behavior of one animal hunting and feeding on another. </a:t>
            </a:r>
            <a:endParaRPr lang="en-US" sz="3600" b="1" i="1" dirty="0">
              <a:solidFill>
                <a:srgbClr val="FFC000"/>
              </a:solidFill>
            </a:endParaRPr>
          </a:p>
        </p:txBody>
      </p:sp>
      <p:pic>
        <p:nvPicPr>
          <p:cNvPr id="1026" name="Picture 2" descr="Image result for amensalism"/>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962400" y="2864936"/>
            <a:ext cx="4905375" cy="3681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524428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Ecological Relationships</a:t>
            </a:r>
            <a:endParaRPr lang="en-US" sz="4000" b="1" i="1" dirty="0">
              <a:solidFill>
                <a:srgbClr val="FFC000"/>
              </a:solidFill>
            </a:endParaRPr>
          </a:p>
        </p:txBody>
      </p:sp>
      <p:sp>
        <p:nvSpPr>
          <p:cNvPr id="4" name="TextBox 3"/>
          <p:cNvSpPr txBox="1"/>
          <p:nvPr/>
        </p:nvSpPr>
        <p:spPr>
          <a:xfrm>
            <a:off x="533400" y="2864936"/>
            <a:ext cx="3429000" cy="2862322"/>
          </a:xfrm>
          <a:prstGeom prst="rect">
            <a:avLst/>
          </a:prstGeom>
          <a:noFill/>
        </p:spPr>
        <p:txBody>
          <a:bodyPr wrap="square" rtlCol="0">
            <a:spAutoFit/>
          </a:bodyPr>
          <a:lstStyle/>
          <a:p>
            <a:r>
              <a:rPr lang="en-US" sz="3600" b="1" u="sng" dirty="0" smtClean="0"/>
              <a:t>Mutualism</a:t>
            </a:r>
          </a:p>
          <a:p>
            <a:r>
              <a:rPr lang="en-US" sz="3600" b="1" i="1" dirty="0" smtClean="0">
                <a:solidFill>
                  <a:srgbClr val="FFC000"/>
                </a:solidFill>
              </a:rPr>
              <a:t>Relationship where both organisms benefit. </a:t>
            </a:r>
            <a:endParaRPr lang="en-US" sz="3600" b="1" i="1" dirty="0">
              <a:solidFill>
                <a:srgbClr val="FFC000"/>
              </a:solidFill>
            </a:endParaRPr>
          </a:p>
        </p:txBody>
      </p:sp>
      <p:pic>
        <p:nvPicPr>
          <p:cNvPr id="3074" name="Picture 2" descr="Image result for mutualism"/>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133850" y="2743200"/>
            <a:ext cx="4837112" cy="3924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01076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Ecological Relationships</a:t>
            </a:r>
            <a:endParaRPr lang="en-US" sz="4000" b="1" i="1" dirty="0">
              <a:solidFill>
                <a:srgbClr val="FFC000"/>
              </a:solidFill>
            </a:endParaRPr>
          </a:p>
        </p:txBody>
      </p:sp>
      <p:sp>
        <p:nvSpPr>
          <p:cNvPr id="4" name="TextBox 3"/>
          <p:cNvSpPr txBox="1"/>
          <p:nvPr/>
        </p:nvSpPr>
        <p:spPr>
          <a:xfrm>
            <a:off x="533400" y="2864936"/>
            <a:ext cx="4003675" cy="3416320"/>
          </a:xfrm>
          <a:prstGeom prst="rect">
            <a:avLst/>
          </a:prstGeom>
          <a:noFill/>
        </p:spPr>
        <p:txBody>
          <a:bodyPr wrap="square" rtlCol="0">
            <a:spAutoFit/>
          </a:bodyPr>
          <a:lstStyle/>
          <a:p>
            <a:r>
              <a:rPr lang="en-US" sz="3600" b="1" u="sng" dirty="0" smtClean="0"/>
              <a:t>Commensalism</a:t>
            </a:r>
          </a:p>
          <a:p>
            <a:r>
              <a:rPr lang="en-US" sz="3600" b="1" i="1" dirty="0" smtClean="0">
                <a:solidFill>
                  <a:srgbClr val="FFC000"/>
                </a:solidFill>
              </a:rPr>
              <a:t>Relationship where one organism benefits and one does not, but is unharmed. </a:t>
            </a:r>
            <a:endParaRPr lang="en-US" sz="3600" b="1" i="1" dirty="0">
              <a:solidFill>
                <a:srgbClr val="FFC000"/>
              </a:solidFill>
            </a:endParaRPr>
          </a:p>
        </p:txBody>
      </p:sp>
      <p:pic>
        <p:nvPicPr>
          <p:cNvPr id="4098" name="Picture 2" descr="Image result for bird nest in tree"/>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537075" y="3048000"/>
            <a:ext cx="4381500"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966436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Ecological Relationships</a:t>
            </a:r>
            <a:endParaRPr lang="en-US" sz="4000" b="1" i="1" dirty="0">
              <a:solidFill>
                <a:srgbClr val="FFC000"/>
              </a:solidFill>
            </a:endParaRPr>
          </a:p>
        </p:txBody>
      </p:sp>
      <p:sp>
        <p:nvSpPr>
          <p:cNvPr id="4" name="TextBox 3"/>
          <p:cNvSpPr txBox="1"/>
          <p:nvPr/>
        </p:nvSpPr>
        <p:spPr>
          <a:xfrm>
            <a:off x="533400" y="2815222"/>
            <a:ext cx="3581400" cy="3970318"/>
          </a:xfrm>
          <a:prstGeom prst="rect">
            <a:avLst/>
          </a:prstGeom>
          <a:noFill/>
        </p:spPr>
        <p:txBody>
          <a:bodyPr wrap="square" rtlCol="0">
            <a:spAutoFit/>
          </a:bodyPr>
          <a:lstStyle/>
          <a:p>
            <a:r>
              <a:rPr lang="en-US" sz="3600" b="1" u="sng" dirty="0" err="1" smtClean="0"/>
              <a:t>Amensalism</a:t>
            </a:r>
            <a:endParaRPr lang="en-US" sz="3600" b="1" u="sng" dirty="0" smtClean="0"/>
          </a:p>
          <a:p>
            <a:r>
              <a:rPr lang="en-US" sz="3600" b="1" i="1" dirty="0" smtClean="0">
                <a:solidFill>
                  <a:srgbClr val="FFC000"/>
                </a:solidFill>
              </a:rPr>
              <a:t>Relationship where one organism is harmed and the other is not affected. </a:t>
            </a:r>
            <a:endParaRPr lang="en-US" sz="3600" b="1" i="1" dirty="0">
              <a:solidFill>
                <a:srgbClr val="FFC000"/>
              </a:solidFill>
            </a:endParaRPr>
          </a:p>
        </p:txBody>
      </p:sp>
      <p:pic>
        <p:nvPicPr>
          <p:cNvPr id="5122" name="Picture 2" descr="Image result for animal foot prints in dirt"/>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114800" y="2864936"/>
            <a:ext cx="4772025" cy="3581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0919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Ecological Relationships</a:t>
            </a:r>
            <a:endParaRPr lang="en-US" sz="4000" b="1" i="1" dirty="0">
              <a:solidFill>
                <a:srgbClr val="FFC000"/>
              </a:solidFill>
            </a:endParaRPr>
          </a:p>
        </p:txBody>
      </p:sp>
      <p:sp>
        <p:nvSpPr>
          <p:cNvPr id="4" name="TextBox 3"/>
          <p:cNvSpPr txBox="1"/>
          <p:nvPr/>
        </p:nvSpPr>
        <p:spPr>
          <a:xfrm>
            <a:off x="533400" y="2864936"/>
            <a:ext cx="3810000" cy="3416320"/>
          </a:xfrm>
          <a:prstGeom prst="rect">
            <a:avLst/>
          </a:prstGeom>
          <a:noFill/>
        </p:spPr>
        <p:txBody>
          <a:bodyPr wrap="square" rtlCol="0">
            <a:spAutoFit/>
          </a:bodyPr>
          <a:lstStyle/>
          <a:p>
            <a:r>
              <a:rPr lang="en-US" sz="3600" b="1" u="sng" dirty="0" smtClean="0"/>
              <a:t>Parasitism</a:t>
            </a:r>
          </a:p>
          <a:p>
            <a:r>
              <a:rPr lang="en-US" sz="3600" b="1" i="1" dirty="0" smtClean="0">
                <a:solidFill>
                  <a:srgbClr val="FFC000"/>
                </a:solidFill>
              </a:rPr>
              <a:t>Relationship where one organism benefits by feeding on a host. </a:t>
            </a:r>
            <a:endParaRPr lang="en-US" sz="3600" b="1" i="1" dirty="0">
              <a:solidFill>
                <a:srgbClr val="FFC000"/>
              </a:solidFill>
            </a:endParaRPr>
          </a:p>
        </p:txBody>
      </p:sp>
      <p:sp>
        <p:nvSpPr>
          <p:cNvPr id="5" name="AutoShape 2" descr="Image result for parasit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tick"/>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343401" y="2864935"/>
            <a:ext cx="4305300" cy="3486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85809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657600" cy="3416320"/>
          </a:xfrm>
          <a:prstGeom prst="rect">
            <a:avLst/>
          </a:prstGeom>
          <a:noFill/>
        </p:spPr>
        <p:txBody>
          <a:bodyPr wrap="square" rtlCol="0">
            <a:spAutoFit/>
          </a:bodyPr>
          <a:lstStyle/>
          <a:p>
            <a:r>
              <a:rPr lang="en-US" sz="3600" b="1" u="sng" dirty="0" smtClean="0"/>
              <a:t>Ecology</a:t>
            </a:r>
          </a:p>
          <a:p>
            <a:r>
              <a:rPr lang="en-US" sz="3600" b="1" i="1" dirty="0" smtClean="0">
                <a:solidFill>
                  <a:srgbClr val="FFC000"/>
                </a:solidFill>
              </a:rPr>
              <a:t>Study of interactions among living things and their surroundings. </a:t>
            </a:r>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901127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Ecosystems</a:t>
            </a:r>
            <a:endParaRPr lang="en-US" sz="7200" i="1" dirty="0">
              <a:solidFill>
                <a:schemeClr val="tx1"/>
              </a:solidFill>
            </a:endParaRPr>
          </a:p>
        </p:txBody>
      </p:sp>
    </p:spTree>
    <p:extLst>
      <p:ext uri="{BB962C8B-B14F-4D97-AF65-F5344CB8AC3E}">
        <p14:creationId xmlns="" xmlns:p14="http://schemas.microsoft.com/office/powerpoint/2010/main" val="233514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 Cycles</a:t>
            </a:r>
            <a:endParaRPr lang="en-US" dirty="0"/>
          </a:p>
        </p:txBody>
      </p:sp>
      <p:sp>
        <p:nvSpPr>
          <p:cNvPr id="4" name="TextBox 3"/>
          <p:cNvSpPr txBox="1"/>
          <p:nvPr/>
        </p:nvSpPr>
        <p:spPr>
          <a:xfrm>
            <a:off x="609600" y="3200400"/>
            <a:ext cx="8153400" cy="3139321"/>
          </a:xfrm>
          <a:prstGeom prst="rect">
            <a:avLst/>
          </a:prstGeom>
          <a:noFill/>
        </p:spPr>
        <p:txBody>
          <a:bodyPr wrap="square" rtlCol="0">
            <a:spAutoFit/>
          </a:bodyPr>
          <a:lstStyle/>
          <a:p>
            <a:r>
              <a:rPr lang="en-US" sz="3600" b="1" i="1" dirty="0" smtClean="0">
                <a:solidFill>
                  <a:schemeClr val="bg1"/>
                </a:solidFill>
              </a:rPr>
              <a:t>Matter is never destroyed.</a:t>
            </a:r>
          </a:p>
          <a:p>
            <a:r>
              <a:rPr lang="en-US" sz="3600" b="1" i="1" dirty="0" smtClean="0">
                <a:solidFill>
                  <a:schemeClr val="bg1"/>
                </a:solidFill>
              </a:rPr>
              <a:t>It is converted from one state to another.</a:t>
            </a:r>
          </a:p>
          <a:p>
            <a:pPr marL="571500" indent="-571500">
              <a:buFont typeface="Arial" panose="020B0604020202020204" pitchFamily="34" charset="0"/>
              <a:buChar char="•"/>
            </a:pPr>
            <a:r>
              <a:rPr lang="en-US" sz="3600" b="1" i="1" dirty="0" smtClean="0">
                <a:solidFill>
                  <a:srgbClr val="FFC000"/>
                </a:solidFill>
              </a:rPr>
              <a:t>Nitrogen Cycle</a:t>
            </a:r>
          </a:p>
          <a:p>
            <a:pPr marL="571500" indent="-571500">
              <a:buFont typeface="Arial" panose="020B0604020202020204" pitchFamily="34" charset="0"/>
              <a:buChar char="•"/>
            </a:pPr>
            <a:r>
              <a:rPr lang="en-US" sz="3600" b="1" i="1" dirty="0" smtClean="0">
                <a:solidFill>
                  <a:srgbClr val="FFC000"/>
                </a:solidFill>
              </a:rPr>
              <a:t>Carbon Cycle </a:t>
            </a:r>
          </a:p>
          <a:p>
            <a:pPr marL="571500" indent="-571500">
              <a:buFont typeface="Arial" panose="020B0604020202020204" pitchFamily="34" charset="0"/>
              <a:buChar char="•"/>
            </a:pPr>
            <a:r>
              <a:rPr lang="en-US" sz="3600" b="1" i="1" dirty="0" smtClean="0">
                <a:solidFill>
                  <a:srgbClr val="FFC000"/>
                </a:solidFill>
              </a:rPr>
              <a:t>Water Cycle</a:t>
            </a:r>
          </a:p>
          <a:p>
            <a:endParaRPr lang="en-US" dirty="0"/>
          </a:p>
        </p:txBody>
      </p:sp>
    </p:spTree>
    <p:extLst>
      <p:ext uri="{BB962C8B-B14F-4D97-AF65-F5344CB8AC3E}">
        <p14:creationId xmlns="" xmlns:p14="http://schemas.microsoft.com/office/powerpoint/2010/main" val="886275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a:t>
            </a:r>
            <a:endParaRPr lang="en-US"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 xmlns:a14="http://schemas.microsoft.com/office/drawing/2010/main"/>
              </a:ext>
            </a:extLst>
          </a:blip>
          <a:srcRect/>
          <a:stretch/>
        </p:blipFill>
        <p:spPr bwMode="auto">
          <a:xfrm>
            <a:off x="304800" y="1600200"/>
            <a:ext cx="8628813"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82970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50675"/>
            <a:ext cx="8839200" cy="6186309"/>
          </a:xfrm>
          <a:prstGeom prst="rect">
            <a:avLst/>
          </a:prstGeom>
          <a:noFill/>
        </p:spPr>
        <p:txBody>
          <a:bodyPr wrap="square" rtlCol="0">
            <a:spAutoFit/>
          </a:bodyPr>
          <a:lstStyle/>
          <a:p>
            <a:pPr marL="742950" indent="-742950">
              <a:buFont typeface="+mj-lt"/>
              <a:buAutoNum type="arabicPeriod"/>
            </a:pPr>
            <a:r>
              <a:rPr lang="en-US" sz="3600" b="1" i="1" dirty="0">
                <a:solidFill>
                  <a:schemeClr val="bg1"/>
                </a:solidFill>
              </a:rPr>
              <a:t>What two things break the bonds of nitrogen so it can be used in the nitrogen cycle</a:t>
            </a:r>
            <a:r>
              <a:rPr lang="en-US" sz="3600" b="1" i="1" dirty="0" smtClean="0">
                <a:solidFill>
                  <a:schemeClr val="bg1"/>
                </a:solidFill>
              </a:rPr>
              <a:t>?</a:t>
            </a:r>
          </a:p>
          <a:p>
            <a:pPr marL="742950" indent="-742950">
              <a:buFont typeface="+mj-lt"/>
              <a:buAutoNum type="arabicPeriod"/>
            </a:pPr>
            <a:endParaRPr lang="en-US" sz="3600" b="1" i="1" dirty="0">
              <a:solidFill>
                <a:schemeClr val="bg1"/>
              </a:solidFill>
            </a:endParaRPr>
          </a:p>
          <a:p>
            <a:pPr marL="742950" indent="-742950">
              <a:buFont typeface="+mj-lt"/>
              <a:buAutoNum type="arabicPeriod"/>
            </a:pPr>
            <a:r>
              <a:rPr lang="en-US" sz="3600" b="1" i="1" dirty="0">
                <a:solidFill>
                  <a:schemeClr val="bg1"/>
                </a:solidFill>
              </a:rPr>
              <a:t>What is the name of the process that that converts nitrogen into usable forms</a:t>
            </a:r>
            <a:r>
              <a:rPr lang="en-US" sz="3600" b="1" i="1" dirty="0" smtClean="0">
                <a:solidFill>
                  <a:schemeClr val="bg1"/>
                </a:solidFill>
              </a:rPr>
              <a:t>?</a:t>
            </a:r>
          </a:p>
          <a:p>
            <a:pPr marL="742950" indent="-742950">
              <a:buFont typeface="+mj-lt"/>
              <a:buAutoNum type="arabicPeriod"/>
            </a:pPr>
            <a:endParaRPr lang="en-US" sz="3600" b="1" i="1" dirty="0">
              <a:solidFill>
                <a:schemeClr val="bg1"/>
              </a:solidFill>
            </a:endParaRPr>
          </a:p>
          <a:p>
            <a:pPr marL="742950" indent="-742950">
              <a:buFont typeface="+mj-lt"/>
              <a:buAutoNum type="arabicPeriod"/>
            </a:pPr>
            <a:r>
              <a:rPr lang="en-US" sz="3600" b="1" i="1" dirty="0">
                <a:solidFill>
                  <a:schemeClr val="bg1"/>
                </a:solidFill>
              </a:rPr>
              <a:t>How does nitrogen enter the food chain</a:t>
            </a:r>
            <a:r>
              <a:rPr lang="en-US" sz="3600" b="1" i="1" dirty="0" smtClean="0">
                <a:solidFill>
                  <a:schemeClr val="bg1"/>
                </a:solidFill>
              </a:rPr>
              <a:t>?</a:t>
            </a:r>
          </a:p>
          <a:p>
            <a:pPr marL="742950" indent="-742950">
              <a:buFont typeface="+mj-lt"/>
              <a:buAutoNum type="arabicPeriod"/>
            </a:pPr>
            <a:endParaRPr lang="en-US" sz="3600" b="1" i="1" dirty="0">
              <a:solidFill>
                <a:schemeClr val="bg1"/>
              </a:solidFill>
            </a:endParaRPr>
          </a:p>
          <a:p>
            <a:pPr marL="742950" indent="-742950">
              <a:buFont typeface="+mj-lt"/>
              <a:buAutoNum type="arabicPeriod"/>
            </a:pPr>
            <a:r>
              <a:rPr lang="en-US" sz="3600" b="1" i="1" dirty="0">
                <a:solidFill>
                  <a:schemeClr val="bg1"/>
                </a:solidFill>
              </a:rPr>
              <a:t>How is nitrogen returned to the soil?</a:t>
            </a:r>
          </a:p>
        </p:txBody>
      </p:sp>
    </p:spTree>
    <p:extLst>
      <p:ext uri="{BB962C8B-B14F-4D97-AF65-F5344CB8AC3E}">
        <p14:creationId xmlns="" xmlns:p14="http://schemas.microsoft.com/office/powerpoint/2010/main" val="839681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997839"/>
            <a:ext cx="8839200" cy="1754326"/>
          </a:xfrm>
          <a:prstGeom prst="rect">
            <a:avLst/>
          </a:prstGeom>
          <a:noFill/>
        </p:spPr>
        <p:txBody>
          <a:bodyPr wrap="square" rtlCol="0">
            <a:spAutoFit/>
          </a:bodyPr>
          <a:lstStyle/>
          <a:p>
            <a:r>
              <a:rPr lang="en-US" sz="3600" b="1" i="1" dirty="0">
                <a:solidFill>
                  <a:schemeClr val="bg1"/>
                </a:solidFill>
              </a:rPr>
              <a:t>What two things break the bonds of nitrogen so it can be used in the nitrogen cycle</a:t>
            </a:r>
            <a:r>
              <a:rPr lang="en-US" sz="3600" b="1" i="1" dirty="0" smtClean="0">
                <a:solidFill>
                  <a:schemeClr val="bg1"/>
                </a:solidFill>
              </a:rPr>
              <a:t>? </a:t>
            </a:r>
            <a:endParaRPr lang="en-US" sz="3600" b="1" i="1" dirty="0">
              <a:solidFill>
                <a:schemeClr val="bg1"/>
              </a:solidFill>
            </a:endParaRP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1758861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997839"/>
            <a:ext cx="8839200" cy="2862322"/>
          </a:xfrm>
          <a:prstGeom prst="rect">
            <a:avLst/>
          </a:prstGeom>
          <a:noFill/>
        </p:spPr>
        <p:txBody>
          <a:bodyPr wrap="square" rtlCol="0">
            <a:spAutoFit/>
          </a:bodyPr>
          <a:lstStyle/>
          <a:p>
            <a:r>
              <a:rPr lang="en-US" sz="3600" b="1" i="1" dirty="0">
                <a:solidFill>
                  <a:schemeClr val="bg1"/>
                </a:solidFill>
              </a:rPr>
              <a:t>What two things break the bonds of nitrogen so it can be used in the nitrogen cycle</a:t>
            </a:r>
            <a:r>
              <a:rPr lang="en-US" sz="3600" b="1" i="1" dirty="0" smtClean="0">
                <a:solidFill>
                  <a:schemeClr val="bg1"/>
                </a:solidFill>
              </a:rPr>
              <a:t>?  </a:t>
            </a:r>
            <a:r>
              <a:rPr lang="en-US" sz="3600" b="1" i="1" dirty="0" smtClean="0">
                <a:solidFill>
                  <a:srgbClr val="FFC000"/>
                </a:solidFill>
              </a:rPr>
              <a:t>Lightning and bacteria.</a:t>
            </a:r>
          </a:p>
          <a:p>
            <a:pPr marL="742950" indent="-742950">
              <a:buFont typeface="+mj-lt"/>
              <a:buAutoNum type="arabicPeriod"/>
            </a:pPr>
            <a:endParaRPr lang="en-US" sz="3600" b="1" i="1" dirty="0">
              <a:solidFill>
                <a:schemeClr val="bg1"/>
              </a:solidFill>
            </a:endParaRP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2064528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566884"/>
            <a:ext cx="8839200" cy="1754326"/>
          </a:xfrm>
          <a:prstGeom prst="rect">
            <a:avLst/>
          </a:prstGeom>
          <a:noFill/>
        </p:spPr>
        <p:txBody>
          <a:bodyPr wrap="square" rtlCol="0">
            <a:spAutoFit/>
          </a:bodyPr>
          <a:lstStyle/>
          <a:p>
            <a:pPr marL="742950" indent="-742950">
              <a:buFont typeface="+mj-lt"/>
              <a:buAutoNum type="arabicPeriod"/>
            </a:pPr>
            <a:endParaRPr lang="en-US" sz="3600" b="1" i="1" dirty="0">
              <a:solidFill>
                <a:schemeClr val="bg1"/>
              </a:solidFill>
            </a:endParaRPr>
          </a:p>
          <a:p>
            <a:r>
              <a:rPr lang="en-US" sz="3600" b="1" i="1" dirty="0">
                <a:solidFill>
                  <a:schemeClr val="bg1"/>
                </a:solidFill>
              </a:rPr>
              <a:t>What is the name of the process that that converts nitrogen into usable forms</a:t>
            </a:r>
            <a:r>
              <a:rPr lang="en-US" sz="3600" b="1" i="1" dirty="0" smtClean="0">
                <a:solidFill>
                  <a:schemeClr val="bg1"/>
                </a:solidFill>
              </a:rPr>
              <a:t>? </a:t>
            </a:r>
            <a:endParaRPr lang="en-US" sz="3600" b="1" i="1" dirty="0">
              <a:solidFill>
                <a:schemeClr val="bg1"/>
              </a:solidFill>
            </a:endParaRPr>
          </a:p>
        </p:txBody>
      </p:sp>
    </p:spTree>
    <p:extLst>
      <p:ext uri="{BB962C8B-B14F-4D97-AF65-F5344CB8AC3E}">
        <p14:creationId xmlns="" xmlns:p14="http://schemas.microsoft.com/office/powerpoint/2010/main" val="392716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566884"/>
            <a:ext cx="8839200" cy="2862322"/>
          </a:xfrm>
          <a:prstGeom prst="rect">
            <a:avLst/>
          </a:prstGeom>
          <a:noFill/>
        </p:spPr>
        <p:txBody>
          <a:bodyPr wrap="square" rtlCol="0">
            <a:spAutoFit/>
          </a:bodyPr>
          <a:lstStyle/>
          <a:p>
            <a:pPr marL="742950" indent="-742950">
              <a:buFont typeface="+mj-lt"/>
              <a:buAutoNum type="arabicPeriod"/>
            </a:pPr>
            <a:endParaRPr lang="en-US" sz="3600" b="1" i="1" dirty="0">
              <a:solidFill>
                <a:schemeClr val="bg1"/>
              </a:solidFill>
            </a:endParaRPr>
          </a:p>
          <a:p>
            <a:r>
              <a:rPr lang="en-US" sz="3600" b="1" i="1" dirty="0">
                <a:solidFill>
                  <a:schemeClr val="bg1"/>
                </a:solidFill>
              </a:rPr>
              <a:t>What is the name of the process that that converts nitrogen into usable forms</a:t>
            </a:r>
            <a:r>
              <a:rPr lang="en-US" sz="3600" b="1" i="1" dirty="0" smtClean="0">
                <a:solidFill>
                  <a:schemeClr val="bg1"/>
                </a:solidFill>
              </a:rPr>
              <a:t>? </a:t>
            </a:r>
            <a:r>
              <a:rPr lang="en-US" sz="3600" b="1" i="1" dirty="0" smtClean="0">
                <a:solidFill>
                  <a:srgbClr val="FFC000"/>
                </a:solidFill>
              </a:rPr>
              <a:t>Nitrogen fixation.</a:t>
            </a: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3851984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34203" y="1997839"/>
            <a:ext cx="8839200" cy="1200329"/>
          </a:xfrm>
          <a:prstGeom prst="rect">
            <a:avLst/>
          </a:prstGeom>
          <a:noFill/>
        </p:spPr>
        <p:txBody>
          <a:bodyPr wrap="square" rtlCol="0">
            <a:spAutoFit/>
          </a:bodyPr>
          <a:lstStyle/>
          <a:p>
            <a:r>
              <a:rPr lang="en-US" sz="3600" b="1" i="1" dirty="0">
                <a:solidFill>
                  <a:schemeClr val="bg1"/>
                </a:solidFill>
              </a:rPr>
              <a:t>How does nitrogen enter the food chain? </a:t>
            </a: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579428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34203" y="1997839"/>
            <a:ext cx="8839200" cy="2862322"/>
          </a:xfrm>
          <a:prstGeom prst="rect">
            <a:avLst/>
          </a:prstGeom>
          <a:noFill/>
        </p:spPr>
        <p:txBody>
          <a:bodyPr wrap="square" rtlCol="0">
            <a:spAutoFit/>
          </a:bodyPr>
          <a:lstStyle/>
          <a:p>
            <a:r>
              <a:rPr lang="en-US" sz="3600" b="1" i="1" dirty="0">
                <a:solidFill>
                  <a:schemeClr val="bg1"/>
                </a:solidFill>
              </a:rPr>
              <a:t>How does nitrogen enter the food chain? </a:t>
            </a:r>
            <a:r>
              <a:rPr lang="en-US" sz="3600" b="1" i="1" dirty="0">
                <a:solidFill>
                  <a:srgbClr val="FFC000"/>
                </a:solidFill>
              </a:rPr>
              <a:t>Plants absorb it through the roots. </a:t>
            </a:r>
            <a:endParaRPr lang="en-US" sz="3600" b="1" i="1" dirty="0" smtClean="0">
              <a:solidFill>
                <a:srgbClr val="FFC000"/>
              </a:solidFill>
            </a:endParaRPr>
          </a:p>
          <a:p>
            <a:r>
              <a:rPr lang="en-US" sz="3600" b="1" i="1" dirty="0" smtClean="0">
                <a:solidFill>
                  <a:srgbClr val="FFC000"/>
                </a:solidFill>
              </a:rPr>
              <a:t>Animals </a:t>
            </a:r>
            <a:r>
              <a:rPr lang="en-US" sz="3600" b="1" i="1" dirty="0">
                <a:solidFill>
                  <a:srgbClr val="FFC000"/>
                </a:solidFill>
              </a:rPr>
              <a:t>eat the plants.</a:t>
            </a:r>
          </a:p>
          <a:p>
            <a:pPr marL="742950" indent="-742950">
              <a:buFont typeface="+mj-lt"/>
              <a:buAutoNum type="arabicPeriod"/>
            </a:pPr>
            <a:endParaRPr lang="en-US" sz="3600" b="1" i="1" dirty="0">
              <a:solidFill>
                <a:schemeClr val="bg1"/>
              </a:solidFill>
            </a:endParaRP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340201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657600" cy="2308324"/>
          </a:xfrm>
          <a:prstGeom prst="rect">
            <a:avLst/>
          </a:prstGeom>
          <a:noFill/>
        </p:spPr>
        <p:txBody>
          <a:bodyPr wrap="square" rtlCol="0">
            <a:spAutoFit/>
          </a:bodyPr>
          <a:lstStyle/>
          <a:p>
            <a:r>
              <a:rPr lang="en-US" sz="3600" b="1" u="sng" dirty="0" smtClean="0"/>
              <a:t>Biosphere</a:t>
            </a:r>
          </a:p>
          <a:p>
            <a:r>
              <a:rPr lang="en-US" sz="3600" b="1" i="1" dirty="0" smtClean="0">
                <a:solidFill>
                  <a:srgbClr val="FFC000"/>
                </a:solidFill>
              </a:rPr>
              <a:t>All living, nonliving things and the climate.</a:t>
            </a:r>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ight Arrow 5"/>
          <p:cNvSpPr/>
          <p:nvPr/>
        </p:nvSpPr>
        <p:spPr>
          <a:xfrm>
            <a:off x="3326642" y="3307307"/>
            <a:ext cx="464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09956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997839"/>
            <a:ext cx="8839200" cy="1200329"/>
          </a:xfrm>
          <a:prstGeom prst="rect">
            <a:avLst/>
          </a:prstGeom>
          <a:noFill/>
        </p:spPr>
        <p:txBody>
          <a:bodyPr wrap="square" rtlCol="0">
            <a:spAutoFit/>
          </a:bodyPr>
          <a:lstStyle/>
          <a:p>
            <a:pPr marL="742950" indent="-742950">
              <a:buFont typeface="+mj-lt"/>
              <a:buAutoNum type="arabicPeriod"/>
            </a:pPr>
            <a:endParaRPr lang="en-US" sz="3600" b="1" i="1" dirty="0">
              <a:solidFill>
                <a:schemeClr val="bg1"/>
              </a:solidFill>
            </a:endParaRPr>
          </a:p>
          <a:p>
            <a:r>
              <a:rPr lang="en-US" sz="3600" b="1" i="1" dirty="0">
                <a:solidFill>
                  <a:schemeClr val="bg1"/>
                </a:solidFill>
              </a:rPr>
              <a:t>How is nitrogen returned to the soil? </a:t>
            </a:r>
          </a:p>
        </p:txBody>
      </p:sp>
    </p:spTree>
    <p:extLst>
      <p:ext uri="{BB962C8B-B14F-4D97-AF65-F5344CB8AC3E}">
        <p14:creationId xmlns="" xmlns:p14="http://schemas.microsoft.com/office/powerpoint/2010/main" val="41269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997839"/>
            <a:ext cx="8839200" cy="2862322"/>
          </a:xfrm>
          <a:prstGeom prst="rect">
            <a:avLst/>
          </a:prstGeom>
          <a:noFill/>
        </p:spPr>
        <p:txBody>
          <a:bodyPr wrap="square" rtlCol="0">
            <a:spAutoFit/>
          </a:bodyPr>
          <a:lstStyle/>
          <a:p>
            <a:pPr marL="742950" indent="-742950">
              <a:buFont typeface="+mj-lt"/>
              <a:buAutoNum type="arabicPeriod"/>
            </a:pPr>
            <a:endParaRPr lang="en-US" sz="3600" b="1" i="1" dirty="0">
              <a:solidFill>
                <a:schemeClr val="bg1"/>
              </a:solidFill>
            </a:endParaRPr>
          </a:p>
          <a:p>
            <a:r>
              <a:rPr lang="en-US" sz="3600" b="1" i="1" dirty="0">
                <a:solidFill>
                  <a:schemeClr val="bg1"/>
                </a:solidFill>
              </a:rPr>
              <a:t>How is nitrogen returned to the soil? </a:t>
            </a:r>
            <a:r>
              <a:rPr lang="en-US" sz="3600" b="1" i="1" dirty="0">
                <a:solidFill>
                  <a:srgbClr val="FFC000"/>
                </a:solidFill>
              </a:rPr>
              <a:t>Decomposition of plants and animals, and animal waste.</a:t>
            </a: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2893669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a:t>
            </a:r>
            <a:endParaRPr lang="en-US" dirty="0"/>
          </a:p>
        </p:txBody>
      </p:sp>
      <p:pic>
        <p:nvPicPr>
          <p:cNvPr id="2051" name="Picture 3"/>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bwMode="auto">
          <a:xfrm>
            <a:off x="1066800" y="1600200"/>
            <a:ext cx="7086600" cy="4822825"/>
          </a:xfrm>
          <a:prstGeom prst="rect">
            <a:avLst/>
          </a:prstGeom>
          <a:noFill/>
          <a:ln w="9525">
            <a:noFill/>
            <a:miter lim="800000"/>
            <a:headEnd/>
            <a:tailEnd/>
          </a:ln>
          <a:effectLst/>
        </p:spPr>
      </p:pic>
    </p:spTree>
    <p:extLst>
      <p:ext uri="{BB962C8B-B14F-4D97-AF65-F5344CB8AC3E}">
        <p14:creationId xmlns="" xmlns:p14="http://schemas.microsoft.com/office/powerpoint/2010/main" val="294574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257800"/>
            <a:ext cx="8915400" cy="1200329"/>
          </a:xfrm>
          <a:prstGeom prst="rect">
            <a:avLst/>
          </a:prstGeom>
          <a:noFill/>
        </p:spPr>
        <p:txBody>
          <a:bodyPr wrap="square" rtlCol="0">
            <a:spAutoFit/>
          </a:bodyPr>
          <a:lstStyle/>
          <a:p>
            <a:r>
              <a:rPr lang="en-US" sz="3600" b="1" i="1" dirty="0" smtClean="0">
                <a:solidFill>
                  <a:schemeClr val="bg1"/>
                </a:solidFill>
              </a:rPr>
              <a:t>Model 3 Illustrates how nature recycles what natural resource?</a:t>
            </a:r>
            <a:endParaRPr lang="en-US" sz="3600" b="1" i="1" dirty="0">
              <a:solidFill>
                <a:schemeClr val="bg1"/>
              </a:solidFill>
            </a:endParaRPr>
          </a:p>
        </p:txBody>
      </p:sp>
    </p:spTree>
    <p:extLst>
      <p:ext uri="{BB962C8B-B14F-4D97-AF65-F5344CB8AC3E}">
        <p14:creationId xmlns="" xmlns:p14="http://schemas.microsoft.com/office/powerpoint/2010/main" val="2264379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257800"/>
            <a:ext cx="8915400" cy="1200329"/>
          </a:xfrm>
          <a:prstGeom prst="rect">
            <a:avLst/>
          </a:prstGeom>
          <a:noFill/>
        </p:spPr>
        <p:txBody>
          <a:bodyPr wrap="square" rtlCol="0">
            <a:spAutoFit/>
          </a:bodyPr>
          <a:lstStyle/>
          <a:p>
            <a:r>
              <a:rPr lang="en-US" sz="3600" b="1" i="1" dirty="0" smtClean="0">
                <a:solidFill>
                  <a:schemeClr val="bg1"/>
                </a:solidFill>
              </a:rPr>
              <a:t>Model 3 Illustrates how nature recycles what natural resource?  </a:t>
            </a:r>
            <a:r>
              <a:rPr lang="en-US" sz="3600" b="1" dirty="0" smtClean="0">
                <a:solidFill>
                  <a:srgbClr val="FFC000"/>
                </a:solidFill>
              </a:rPr>
              <a:t>Nitrogen</a:t>
            </a:r>
            <a:endParaRPr lang="en-US" sz="3600" b="1" dirty="0">
              <a:solidFill>
                <a:srgbClr val="FFC000"/>
              </a:solidFill>
            </a:endParaRPr>
          </a:p>
        </p:txBody>
      </p:sp>
      <p:sp>
        <p:nvSpPr>
          <p:cNvPr id="6" name="Oval 5"/>
          <p:cNvSpPr/>
          <p:nvPr/>
        </p:nvSpPr>
        <p:spPr>
          <a:xfrm>
            <a:off x="2133600" y="228600"/>
            <a:ext cx="2057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52654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257800"/>
            <a:ext cx="8915400" cy="1200329"/>
          </a:xfrm>
          <a:prstGeom prst="rect">
            <a:avLst/>
          </a:prstGeom>
          <a:noFill/>
        </p:spPr>
        <p:txBody>
          <a:bodyPr wrap="square" rtlCol="0">
            <a:spAutoFit/>
          </a:bodyPr>
          <a:lstStyle/>
          <a:p>
            <a:r>
              <a:rPr lang="en-US" sz="3600" b="1" i="1" dirty="0" smtClean="0">
                <a:solidFill>
                  <a:schemeClr val="bg1"/>
                </a:solidFill>
              </a:rPr>
              <a:t>Name three types of bacteria involved in the nitrogen cycle.</a:t>
            </a:r>
            <a:endParaRPr lang="en-US" sz="3600" b="1" dirty="0">
              <a:solidFill>
                <a:srgbClr val="FFC000"/>
              </a:solidFill>
            </a:endParaRPr>
          </a:p>
        </p:txBody>
      </p:sp>
    </p:spTree>
    <p:extLst>
      <p:ext uri="{BB962C8B-B14F-4D97-AF65-F5344CB8AC3E}">
        <p14:creationId xmlns="" xmlns:p14="http://schemas.microsoft.com/office/powerpoint/2010/main" val="1176482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4"/>
            <a:ext cx="7312924" cy="4976851"/>
          </a:xfrm>
          <a:prstGeom prst="rect">
            <a:avLst/>
          </a:prstGeom>
          <a:noFill/>
          <a:ln w="9525">
            <a:noFill/>
            <a:miter lim="800000"/>
            <a:headEnd/>
            <a:tailEnd/>
          </a:ln>
          <a:effectLst/>
        </p:spPr>
      </p:pic>
      <p:sp>
        <p:nvSpPr>
          <p:cNvPr id="5" name="TextBox 4"/>
          <p:cNvSpPr txBox="1"/>
          <p:nvPr/>
        </p:nvSpPr>
        <p:spPr>
          <a:xfrm>
            <a:off x="170597" y="5121871"/>
            <a:ext cx="8915400" cy="1754326"/>
          </a:xfrm>
          <a:prstGeom prst="rect">
            <a:avLst/>
          </a:prstGeom>
          <a:noFill/>
        </p:spPr>
        <p:txBody>
          <a:bodyPr wrap="square" rtlCol="0">
            <a:spAutoFit/>
          </a:bodyPr>
          <a:lstStyle/>
          <a:p>
            <a:r>
              <a:rPr lang="en-US" sz="3600" b="1" i="1" dirty="0" smtClean="0">
                <a:solidFill>
                  <a:schemeClr val="bg1"/>
                </a:solidFill>
              </a:rPr>
              <a:t>Name three types of bacteria involved in the nitrogen cycle?  </a:t>
            </a:r>
            <a:r>
              <a:rPr lang="en-US" sz="3600" b="1" dirty="0" smtClean="0">
                <a:solidFill>
                  <a:srgbClr val="FFC000"/>
                </a:solidFill>
              </a:rPr>
              <a:t> Denitrifying, nitrogen-fixing, nitrifying.</a:t>
            </a:r>
            <a:endParaRPr lang="en-US" sz="3600" b="1" dirty="0">
              <a:solidFill>
                <a:srgbClr val="FFC000"/>
              </a:solidFill>
            </a:endParaRPr>
          </a:p>
        </p:txBody>
      </p:sp>
      <p:sp>
        <p:nvSpPr>
          <p:cNvPr id="2" name="Oval 1"/>
          <p:cNvSpPr/>
          <p:nvPr/>
        </p:nvSpPr>
        <p:spPr>
          <a:xfrm>
            <a:off x="5257800" y="381000"/>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334000" y="3336878"/>
            <a:ext cx="1524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447800" y="2133600"/>
            <a:ext cx="12954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985912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257800"/>
            <a:ext cx="8915400" cy="1200329"/>
          </a:xfrm>
          <a:prstGeom prst="rect">
            <a:avLst/>
          </a:prstGeom>
          <a:noFill/>
        </p:spPr>
        <p:txBody>
          <a:bodyPr wrap="square" rtlCol="0">
            <a:spAutoFit/>
          </a:bodyPr>
          <a:lstStyle/>
          <a:p>
            <a:r>
              <a:rPr lang="en-US" sz="3600" b="1" i="1" dirty="0" smtClean="0">
                <a:solidFill>
                  <a:schemeClr val="bg1"/>
                </a:solidFill>
              </a:rPr>
              <a:t>In what ways is Nitrogen gas removed from the atmosphere?</a:t>
            </a:r>
            <a:endParaRPr lang="en-US" sz="3600" b="1" dirty="0">
              <a:solidFill>
                <a:srgbClr val="FFC000"/>
              </a:solidFill>
            </a:endParaRPr>
          </a:p>
        </p:txBody>
      </p:sp>
    </p:spTree>
    <p:extLst>
      <p:ext uri="{BB962C8B-B14F-4D97-AF65-F5344CB8AC3E}">
        <p14:creationId xmlns="" xmlns:p14="http://schemas.microsoft.com/office/powerpoint/2010/main" val="2109238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754326"/>
          </a:xfrm>
          <a:prstGeom prst="rect">
            <a:avLst/>
          </a:prstGeom>
          <a:noFill/>
        </p:spPr>
        <p:txBody>
          <a:bodyPr wrap="square" rtlCol="0">
            <a:spAutoFit/>
          </a:bodyPr>
          <a:lstStyle/>
          <a:p>
            <a:r>
              <a:rPr lang="en-US" sz="3600" b="1" i="1" dirty="0" smtClean="0">
                <a:solidFill>
                  <a:schemeClr val="bg1"/>
                </a:solidFill>
              </a:rPr>
              <a:t>In what ways is Nitrogen gas removed from the atmosphere? </a:t>
            </a:r>
            <a:r>
              <a:rPr lang="en-US" sz="3600" b="1" i="1" dirty="0" smtClean="0">
                <a:solidFill>
                  <a:srgbClr val="FFC000"/>
                </a:solidFill>
              </a:rPr>
              <a:t>Nitrogen fixation by lightning and nitrogen fixing bacteria.</a:t>
            </a:r>
            <a:endParaRPr lang="en-US" sz="3600" b="1" dirty="0">
              <a:solidFill>
                <a:srgbClr val="FFC000"/>
              </a:solidFill>
            </a:endParaRPr>
          </a:p>
        </p:txBody>
      </p:sp>
      <p:sp>
        <p:nvSpPr>
          <p:cNvPr id="2" name="Oval 1"/>
          <p:cNvSpPr/>
          <p:nvPr/>
        </p:nvSpPr>
        <p:spPr>
          <a:xfrm>
            <a:off x="6553200" y="1810603"/>
            <a:ext cx="10668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823882">
            <a:off x="5330465" y="2016846"/>
            <a:ext cx="1558168" cy="2843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24500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754326"/>
          </a:xfrm>
          <a:prstGeom prst="rect">
            <a:avLst/>
          </a:prstGeom>
          <a:noFill/>
        </p:spPr>
        <p:txBody>
          <a:bodyPr wrap="square" rtlCol="0">
            <a:spAutoFit/>
          </a:bodyPr>
          <a:lstStyle/>
          <a:p>
            <a:r>
              <a:rPr lang="en-US" sz="3600" b="1" i="1" dirty="0" smtClean="0">
                <a:solidFill>
                  <a:schemeClr val="bg1"/>
                </a:solidFill>
              </a:rPr>
              <a:t>By what process are animal wastes and dead organisms converted to other nitrogen containing compounds? </a:t>
            </a:r>
            <a:endParaRPr lang="en-US" sz="3600" b="1" dirty="0">
              <a:solidFill>
                <a:srgbClr val="FFC000"/>
              </a:solidFill>
            </a:endParaRPr>
          </a:p>
        </p:txBody>
      </p:sp>
    </p:spTree>
    <p:extLst>
      <p:ext uri="{BB962C8B-B14F-4D97-AF65-F5344CB8AC3E}">
        <p14:creationId xmlns="" xmlns:p14="http://schemas.microsoft.com/office/powerpoint/2010/main" val="180440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657600" cy="3416320"/>
          </a:xfrm>
          <a:prstGeom prst="rect">
            <a:avLst/>
          </a:prstGeom>
          <a:noFill/>
        </p:spPr>
        <p:txBody>
          <a:bodyPr wrap="square" rtlCol="0">
            <a:spAutoFit/>
          </a:bodyPr>
          <a:lstStyle/>
          <a:p>
            <a:r>
              <a:rPr lang="en-US" sz="3600" b="1" u="sng" dirty="0" smtClean="0"/>
              <a:t>Biome</a:t>
            </a:r>
          </a:p>
          <a:p>
            <a:r>
              <a:rPr lang="en-US" sz="3600" b="1" i="1" dirty="0" smtClean="0">
                <a:solidFill>
                  <a:srgbClr val="FFC000"/>
                </a:solidFill>
              </a:rPr>
              <a:t>Global community defined by the climate and plant communities.</a:t>
            </a:r>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ight Arrow 5"/>
          <p:cNvSpPr/>
          <p:nvPr/>
        </p:nvSpPr>
        <p:spPr>
          <a:xfrm>
            <a:off x="2354239" y="3794078"/>
            <a:ext cx="464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77457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569660"/>
          </a:xfrm>
          <a:prstGeom prst="rect">
            <a:avLst/>
          </a:prstGeom>
          <a:noFill/>
        </p:spPr>
        <p:txBody>
          <a:bodyPr wrap="square" rtlCol="0">
            <a:spAutoFit/>
          </a:bodyPr>
          <a:lstStyle/>
          <a:p>
            <a:r>
              <a:rPr lang="en-US" sz="3200" b="1" i="1" dirty="0" smtClean="0">
                <a:solidFill>
                  <a:schemeClr val="bg1"/>
                </a:solidFill>
              </a:rPr>
              <a:t>By what process are animal wastes and dead organisms converted to other nitrogen containing compounds? </a:t>
            </a:r>
            <a:r>
              <a:rPr lang="en-US" sz="3200" b="1" i="1" dirty="0" smtClean="0">
                <a:solidFill>
                  <a:srgbClr val="FFC000"/>
                </a:solidFill>
              </a:rPr>
              <a:t>Decomposition or </a:t>
            </a:r>
            <a:r>
              <a:rPr lang="en-US" sz="3200" b="1" i="1" dirty="0" err="1" smtClean="0">
                <a:solidFill>
                  <a:srgbClr val="FFC000"/>
                </a:solidFill>
              </a:rPr>
              <a:t>Deamination</a:t>
            </a:r>
            <a:r>
              <a:rPr lang="en-US" sz="3200" b="1" i="1" dirty="0" smtClean="0">
                <a:solidFill>
                  <a:srgbClr val="FFC000"/>
                </a:solidFill>
              </a:rPr>
              <a:t>.</a:t>
            </a:r>
            <a:endParaRPr lang="en-US" sz="3200" b="1" dirty="0">
              <a:solidFill>
                <a:srgbClr val="FFC000"/>
              </a:solidFill>
            </a:endParaRPr>
          </a:p>
        </p:txBody>
      </p:sp>
      <p:sp>
        <p:nvSpPr>
          <p:cNvPr id="2" name="Oval 1"/>
          <p:cNvSpPr/>
          <p:nvPr/>
        </p:nvSpPr>
        <p:spPr>
          <a:xfrm>
            <a:off x="2057400" y="3581400"/>
            <a:ext cx="2669275"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6135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200329"/>
          </a:xfrm>
          <a:prstGeom prst="rect">
            <a:avLst/>
          </a:prstGeom>
          <a:noFill/>
        </p:spPr>
        <p:txBody>
          <a:bodyPr wrap="square" rtlCol="0">
            <a:spAutoFit/>
          </a:bodyPr>
          <a:lstStyle/>
          <a:p>
            <a:r>
              <a:rPr lang="en-US" sz="3600" b="1" i="1" dirty="0" smtClean="0">
                <a:solidFill>
                  <a:schemeClr val="bg1"/>
                </a:solidFill>
              </a:rPr>
              <a:t>What is the only form of nitrogen that non-legume plants can take in and use? </a:t>
            </a:r>
            <a:endParaRPr lang="en-US" sz="3600" b="1" dirty="0">
              <a:solidFill>
                <a:srgbClr val="FFC000"/>
              </a:solidFill>
            </a:endParaRPr>
          </a:p>
        </p:txBody>
      </p:sp>
    </p:spTree>
    <p:extLst>
      <p:ext uri="{BB962C8B-B14F-4D97-AF65-F5344CB8AC3E}">
        <p14:creationId xmlns="" xmlns:p14="http://schemas.microsoft.com/office/powerpoint/2010/main" val="1387662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200329"/>
          </a:xfrm>
          <a:prstGeom prst="rect">
            <a:avLst/>
          </a:prstGeom>
          <a:noFill/>
        </p:spPr>
        <p:txBody>
          <a:bodyPr wrap="square" rtlCol="0">
            <a:spAutoFit/>
          </a:bodyPr>
          <a:lstStyle/>
          <a:p>
            <a:r>
              <a:rPr lang="en-US" sz="3600" b="1" i="1" dirty="0" smtClean="0">
                <a:solidFill>
                  <a:schemeClr val="bg1"/>
                </a:solidFill>
              </a:rPr>
              <a:t>What is the only form of nitrogen that non-legume plants can take in and use? </a:t>
            </a:r>
            <a:r>
              <a:rPr lang="en-US" sz="3600" b="1" i="1" dirty="0" smtClean="0">
                <a:solidFill>
                  <a:srgbClr val="FFC000"/>
                </a:solidFill>
              </a:rPr>
              <a:t>Nitrates.</a:t>
            </a:r>
            <a:endParaRPr lang="en-US" sz="3600" b="1" dirty="0">
              <a:solidFill>
                <a:srgbClr val="FFC000"/>
              </a:solidFill>
            </a:endParaRPr>
          </a:p>
        </p:txBody>
      </p:sp>
      <p:sp>
        <p:nvSpPr>
          <p:cNvPr id="2" name="Oval 1"/>
          <p:cNvSpPr/>
          <p:nvPr/>
        </p:nvSpPr>
        <p:spPr>
          <a:xfrm>
            <a:off x="4267200" y="838200"/>
            <a:ext cx="19050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30038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200329"/>
          </a:xfrm>
          <a:prstGeom prst="rect">
            <a:avLst/>
          </a:prstGeom>
          <a:noFill/>
        </p:spPr>
        <p:txBody>
          <a:bodyPr wrap="square" rtlCol="0">
            <a:spAutoFit/>
          </a:bodyPr>
          <a:lstStyle/>
          <a:p>
            <a:r>
              <a:rPr lang="en-US" sz="3600" b="1" i="1" dirty="0" smtClean="0">
                <a:solidFill>
                  <a:schemeClr val="bg1"/>
                </a:solidFill>
              </a:rPr>
              <a:t>What do denitrifying bacteria do during the denitrifying process? </a:t>
            </a:r>
            <a:endParaRPr lang="en-US" sz="3600" b="1" dirty="0">
              <a:solidFill>
                <a:srgbClr val="FFC000"/>
              </a:solidFill>
            </a:endParaRPr>
          </a:p>
        </p:txBody>
      </p:sp>
    </p:spTree>
    <p:extLst>
      <p:ext uri="{BB962C8B-B14F-4D97-AF65-F5344CB8AC3E}">
        <p14:creationId xmlns="" xmlns:p14="http://schemas.microsoft.com/office/powerpoint/2010/main" val="4023447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103715"/>
            <a:ext cx="7312924" cy="4976851"/>
          </a:xfrm>
          <a:prstGeom prst="rect">
            <a:avLst/>
          </a:prstGeom>
          <a:noFill/>
          <a:ln w="9525">
            <a:noFill/>
            <a:miter lim="800000"/>
            <a:headEnd/>
            <a:tailEnd/>
          </a:ln>
          <a:effectLst/>
        </p:spPr>
      </p:pic>
      <p:sp>
        <p:nvSpPr>
          <p:cNvPr id="5" name="TextBox 4"/>
          <p:cNvSpPr txBox="1"/>
          <p:nvPr/>
        </p:nvSpPr>
        <p:spPr>
          <a:xfrm>
            <a:off x="170597" y="5103674"/>
            <a:ext cx="8915400" cy="1754326"/>
          </a:xfrm>
          <a:prstGeom prst="rect">
            <a:avLst/>
          </a:prstGeom>
          <a:noFill/>
        </p:spPr>
        <p:txBody>
          <a:bodyPr wrap="square" rtlCol="0">
            <a:spAutoFit/>
          </a:bodyPr>
          <a:lstStyle/>
          <a:p>
            <a:r>
              <a:rPr lang="en-US" sz="3600" b="1" i="1" dirty="0" smtClean="0">
                <a:solidFill>
                  <a:schemeClr val="bg1"/>
                </a:solidFill>
              </a:rPr>
              <a:t>What do denitrifying bacteria do during the denitrifying process? </a:t>
            </a:r>
            <a:r>
              <a:rPr lang="en-US" sz="3600" b="1" i="1" dirty="0" smtClean="0">
                <a:solidFill>
                  <a:srgbClr val="FFC000"/>
                </a:solidFill>
              </a:rPr>
              <a:t>Convert nitrates back into atmospheric nitrogen.</a:t>
            </a:r>
            <a:endParaRPr lang="en-US" sz="3600" b="1" dirty="0">
              <a:solidFill>
                <a:srgbClr val="FFC000"/>
              </a:solidFill>
            </a:endParaRPr>
          </a:p>
        </p:txBody>
      </p:sp>
      <p:sp>
        <p:nvSpPr>
          <p:cNvPr id="2" name="Oval 1"/>
          <p:cNvSpPr/>
          <p:nvPr/>
        </p:nvSpPr>
        <p:spPr>
          <a:xfrm>
            <a:off x="4570862" y="533400"/>
            <a:ext cx="304913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96238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524000"/>
            <a:ext cx="8839200" cy="4524315"/>
          </a:xfrm>
          <a:prstGeom prst="rect">
            <a:avLst/>
          </a:prstGeom>
          <a:noFill/>
        </p:spPr>
        <p:txBody>
          <a:bodyPr wrap="square" rtlCol="0">
            <a:spAutoFit/>
          </a:bodyPr>
          <a:lstStyle/>
          <a:p>
            <a:pPr marL="742950" indent="-742950">
              <a:buFont typeface="+mj-lt"/>
              <a:buAutoNum type="arabicPeriod"/>
            </a:pPr>
            <a:endParaRPr lang="en-US" sz="3600" b="1" i="1" dirty="0">
              <a:solidFill>
                <a:schemeClr val="bg1"/>
              </a:solidFill>
            </a:endParaRPr>
          </a:p>
          <a:p>
            <a:r>
              <a:rPr lang="en-US" sz="3600" b="1" i="1" dirty="0" smtClean="0">
                <a:solidFill>
                  <a:schemeClr val="bg1"/>
                </a:solidFill>
              </a:rPr>
              <a:t>If the number of nitrifying bacteria decreased, what effect would this have on the nitrogen cycle and what would accumulate as a result? </a:t>
            </a:r>
            <a:r>
              <a:rPr lang="en-US" sz="3600" b="1" i="1" dirty="0" smtClean="0">
                <a:solidFill>
                  <a:srgbClr val="FFC000"/>
                </a:solidFill>
              </a:rPr>
              <a:t>Nitrites would not be converted to nitrates that plants need. Ammonia would accumulate.</a:t>
            </a:r>
            <a:endParaRPr lang="en-US" sz="3600" b="1" i="1" dirty="0">
              <a:solidFill>
                <a:srgbClr val="FFC000"/>
              </a:solidFill>
            </a:endParaRPr>
          </a:p>
          <a:p>
            <a:pPr marL="742950" indent="-742950">
              <a:buFont typeface="+mj-lt"/>
              <a:buAutoNum type="arabicPeriod"/>
            </a:pPr>
            <a:endParaRPr lang="en-US" sz="3600" b="1" i="1" dirty="0">
              <a:solidFill>
                <a:schemeClr val="bg1"/>
              </a:solidFill>
            </a:endParaRPr>
          </a:p>
        </p:txBody>
      </p:sp>
    </p:spTree>
    <p:extLst>
      <p:ext uri="{BB962C8B-B14F-4D97-AF65-F5344CB8AC3E}">
        <p14:creationId xmlns="" xmlns:p14="http://schemas.microsoft.com/office/powerpoint/2010/main" val="3134161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52400" y="1524000"/>
            <a:ext cx="8839200" cy="2862322"/>
          </a:xfrm>
          <a:prstGeom prst="rect">
            <a:avLst/>
          </a:prstGeom>
          <a:noFill/>
        </p:spPr>
        <p:txBody>
          <a:bodyPr wrap="square" rtlCol="0">
            <a:spAutoFit/>
          </a:bodyPr>
          <a:lstStyle/>
          <a:p>
            <a:pPr marL="742950" indent="-742950">
              <a:buFont typeface="+mj-lt"/>
              <a:buAutoNum type="arabicPeriod"/>
            </a:pPr>
            <a:endParaRPr lang="en-US" sz="3600" b="1" i="1" dirty="0">
              <a:solidFill>
                <a:schemeClr val="bg1"/>
              </a:solidFill>
            </a:endParaRPr>
          </a:p>
          <a:p>
            <a:r>
              <a:rPr lang="en-US" sz="3600" b="1" i="1" dirty="0" smtClean="0">
                <a:solidFill>
                  <a:schemeClr val="bg1"/>
                </a:solidFill>
              </a:rPr>
              <a:t>If the number of nitrifying bacteria decreased, what effect would this have on the nitrogen cycle and what would accumulate as a result? </a:t>
            </a:r>
            <a:endParaRPr lang="en-US" sz="3600" b="1" i="1" dirty="0">
              <a:solidFill>
                <a:schemeClr val="bg1"/>
              </a:solidFill>
            </a:endParaRPr>
          </a:p>
        </p:txBody>
      </p:sp>
    </p:spTree>
    <p:extLst>
      <p:ext uri="{BB962C8B-B14F-4D97-AF65-F5344CB8AC3E}">
        <p14:creationId xmlns="" xmlns:p14="http://schemas.microsoft.com/office/powerpoint/2010/main" val="3809302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The Nitrogen Cycle</a:t>
            </a:r>
            <a:endParaRPr lang="en-US" sz="7200" i="1" dirty="0">
              <a:solidFill>
                <a:schemeClr val="tx1"/>
              </a:solidFill>
            </a:endParaRPr>
          </a:p>
        </p:txBody>
      </p:sp>
    </p:spTree>
    <p:extLst>
      <p:ext uri="{BB962C8B-B14F-4D97-AF65-F5344CB8AC3E}">
        <p14:creationId xmlns="" xmlns:p14="http://schemas.microsoft.com/office/powerpoint/2010/main" val="3917237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772400" cy="6032421"/>
          </a:xfrm>
          <a:prstGeom prst="rect">
            <a:avLst/>
          </a:prstGeom>
          <a:noFill/>
        </p:spPr>
        <p:txBody>
          <a:bodyPr wrap="square" rtlCol="0">
            <a:spAutoFit/>
          </a:bodyPr>
          <a:lstStyle/>
          <a:p>
            <a:r>
              <a:rPr lang="en-US" sz="6000" b="1" u="sng" dirty="0" smtClean="0"/>
              <a:t>Water Cycle Lab</a:t>
            </a:r>
          </a:p>
          <a:p>
            <a:endParaRPr lang="en-US" dirty="0" smtClean="0"/>
          </a:p>
          <a:p>
            <a:pPr>
              <a:buFont typeface="Arial" pitchFamily="34" charset="0"/>
              <a:buChar char="•"/>
            </a:pPr>
            <a:r>
              <a:rPr lang="en-US" sz="2800" b="1" dirty="0" smtClean="0"/>
              <a:t>4oo ml water</a:t>
            </a:r>
          </a:p>
          <a:p>
            <a:pPr>
              <a:buFont typeface="Arial" pitchFamily="34" charset="0"/>
              <a:buChar char="•"/>
            </a:pPr>
            <a:r>
              <a:rPr lang="en-US" sz="2800" b="1" dirty="0" smtClean="0"/>
              <a:t>15 ml food coloring </a:t>
            </a:r>
          </a:p>
          <a:p>
            <a:pPr>
              <a:buFont typeface="Arial" pitchFamily="34" charset="0"/>
              <a:buChar char="•"/>
            </a:pPr>
            <a:r>
              <a:rPr lang="en-US" sz="2800" b="1" dirty="0" smtClean="0"/>
              <a:t>2 celery stalks</a:t>
            </a:r>
          </a:p>
          <a:p>
            <a:pPr>
              <a:buFont typeface="Arial" pitchFamily="34" charset="0"/>
              <a:buChar char="•"/>
            </a:pPr>
            <a:r>
              <a:rPr lang="en-US" sz="2800" b="1" dirty="0" smtClean="0"/>
              <a:t>1 leaf </a:t>
            </a:r>
            <a:r>
              <a:rPr lang="en-US" sz="2800" b="1" dirty="0" err="1" smtClean="0"/>
              <a:t>nappa</a:t>
            </a:r>
            <a:r>
              <a:rPr lang="en-US" sz="2800" b="1" dirty="0" smtClean="0"/>
              <a:t> cabbage</a:t>
            </a:r>
          </a:p>
          <a:p>
            <a:endParaRPr lang="en-US" sz="2800" b="1" dirty="0" smtClean="0"/>
          </a:p>
          <a:p>
            <a:r>
              <a:rPr lang="en-US" sz="2800" b="1" dirty="0" smtClean="0"/>
              <a:t>Pour food coloring in water.</a:t>
            </a:r>
          </a:p>
          <a:p>
            <a:r>
              <a:rPr lang="en-US" sz="2800" b="1" dirty="0" smtClean="0"/>
              <a:t>Add 2 celery stalks and 1 leaf of </a:t>
            </a:r>
            <a:r>
              <a:rPr lang="en-US" sz="2800" b="1" dirty="0" err="1" smtClean="0"/>
              <a:t>nappa</a:t>
            </a:r>
            <a:r>
              <a:rPr lang="en-US" sz="2800" b="1" dirty="0" smtClean="0"/>
              <a:t> cabbage.</a:t>
            </a:r>
          </a:p>
          <a:p>
            <a:endParaRPr lang="en-US" sz="2800" b="1" dirty="0" smtClean="0"/>
          </a:p>
          <a:p>
            <a:r>
              <a:rPr lang="en-US" sz="2800" b="1" dirty="0" smtClean="0"/>
              <a:t>As a lab group, write a hypothesis about what changes might happen in the celery in the next 48 hours.</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010400" cy="5078313"/>
          </a:xfrm>
          <a:prstGeom prst="rect">
            <a:avLst/>
          </a:prstGeom>
          <a:noFill/>
        </p:spPr>
        <p:txBody>
          <a:bodyPr wrap="square" rtlCol="0">
            <a:spAutoFit/>
          </a:bodyPr>
          <a:lstStyle/>
          <a:p>
            <a:r>
              <a:rPr lang="en-US" dirty="0" smtClean="0"/>
              <a:t>Block 1 Hypothesis</a:t>
            </a:r>
          </a:p>
          <a:p>
            <a:endParaRPr lang="en-US" dirty="0" smtClean="0"/>
          </a:p>
          <a:p>
            <a:r>
              <a:rPr lang="en-US" dirty="0" smtClean="0"/>
              <a:t>Lab 1 – The color will change on the whole piece of celery and cabbage.</a:t>
            </a:r>
          </a:p>
          <a:p>
            <a:endParaRPr lang="en-US" dirty="0" smtClean="0"/>
          </a:p>
          <a:p>
            <a:r>
              <a:rPr lang="en-US" dirty="0" smtClean="0"/>
              <a:t>Lab 2 – If we add food coloring to the water, the color of the plants will change.</a:t>
            </a:r>
          </a:p>
          <a:p>
            <a:endParaRPr lang="en-US" dirty="0" smtClean="0"/>
          </a:p>
          <a:p>
            <a:r>
              <a:rPr lang="en-US" dirty="0" smtClean="0"/>
              <a:t>Lab 3 – The vegetables will absorb the food coloring.</a:t>
            </a:r>
          </a:p>
          <a:p>
            <a:endParaRPr lang="en-US" dirty="0" smtClean="0"/>
          </a:p>
          <a:p>
            <a:r>
              <a:rPr lang="en-US" dirty="0" smtClean="0"/>
              <a:t>Lab 4 – If you put vegetables in food coloring they will turn blue.</a:t>
            </a:r>
          </a:p>
          <a:p>
            <a:endParaRPr lang="en-US" dirty="0" smtClean="0"/>
          </a:p>
          <a:p>
            <a:r>
              <a:rPr lang="en-US" dirty="0" smtClean="0"/>
              <a:t>Lab 5 – The vegetables in the food coloring will turn blue.</a:t>
            </a:r>
          </a:p>
          <a:p>
            <a:endParaRPr lang="en-US" dirty="0" smtClean="0"/>
          </a:p>
          <a:p>
            <a:r>
              <a:rPr lang="en-US" dirty="0" smtClean="0"/>
              <a:t>Lab 6 – If you put the celery and cabbage in the blue dye they will turn blue.</a:t>
            </a:r>
          </a:p>
          <a:p>
            <a:endParaRPr lang="en-US" dirty="0" smtClean="0"/>
          </a:p>
          <a:p>
            <a:r>
              <a:rPr lang="en-US" dirty="0" smtClean="0"/>
              <a:t>Lab 7 – The veins in the cabbage and celery will turn blue.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657600" cy="4585871"/>
          </a:xfrm>
          <a:prstGeom prst="rect">
            <a:avLst/>
          </a:prstGeom>
          <a:noFill/>
        </p:spPr>
        <p:txBody>
          <a:bodyPr wrap="square" rtlCol="0">
            <a:spAutoFit/>
          </a:bodyPr>
          <a:lstStyle/>
          <a:p>
            <a:r>
              <a:rPr lang="en-US" sz="3200" b="1" u="sng" dirty="0" smtClean="0"/>
              <a:t>Ecosystem</a:t>
            </a:r>
          </a:p>
          <a:p>
            <a:r>
              <a:rPr lang="en-US" sz="3200" b="1" i="1" dirty="0" smtClean="0">
                <a:solidFill>
                  <a:srgbClr val="FFC000"/>
                </a:solidFill>
              </a:rPr>
              <a:t>All living &amp; </a:t>
            </a:r>
          </a:p>
          <a:p>
            <a:r>
              <a:rPr lang="en-US" sz="3200" b="1" i="1" dirty="0" smtClean="0">
                <a:solidFill>
                  <a:srgbClr val="FFC000"/>
                </a:solidFill>
              </a:rPr>
              <a:t>non-living things in an area</a:t>
            </a:r>
          </a:p>
          <a:p>
            <a:r>
              <a:rPr lang="en-US" sz="3200" b="1" i="1" dirty="0" smtClean="0">
                <a:solidFill>
                  <a:srgbClr val="FFC000"/>
                </a:solidFill>
              </a:rPr>
              <a:t> </a:t>
            </a:r>
            <a:r>
              <a:rPr lang="en-US" sz="3200" b="1" i="1" u="sng" dirty="0" smtClean="0"/>
              <a:t>Biotic </a:t>
            </a:r>
            <a:r>
              <a:rPr lang="en-US" sz="3200" b="1" i="1" dirty="0" smtClean="0"/>
              <a:t>- </a:t>
            </a:r>
            <a:r>
              <a:rPr lang="en-US" sz="3200" b="1" i="1" dirty="0" smtClean="0">
                <a:solidFill>
                  <a:srgbClr val="FFC000"/>
                </a:solidFill>
              </a:rPr>
              <a:t>Living things</a:t>
            </a:r>
          </a:p>
          <a:p>
            <a:r>
              <a:rPr lang="en-US" sz="3200" b="1" i="1" u="sng" dirty="0" smtClean="0"/>
              <a:t>Abiotic</a:t>
            </a:r>
            <a:r>
              <a:rPr lang="en-US" sz="3200" b="1" i="1" dirty="0" smtClean="0"/>
              <a:t> - </a:t>
            </a:r>
            <a:r>
              <a:rPr lang="en-US" sz="3200" b="1" i="1" dirty="0" smtClean="0">
                <a:solidFill>
                  <a:srgbClr val="FFC000"/>
                </a:solidFill>
              </a:rPr>
              <a:t>Non-living </a:t>
            </a:r>
            <a:r>
              <a:rPr lang="en-US" sz="3200" b="1" i="1" dirty="0">
                <a:solidFill>
                  <a:srgbClr val="FFC000"/>
                </a:solidFill>
              </a:rPr>
              <a:t>things</a:t>
            </a:r>
          </a:p>
          <a:p>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ight Arrow 5"/>
          <p:cNvSpPr/>
          <p:nvPr/>
        </p:nvSpPr>
        <p:spPr>
          <a:xfrm>
            <a:off x="4089724" y="4164842"/>
            <a:ext cx="1828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43599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pic>
        <p:nvPicPr>
          <p:cNvPr id="4098" name="Picture 2"/>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bwMode="auto">
          <a:xfrm>
            <a:off x="458014" y="1774825"/>
            <a:ext cx="8227971" cy="462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7969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pic>
        <p:nvPicPr>
          <p:cNvPr id="3075" name="Picture 3"/>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bwMode="auto">
          <a:xfrm>
            <a:off x="1066800" y="1600200"/>
            <a:ext cx="7239000" cy="5003426"/>
          </a:xfrm>
          <a:prstGeom prst="rect">
            <a:avLst/>
          </a:prstGeom>
          <a:noFill/>
          <a:ln w="9525">
            <a:noFill/>
            <a:miter lim="800000"/>
            <a:headEnd/>
            <a:tailEnd/>
          </a:ln>
          <a:effectLst/>
        </p:spPr>
      </p:pic>
    </p:spTree>
    <p:extLst>
      <p:ext uri="{BB962C8B-B14F-4D97-AF65-F5344CB8AC3E}">
        <p14:creationId xmlns="" xmlns:p14="http://schemas.microsoft.com/office/powerpoint/2010/main" val="41669161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pic>
        <p:nvPicPr>
          <p:cNvPr id="5123" name="Picture 3"/>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bwMode="auto">
          <a:xfrm>
            <a:off x="458014" y="1774825"/>
            <a:ext cx="8227971" cy="462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96180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Cycle</a:t>
            </a:r>
            <a:endParaRPr lang="en-US" dirty="0"/>
          </a:p>
        </p:txBody>
      </p:sp>
      <p:pic>
        <p:nvPicPr>
          <p:cNvPr id="1028" name="Picture 4"/>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bwMode="auto">
          <a:xfrm>
            <a:off x="1295400" y="1600200"/>
            <a:ext cx="6781800" cy="5044998"/>
          </a:xfrm>
          <a:prstGeom prst="rect">
            <a:avLst/>
          </a:prstGeom>
          <a:noFill/>
          <a:ln w="9525">
            <a:noFill/>
            <a:miter lim="800000"/>
            <a:headEnd/>
            <a:tailEnd/>
          </a:ln>
          <a:effectLst/>
        </p:spPr>
      </p:pic>
    </p:spTree>
    <p:extLst>
      <p:ext uri="{BB962C8B-B14F-4D97-AF65-F5344CB8AC3E}">
        <p14:creationId xmlns="" xmlns:p14="http://schemas.microsoft.com/office/powerpoint/2010/main" val="4120211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The Water Cycle Rap</a:t>
            </a:r>
            <a:endParaRPr lang="en-US" dirty="0"/>
          </a:p>
        </p:txBody>
      </p:sp>
      <p:pic>
        <p:nvPicPr>
          <p:cNvPr id="3074" name="Picture 2"/>
          <p:cNvPicPr>
            <a:picLocks noGrp="1" noChangeAspect="1" noChangeArrowheads="1"/>
          </p:cNvPicPr>
          <p:nvPr>
            <p:ph idx="1"/>
          </p:nvPr>
        </p:nvPicPr>
        <p:blipFill>
          <a:blip r:embed="rId4" cstate="email">
            <a:extLst>
              <a:ext uri="{28A0092B-C50C-407E-A947-70E740481C1C}">
                <a14:useLocalDpi xmlns="" xmlns:a14="http://schemas.microsoft.com/office/drawing/2010/main"/>
              </a:ext>
            </a:extLst>
          </a:blip>
          <a:srcRect/>
          <a:stretch>
            <a:fillRect/>
          </a:stretch>
        </p:blipFill>
        <p:spPr bwMode="auto">
          <a:xfrm>
            <a:off x="458014" y="1774825"/>
            <a:ext cx="8227971" cy="462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62994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457199" y="2819400"/>
            <a:ext cx="2586037" cy="3816429"/>
          </a:xfrm>
          <a:prstGeom prst="rect">
            <a:avLst/>
          </a:prstGeom>
          <a:noFill/>
        </p:spPr>
        <p:txBody>
          <a:bodyPr wrap="square" rtlCol="0">
            <a:spAutoFit/>
          </a:bodyPr>
          <a:lstStyle/>
          <a:p>
            <a:r>
              <a:rPr lang="en-US" sz="3200" b="1" u="sng" dirty="0" smtClean="0"/>
              <a:t>Carrying Capacity</a:t>
            </a:r>
          </a:p>
          <a:p>
            <a:r>
              <a:rPr lang="en-US" sz="3200" b="1" i="1" dirty="0" smtClean="0">
                <a:solidFill>
                  <a:srgbClr val="FFC000"/>
                </a:solidFill>
              </a:rPr>
              <a:t>Maximum number of individuals an environment can support</a:t>
            </a:r>
          </a:p>
          <a:p>
            <a:endParaRPr lang="en-US" dirty="0"/>
          </a:p>
        </p:txBody>
      </p:sp>
    </p:spTree>
    <p:extLst>
      <p:ext uri="{BB962C8B-B14F-4D97-AF65-F5344CB8AC3E}">
        <p14:creationId xmlns="" xmlns:p14="http://schemas.microsoft.com/office/powerpoint/2010/main" val="1800991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457199" y="2819400"/>
            <a:ext cx="2586037" cy="4308872"/>
          </a:xfrm>
          <a:prstGeom prst="rect">
            <a:avLst/>
          </a:prstGeom>
          <a:noFill/>
        </p:spPr>
        <p:txBody>
          <a:bodyPr wrap="square" rtlCol="0">
            <a:spAutoFit/>
          </a:bodyPr>
          <a:lstStyle/>
          <a:p>
            <a:r>
              <a:rPr lang="en-US" sz="3200" b="1" u="sng" dirty="0" smtClean="0"/>
              <a:t>Limiting Factor</a:t>
            </a:r>
          </a:p>
          <a:p>
            <a:r>
              <a:rPr lang="en-US" sz="3200" b="1" i="1" dirty="0" smtClean="0">
                <a:solidFill>
                  <a:srgbClr val="FFC000"/>
                </a:solidFill>
              </a:rPr>
              <a:t>Something that limits the size of a population, such as food or shelter.</a:t>
            </a:r>
          </a:p>
          <a:p>
            <a:endParaRPr lang="en-US" dirty="0"/>
          </a:p>
        </p:txBody>
      </p:sp>
    </p:spTree>
    <p:extLst>
      <p:ext uri="{BB962C8B-B14F-4D97-AF65-F5344CB8AC3E}">
        <p14:creationId xmlns="" xmlns:p14="http://schemas.microsoft.com/office/powerpoint/2010/main" val="2690771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457199" y="2819400"/>
            <a:ext cx="2586037" cy="3939540"/>
          </a:xfrm>
          <a:prstGeom prst="rect">
            <a:avLst/>
          </a:prstGeom>
          <a:noFill/>
        </p:spPr>
        <p:txBody>
          <a:bodyPr wrap="square" rtlCol="0">
            <a:spAutoFit/>
          </a:bodyPr>
          <a:lstStyle/>
          <a:p>
            <a:r>
              <a:rPr lang="en-US" sz="3200" b="1" u="sng" dirty="0" smtClean="0"/>
              <a:t>Abiotic Factors</a:t>
            </a:r>
          </a:p>
          <a:p>
            <a:pPr marL="457200" indent="-457200">
              <a:buFont typeface="Arial" panose="020B0604020202020204" pitchFamily="34" charset="0"/>
              <a:buChar char="•"/>
            </a:pPr>
            <a:r>
              <a:rPr lang="en-US" sz="2800" b="1" i="1" dirty="0" smtClean="0">
                <a:solidFill>
                  <a:srgbClr val="FFC000"/>
                </a:solidFill>
              </a:rPr>
              <a:t>Natural disasters</a:t>
            </a:r>
          </a:p>
          <a:p>
            <a:pPr marL="457200" indent="-457200">
              <a:buFont typeface="Arial" panose="020B0604020202020204" pitchFamily="34" charset="0"/>
              <a:buChar char="•"/>
            </a:pPr>
            <a:r>
              <a:rPr lang="en-US" sz="2800" b="1" i="1" dirty="0" smtClean="0">
                <a:solidFill>
                  <a:srgbClr val="FFC000"/>
                </a:solidFill>
              </a:rPr>
              <a:t>Temperature</a:t>
            </a:r>
          </a:p>
          <a:p>
            <a:pPr marL="457200" indent="-457200">
              <a:buFont typeface="Arial" panose="020B0604020202020204" pitchFamily="34" charset="0"/>
              <a:buChar char="•"/>
            </a:pPr>
            <a:r>
              <a:rPr lang="en-US" sz="2800" b="1" i="1" dirty="0" smtClean="0">
                <a:solidFill>
                  <a:srgbClr val="FFC000"/>
                </a:solidFill>
              </a:rPr>
              <a:t>Fire</a:t>
            </a:r>
          </a:p>
          <a:p>
            <a:pPr marL="457200" indent="-457200">
              <a:buFont typeface="Arial" panose="020B0604020202020204" pitchFamily="34" charset="0"/>
              <a:buChar char="•"/>
            </a:pPr>
            <a:r>
              <a:rPr lang="en-US" sz="2800" b="1" i="1" dirty="0" smtClean="0">
                <a:solidFill>
                  <a:srgbClr val="FFC000"/>
                </a:solidFill>
              </a:rPr>
              <a:t>Flood</a:t>
            </a:r>
          </a:p>
          <a:p>
            <a:pPr marL="457200" indent="-457200">
              <a:buFont typeface="Arial" panose="020B0604020202020204" pitchFamily="34" charset="0"/>
              <a:buChar char="•"/>
            </a:pPr>
            <a:r>
              <a:rPr lang="en-US" sz="2800" b="1" i="1" dirty="0" smtClean="0">
                <a:solidFill>
                  <a:srgbClr val="FFC000"/>
                </a:solidFill>
              </a:rPr>
              <a:t>Wind</a:t>
            </a:r>
          </a:p>
          <a:p>
            <a:endParaRPr lang="en-US" dirty="0"/>
          </a:p>
        </p:txBody>
      </p:sp>
    </p:spTree>
    <p:extLst>
      <p:ext uri="{BB962C8B-B14F-4D97-AF65-F5344CB8AC3E}">
        <p14:creationId xmlns="" xmlns:p14="http://schemas.microsoft.com/office/powerpoint/2010/main" val="2635026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457199" y="2819400"/>
            <a:ext cx="2586037" cy="1723549"/>
          </a:xfrm>
          <a:prstGeom prst="rect">
            <a:avLst/>
          </a:prstGeom>
          <a:noFill/>
        </p:spPr>
        <p:txBody>
          <a:bodyPr wrap="square" rtlCol="0">
            <a:spAutoFit/>
          </a:bodyPr>
          <a:lstStyle/>
          <a:p>
            <a:r>
              <a:rPr lang="en-US" sz="3200" b="1" u="sng" dirty="0" smtClean="0"/>
              <a:t>Biotic Factors</a:t>
            </a:r>
          </a:p>
          <a:p>
            <a:pPr marL="457200" indent="-457200">
              <a:buFont typeface="Arial" panose="020B0604020202020204" pitchFamily="34" charset="0"/>
              <a:buChar char="•"/>
            </a:pPr>
            <a:r>
              <a:rPr lang="en-US" sz="2800" b="1" i="1" dirty="0" smtClean="0">
                <a:solidFill>
                  <a:srgbClr val="FFC000"/>
                </a:solidFill>
              </a:rPr>
              <a:t>All living things</a:t>
            </a:r>
          </a:p>
          <a:p>
            <a:endParaRPr lang="en-US" dirty="0"/>
          </a:p>
        </p:txBody>
      </p:sp>
    </p:spTree>
    <p:extLst>
      <p:ext uri="{BB962C8B-B14F-4D97-AF65-F5344CB8AC3E}">
        <p14:creationId xmlns="" xmlns:p14="http://schemas.microsoft.com/office/powerpoint/2010/main" val="2635026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457199" y="2819400"/>
            <a:ext cx="2586037" cy="3816429"/>
          </a:xfrm>
          <a:prstGeom prst="rect">
            <a:avLst/>
          </a:prstGeom>
          <a:noFill/>
        </p:spPr>
        <p:txBody>
          <a:bodyPr wrap="square" rtlCol="0">
            <a:spAutoFit/>
          </a:bodyPr>
          <a:lstStyle/>
          <a:p>
            <a:r>
              <a:rPr lang="en-US" sz="3200" b="1" u="sng" dirty="0" smtClean="0"/>
              <a:t>Emigration</a:t>
            </a:r>
          </a:p>
          <a:p>
            <a:r>
              <a:rPr lang="en-US" sz="3200" b="1" i="1" dirty="0" smtClean="0">
                <a:solidFill>
                  <a:srgbClr val="FFC000"/>
                </a:solidFill>
              </a:rPr>
              <a:t>When individuals exit the environment (opposite of immigration).</a:t>
            </a:r>
          </a:p>
          <a:p>
            <a:endParaRPr lang="en-US" dirty="0"/>
          </a:p>
        </p:txBody>
      </p:sp>
    </p:spTree>
    <p:extLst>
      <p:ext uri="{BB962C8B-B14F-4D97-AF65-F5344CB8AC3E}">
        <p14:creationId xmlns="" xmlns:p14="http://schemas.microsoft.com/office/powerpoint/2010/main" val="510077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352800" cy="3416320"/>
          </a:xfrm>
          <a:prstGeom prst="rect">
            <a:avLst/>
          </a:prstGeom>
          <a:noFill/>
        </p:spPr>
        <p:txBody>
          <a:bodyPr wrap="square" rtlCol="0">
            <a:spAutoFit/>
          </a:bodyPr>
          <a:lstStyle/>
          <a:p>
            <a:r>
              <a:rPr lang="en-US" sz="3600" b="1" u="sng" dirty="0" smtClean="0"/>
              <a:t>Community</a:t>
            </a:r>
          </a:p>
          <a:p>
            <a:r>
              <a:rPr lang="en-US" sz="3600" b="1" i="1" dirty="0" smtClean="0">
                <a:solidFill>
                  <a:srgbClr val="FFC000"/>
                </a:solidFill>
              </a:rPr>
              <a:t>Group of different species living together in an area.</a:t>
            </a:r>
            <a:r>
              <a:rPr lang="en-US" sz="3600" b="1" i="1" dirty="0" smtClean="0"/>
              <a:t> </a:t>
            </a:r>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ight Arrow 5"/>
          <p:cNvSpPr/>
          <p:nvPr/>
        </p:nvSpPr>
        <p:spPr>
          <a:xfrm>
            <a:off x="3429000" y="4757951"/>
            <a:ext cx="1828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012478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304801" y="2819400"/>
            <a:ext cx="2738436" cy="2831544"/>
          </a:xfrm>
          <a:prstGeom prst="rect">
            <a:avLst/>
          </a:prstGeom>
          <a:noFill/>
        </p:spPr>
        <p:txBody>
          <a:bodyPr wrap="square" rtlCol="0">
            <a:spAutoFit/>
          </a:bodyPr>
          <a:lstStyle/>
          <a:p>
            <a:r>
              <a:rPr lang="en-US" sz="3200" b="1" u="sng" dirty="0" smtClean="0"/>
              <a:t>Immigration</a:t>
            </a:r>
          </a:p>
          <a:p>
            <a:r>
              <a:rPr lang="en-US" sz="3200" b="1" i="1" dirty="0" smtClean="0">
                <a:solidFill>
                  <a:srgbClr val="FFC000"/>
                </a:solidFill>
              </a:rPr>
              <a:t>When individuals come </a:t>
            </a:r>
            <a:r>
              <a:rPr lang="en-US" sz="3200" b="1" i="1" smtClean="0">
                <a:solidFill>
                  <a:srgbClr val="FFC000"/>
                </a:solidFill>
              </a:rPr>
              <a:t>in to the </a:t>
            </a:r>
            <a:r>
              <a:rPr lang="en-US" sz="3200" b="1" i="1" dirty="0" smtClean="0">
                <a:solidFill>
                  <a:srgbClr val="FFC000"/>
                </a:solidFill>
              </a:rPr>
              <a:t>environment</a:t>
            </a:r>
          </a:p>
          <a:p>
            <a:endParaRPr lang="en-US" dirty="0"/>
          </a:p>
        </p:txBody>
      </p:sp>
    </p:spTree>
    <p:extLst>
      <p:ext uri="{BB962C8B-B14F-4D97-AF65-F5344CB8AC3E}">
        <p14:creationId xmlns="" xmlns:p14="http://schemas.microsoft.com/office/powerpoint/2010/main" val="510077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Size of Populations Impact Ecosystems</a:t>
            </a:r>
            <a:endParaRPr lang="en-US" sz="3600" b="1" i="1" dirty="0"/>
          </a:p>
        </p:txBody>
      </p:sp>
      <p:pic>
        <p:nvPicPr>
          <p:cNvPr id="1026" name="Picture 2" descr="http://www.bio.miami.edu/dana/pix/carrying_capacity.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043237" y="2743200"/>
            <a:ext cx="547687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ight Arrow 3"/>
          <p:cNvSpPr/>
          <p:nvPr/>
        </p:nvSpPr>
        <p:spPr>
          <a:xfrm>
            <a:off x="5710237" y="5981700"/>
            <a:ext cx="1985963"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6200000">
            <a:off x="2218831" y="4370761"/>
            <a:ext cx="1985963" cy="25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881437" y="4020234"/>
            <a:ext cx="1524000" cy="1200329"/>
          </a:xfrm>
          <a:prstGeom prst="rect">
            <a:avLst/>
          </a:prstGeom>
          <a:noFill/>
        </p:spPr>
        <p:txBody>
          <a:bodyPr wrap="square" rtlCol="0">
            <a:spAutoFit/>
          </a:bodyPr>
          <a:lstStyle/>
          <a:p>
            <a:r>
              <a:rPr lang="en-US" b="1" dirty="0" smtClean="0">
                <a:solidFill>
                  <a:schemeClr val="bg1"/>
                </a:solidFill>
              </a:rPr>
              <a:t>Exponential Growth </a:t>
            </a:r>
          </a:p>
          <a:p>
            <a:r>
              <a:rPr lang="en-US" b="1" i="1" dirty="0" smtClean="0">
                <a:solidFill>
                  <a:schemeClr val="bg1"/>
                </a:solidFill>
              </a:rPr>
              <a:t>(the rapid increase)</a:t>
            </a:r>
            <a:endParaRPr lang="en-US" b="1" i="1" dirty="0">
              <a:solidFill>
                <a:schemeClr val="bg1"/>
              </a:solidFill>
            </a:endParaRPr>
          </a:p>
        </p:txBody>
      </p:sp>
      <p:sp>
        <p:nvSpPr>
          <p:cNvPr id="8" name="Right Arrow 7"/>
          <p:cNvSpPr/>
          <p:nvPr/>
        </p:nvSpPr>
        <p:spPr>
          <a:xfrm>
            <a:off x="5100637" y="4271962"/>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867835" y="4020234"/>
            <a:ext cx="1774174" cy="646331"/>
          </a:xfrm>
          <a:prstGeom prst="rect">
            <a:avLst/>
          </a:prstGeom>
          <a:noFill/>
        </p:spPr>
        <p:txBody>
          <a:bodyPr wrap="square" rtlCol="0">
            <a:spAutoFit/>
          </a:bodyPr>
          <a:lstStyle/>
          <a:p>
            <a:r>
              <a:rPr lang="en-US" b="1" dirty="0" smtClean="0">
                <a:solidFill>
                  <a:schemeClr val="bg1"/>
                </a:solidFill>
              </a:rPr>
              <a:t>Logistic Growth </a:t>
            </a:r>
            <a:r>
              <a:rPr lang="en-US" b="1" i="1" dirty="0" smtClean="0">
                <a:solidFill>
                  <a:schemeClr val="bg1"/>
                </a:solidFill>
              </a:rPr>
              <a:t>(entire S curve)</a:t>
            </a:r>
            <a:endParaRPr lang="en-US" b="1" i="1" dirty="0">
              <a:solidFill>
                <a:schemeClr val="bg1"/>
              </a:solidFill>
            </a:endParaRPr>
          </a:p>
        </p:txBody>
      </p:sp>
      <p:sp>
        <p:nvSpPr>
          <p:cNvPr id="10" name="Right Arrow 9"/>
          <p:cNvSpPr/>
          <p:nvPr/>
        </p:nvSpPr>
        <p:spPr>
          <a:xfrm rot="14026991">
            <a:off x="6385805" y="4793626"/>
            <a:ext cx="1311648"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flipH="1">
            <a:off x="8062912" y="3276600"/>
            <a:ext cx="457200" cy="3429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6867835" y="3078718"/>
            <a:ext cx="1524000" cy="369332"/>
          </a:xfrm>
          <a:prstGeom prst="rect">
            <a:avLst/>
          </a:prstGeom>
          <a:noFill/>
        </p:spPr>
        <p:txBody>
          <a:bodyPr wrap="square" rtlCol="0">
            <a:spAutoFit/>
          </a:bodyPr>
          <a:lstStyle/>
          <a:p>
            <a:r>
              <a:rPr lang="en-US" b="1" dirty="0" smtClean="0">
                <a:solidFill>
                  <a:schemeClr val="bg1"/>
                </a:solidFill>
              </a:rPr>
              <a:t>Oscillation</a:t>
            </a:r>
            <a:endParaRPr lang="en-US" b="1" dirty="0">
              <a:solidFill>
                <a:schemeClr val="bg1"/>
              </a:solidFill>
            </a:endParaRPr>
          </a:p>
        </p:txBody>
      </p:sp>
      <p:sp>
        <p:nvSpPr>
          <p:cNvPr id="7" name="TextBox 6"/>
          <p:cNvSpPr txBox="1"/>
          <p:nvPr/>
        </p:nvSpPr>
        <p:spPr>
          <a:xfrm>
            <a:off x="457199" y="2819400"/>
            <a:ext cx="2586037" cy="3816429"/>
          </a:xfrm>
          <a:prstGeom prst="rect">
            <a:avLst/>
          </a:prstGeom>
          <a:noFill/>
        </p:spPr>
        <p:txBody>
          <a:bodyPr wrap="square" rtlCol="0">
            <a:spAutoFit/>
          </a:bodyPr>
          <a:lstStyle/>
          <a:p>
            <a:r>
              <a:rPr lang="en-US" sz="3200" b="1" u="sng" dirty="0" smtClean="0"/>
              <a:t>Oscillation</a:t>
            </a:r>
          </a:p>
          <a:p>
            <a:endParaRPr lang="en-US" sz="3200" b="1" u="sng" dirty="0" smtClean="0"/>
          </a:p>
          <a:p>
            <a:r>
              <a:rPr lang="en-US" sz="3200" b="1" u="sng" dirty="0" smtClean="0"/>
              <a:t>Exponential Growth</a:t>
            </a:r>
          </a:p>
          <a:p>
            <a:endParaRPr lang="en-US" sz="3200" b="1" u="sng" dirty="0" smtClean="0"/>
          </a:p>
          <a:p>
            <a:r>
              <a:rPr lang="en-US" sz="3200" b="1" u="sng" dirty="0" smtClean="0"/>
              <a:t>Logistic Growth</a:t>
            </a:r>
            <a:endParaRPr lang="en-US" sz="3200" b="1" dirty="0" smtClean="0"/>
          </a:p>
          <a:p>
            <a:endParaRPr lang="en-US" dirty="0"/>
          </a:p>
        </p:txBody>
      </p:sp>
    </p:spTree>
    <p:extLst>
      <p:ext uri="{BB962C8B-B14F-4D97-AF65-F5344CB8AC3E}">
        <p14:creationId xmlns="" xmlns:p14="http://schemas.microsoft.com/office/powerpoint/2010/main" val="14685390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Population Size</a:t>
            </a:r>
            <a:endParaRPr lang="en-US" dirty="0"/>
          </a:p>
        </p:txBody>
      </p:sp>
      <p:sp>
        <p:nvSpPr>
          <p:cNvPr id="3" name="Text Placeholder 2"/>
          <p:cNvSpPr>
            <a:spLocks noGrp="1"/>
          </p:cNvSpPr>
          <p:nvPr>
            <p:ph type="body" idx="1"/>
          </p:nvPr>
        </p:nvSpPr>
        <p:spPr/>
        <p:txBody>
          <a:bodyPr>
            <a:normAutofit/>
          </a:bodyPr>
          <a:lstStyle/>
          <a:p>
            <a:r>
              <a:rPr lang="en-US" sz="3600" b="1" i="1" dirty="0" smtClean="0"/>
              <a:t>World-o-Meter</a:t>
            </a:r>
            <a:endParaRPr lang="en-US" sz="3600" b="1" i="1" dirty="0"/>
          </a:p>
        </p:txBody>
      </p:sp>
      <p:pic>
        <p:nvPicPr>
          <p:cNvPr id="2050" name="Picture 2">
            <a:hlinkClick r:id="rId3"/>
          </p:cNvPr>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3021724" y="2971800"/>
            <a:ext cx="3235135" cy="3316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26413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a:t>
            </a:r>
            <a:br>
              <a:rPr lang="en-US" dirty="0" smtClean="0"/>
            </a:br>
            <a:r>
              <a:rPr lang="en-US" dirty="0" smtClean="0"/>
              <a:t>and Report</a:t>
            </a:r>
            <a:endParaRPr lang="en-US" dirty="0"/>
          </a:p>
        </p:txBody>
      </p:sp>
      <p:pic>
        <p:nvPicPr>
          <p:cNvPr id="4" name="Picture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498557" y="3599793"/>
            <a:ext cx="4645443" cy="3276600"/>
          </a:xfrm>
          <a:prstGeom prst="rect">
            <a:avLst/>
          </a:prstGeom>
        </p:spPr>
      </p:pic>
    </p:spTree>
    <p:extLst>
      <p:ext uri="{BB962C8B-B14F-4D97-AF65-F5344CB8AC3E}">
        <p14:creationId xmlns="" xmlns:p14="http://schemas.microsoft.com/office/powerpoint/2010/main" val="23369620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Time for </a:t>
            </a:r>
            <a:r>
              <a:rPr lang="en-US" dirty="0" err="1" smtClean="0">
                <a:hlinkClick r:id="rId3"/>
              </a:rPr>
              <a:t>Kahoot</a:t>
            </a:r>
            <a:r>
              <a:rPr lang="en-US" dirty="0" smtClean="0">
                <a:hlinkClick r:id="rId3"/>
              </a:rPr>
              <a:t>!</a:t>
            </a:r>
            <a:endParaRPr lang="en-US" dirty="0"/>
          </a:p>
        </p:txBody>
      </p:sp>
      <p:sp>
        <p:nvSpPr>
          <p:cNvPr id="3" name="Text Placeholder 2"/>
          <p:cNvSpPr>
            <a:spLocks noGrp="1"/>
          </p:cNvSpPr>
          <p:nvPr>
            <p:ph type="body" idx="1"/>
          </p:nvPr>
        </p:nvSpPr>
        <p:spPr/>
        <p:txBody>
          <a:bodyPr/>
          <a:lstStyle/>
          <a:p>
            <a:endParaRPr lang="en-US"/>
          </a:p>
        </p:txBody>
      </p:sp>
      <p:pic>
        <p:nvPicPr>
          <p:cNvPr id="5" name="Picture 4" descr="Kahoot image.jpg">
            <a:hlinkClick r:id="rId3"/>
          </p:cNvPr>
          <p:cNvPicPr>
            <a:picLocks noChangeAspect="1"/>
          </p:cNvPicPr>
          <p:nvPr/>
        </p:nvPicPr>
        <p:blipFill>
          <a:blip r:embed="rId4"/>
          <a:stretch>
            <a:fillRect/>
          </a:stretch>
        </p:blipFill>
        <p:spPr>
          <a:xfrm>
            <a:off x="1447800" y="2971800"/>
            <a:ext cx="6172200" cy="3505200"/>
          </a:xfrm>
          <a:prstGeom prst="rect">
            <a:avLst/>
          </a:prstGeom>
        </p:spPr>
      </p:pic>
    </p:spTree>
    <p:extLst>
      <p:ext uri="{BB962C8B-B14F-4D97-AF65-F5344CB8AC3E}">
        <p14:creationId xmlns="" xmlns:p14="http://schemas.microsoft.com/office/powerpoint/2010/main" val="2772726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You can make a difference </a:t>
            </a:r>
            <a:r>
              <a:rPr lang="en-US" sz="3600" b="1" i="1" dirty="0" smtClean="0">
                <a:sym typeface="Wingdings" panose="05000000000000000000" pitchFamily="2" charset="2"/>
              </a:rPr>
              <a:t></a:t>
            </a:r>
            <a:endParaRPr lang="en-US" sz="3600" b="1" i="1" dirty="0"/>
          </a:p>
        </p:txBody>
      </p:sp>
      <p:pic>
        <p:nvPicPr>
          <p:cNvPr id="1026" name="Picture 2" descr="http://www.popcornreel.com/jpgimg/11hrpost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518484" y="2895600"/>
            <a:ext cx="3038475" cy="3289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774031" y="2867526"/>
            <a:ext cx="4680284" cy="3539430"/>
          </a:xfrm>
          <a:prstGeom prst="rect">
            <a:avLst/>
          </a:prstGeom>
          <a:noFill/>
        </p:spPr>
        <p:txBody>
          <a:bodyPr wrap="square" rtlCol="0">
            <a:spAutoFit/>
          </a:bodyPr>
          <a:lstStyle/>
          <a:p>
            <a:r>
              <a:rPr lang="en-US" sz="3200" b="1" u="sng" dirty="0" smtClean="0"/>
              <a:t>Ecological Footprint</a:t>
            </a:r>
          </a:p>
          <a:p>
            <a:r>
              <a:rPr lang="en-US" sz="3200" b="1" i="1" dirty="0" smtClean="0">
                <a:solidFill>
                  <a:srgbClr val="FFC000"/>
                </a:solidFill>
              </a:rPr>
              <a:t>Measures how fast we consume resources and generate waste compared to how fast nature can absorb our waste and generate new resources.</a:t>
            </a:r>
            <a:endParaRPr lang="en-US" sz="3200" b="1" i="1" dirty="0">
              <a:solidFill>
                <a:srgbClr val="FFC000"/>
              </a:solidFill>
            </a:endParaRPr>
          </a:p>
        </p:txBody>
      </p:sp>
    </p:spTree>
    <p:extLst>
      <p:ext uri="{BB962C8B-B14F-4D97-AF65-F5344CB8AC3E}">
        <p14:creationId xmlns="" xmlns:p14="http://schemas.microsoft.com/office/powerpoint/2010/main" val="16904199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Trash</a:t>
            </a:r>
            <a:endParaRPr lang="en-US" sz="3600" b="1" i="1" dirty="0"/>
          </a:p>
        </p:txBody>
      </p:sp>
      <p:sp>
        <p:nvSpPr>
          <p:cNvPr id="4" name="TextBox 3"/>
          <p:cNvSpPr txBox="1"/>
          <p:nvPr/>
        </p:nvSpPr>
        <p:spPr>
          <a:xfrm>
            <a:off x="457200" y="4114800"/>
            <a:ext cx="8077200" cy="1107996"/>
          </a:xfrm>
          <a:prstGeom prst="rect">
            <a:avLst/>
          </a:prstGeom>
          <a:noFill/>
        </p:spPr>
        <p:txBody>
          <a:bodyPr wrap="square" rtlCol="0">
            <a:spAutoFit/>
          </a:bodyPr>
          <a:lstStyle/>
          <a:p>
            <a:pPr algn="ctr"/>
            <a:r>
              <a:rPr lang="en-US" sz="6600" b="1" i="1" dirty="0" smtClean="0">
                <a:solidFill>
                  <a:srgbClr val="FFC000"/>
                </a:solidFill>
              </a:rPr>
              <a:t>Let’s talk about trash!</a:t>
            </a:r>
            <a:endParaRPr lang="en-US" sz="6600" b="1" i="1" dirty="0">
              <a:solidFill>
                <a:srgbClr val="FFC000"/>
              </a:solidFill>
            </a:endParaRPr>
          </a:p>
        </p:txBody>
      </p:sp>
    </p:spTree>
    <p:extLst>
      <p:ext uri="{BB962C8B-B14F-4D97-AF65-F5344CB8AC3E}">
        <p14:creationId xmlns="" xmlns:p14="http://schemas.microsoft.com/office/powerpoint/2010/main" val="3368058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hlinkClick r:id="rId3"/>
              </a:rPr>
              <a:t>“A Day in the Life of Your Trash …”</a:t>
            </a:r>
            <a:endParaRPr lang="en-US" sz="3600" b="1" i="1" dirty="0"/>
          </a:p>
        </p:txBody>
      </p:sp>
      <p:pic>
        <p:nvPicPr>
          <p:cNvPr id="5122" name="Picture 2">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a:off x="1295400" y="2763890"/>
            <a:ext cx="6709102" cy="38655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454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Trash</a:t>
            </a:r>
            <a:endParaRPr lang="en-US" sz="3600" b="1" i="1" dirty="0"/>
          </a:p>
        </p:txBody>
      </p:sp>
      <p:sp>
        <p:nvSpPr>
          <p:cNvPr id="4" name="TextBox 3"/>
          <p:cNvSpPr txBox="1"/>
          <p:nvPr/>
        </p:nvSpPr>
        <p:spPr>
          <a:xfrm>
            <a:off x="685800" y="3048000"/>
            <a:ext cx="4572000" cy="2862322"/>
          </a:xfrm>
          <a:prstGeom prst="rect">
            <a:avLst/>
          </a:prstGeom>
          <a:noFill/>
        </p:spPr>
        <p:txBody>
          <a:bodyPr wrap="square" rtlCol="0">
            <a:spAutoFit/>
          </a:bodyPr>
          <a:lstStyle/>
          <a:p>
            <a:r>
              <a:rPr lang="en-US" sz="3600" b="1" i="1" dirty="0">
                <a:solidFill>
                  <a:srgbClr val="FFC000"/>
                </a:solidFill>
              </a:rPr>
              <a:t>Americans </a:t>
            </a:r>
            <a:endParaRPr lang="en-US" sz="3600" b="1" i="1" dirty="0" smtClean="0">
              <a:solidFill>
                <a:srgbClr val="FFC000"/>
              </a:solidFill>
            </a:endParaRPr>
          </a:p>
          <a:p>
            <a:r>
              <a:rPr lang="en-US" sz="3600" b="1" i="1" dirty="0" smtClean="0">
                <a:solidFill>
                  <a:srgbClr val="FFC000"/>
                </a:solidFill>
              </a:rPr>
              <a:t>represent </a:t>
            </a:r>
            <a:r>
              <a:rPr lang="en-US" sz="3600" b="1" i="1" dirty="0">
                <a:solidFill>
                  <a:srgbClr val="FFC000"/>
                </a:solidFill>
              </a:rPr>
              <a:t>5% of the world’s </a:t>
            </a:r>
            <a:r>
              <a:rPr lang="en-US" sz="3600" b="1" i="1" dirty="0" smtClean="0">
                <a:solidFill>
                  <a:srgbClr val="FFC000"/>
                </a:solidFill>
              </a:rPr>
              <a:t>population</a:t>
            </a:r>
            <a:r>
              <a:rPr lang="en-US" sz="3600" b="1" i="1" dirty="0">
                <a:solidFill>
                  <a:srgbClr val="FFC000"/>
                </a:solidFill>
              </a:rPr>
              <a:t>, but generate 30% of the world’s </a:t>
            </a:r>
            <a:r>
              <a:rPr lang="en-US" sz="3600" b="1" i="1" dirty="0" smtClean="0">
                <a:solidFill>
                  <a:srgbClr val="FFC000"/>
                </a:solidFill>
              </a:rPr>
              <a:t>garbage</a:t>
            </a:r>
            <a:r>
              <a:rPr lang="en-US" sz="3600" b="1" i="1" dirty="0">
                <a:solidFill>
                  <a:srgbClr val="FFC000"/>
                </a:solidFill>
              </a:rPr>
              <a:t>. </a:t>
            </a:r>
          </a:p>
        </p:txBody>
      </p:sp>
      <p:pic>
        <p:nvPicPr>
          <p:cNvPr id="1026" name="Picture 2" descr="http://i1.wp.com/www.greenhourradio.com/wp-content/uploads/2015/04/big-brand-reduce-waste-007.jpg?fit=810%2C9999"/>
          <p:cNvPicPr>
            <a:picLocks noChangeAspect="1" noChangeArrowheads="1"/>
          </p:cNvPicPr>
          <p:nvPr/>
        </p:nvPicPr>
        <p:blipFill rotWithShape="1">
          <a:blip r:embed="rId3" cstate="print">
            <a:extLst>
              <a:ext uri="{28A0092B-C50C-407E-A947-70E740481C1C}">
                <a14:useLocalDpi xmlns="" xmlns:a14="http://schemas.microsoft.com/office/drawing/2010/main"/>
              </a:ext>
            </a:extLst>
          </a:blip>
          <a:srcRect/>
          <a:stretch/>
        </p:blipFill>
        <p:spPr bwMode="auto">
          <a:xfrm>
            <a:off x="4876799" y="3253713"/>
            <a:ext cx="3905003"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6891659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Trash</a:t>
            </a:r>
            <a:endParaRPr lang="en-US" sz="3600" b="1" i="1" dirty="0"/>
          </a:p>
        </p:txBody>
      </p:sp>
      <p:sp>
        <p:nvSpPr>
          <p:cNvPr id="4" name="TextBox 3"/>
          <p:cNvSpPr txBox="1"/>
          <p:nvPr/>
        </p:nvSpPr>
        <p:spPr>
          <a:xfrm>
            <a:off x="685800" y="3048000"/>
            <a:ext cx="4267200" cy="2862322"/>
          </a:xfrm>
          <a:prstGeom prst="rect">
            <a:avLst/>
          </a:prstGeom>
          <a:noFill/>
        </p:spPr>
        <p:txBody>
          <a:bodyPr wrap="square" rtlCol="0">
            <a:spAutoFit/>
          </a:bodyPr>
          <a:lstStyle/>
          <a:p>
            <a:r>
              <a:rPr lang="en-US" sz="3600" b="1" i="1" dirty="0" smtClean="0">
                <a:solidFill>
                  <a:srgbClr val="FFC000"/>
                </a:solidFill>
              </a:rPr>
              <a:t>In a lifetime the average American will dispose of 90,000 pounds of trash.</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sites.google.com/site/sfparks/lg_19744x4.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955969" y="3248220"/>
            <a:ext cx="3790950" cy="3015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4522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352800" cy="2862322"/>
          </a:xfrm>
          <a:prstGeom prst="rect">
            <a:avLst/>
          </a:prstGeom>
          <a:noFill/>
        </p:spPr>
        <p:txBody>
          <a:bodyPr wrap="square" rtlCol="0">
            <a:spAutoFit/>
          </a:bodyPr>
          <a:lstStyle/>
          <a:p>
            <a:r>
              <a:rPr lang="en-US" sz="3600" b="1" u="sng" dirty="0" smtClean="0"/>
              <a:t>Population</a:t>
            </a:r>
          </a:p>
          <a:p>
            <a:r>
              <a:rPr lang="en-US" sz="3600" b="1" i="1" dirty="0" smtClean="0">
                <a:solidFill>
                  <a:srgbClr val="FFC000"/>
                </a:solidFill>
              </a:rPr>
              <a:t>Group of the same species living  in one area.</a:t>
            </a:r>
            <a:r>
              <a:rPr lang="en-US" sz="3600" b="1" i="1" dirty="0" smtClean="0"/>
              <a:t> </a:t>
            </a:r>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ight Arrow 5"/>
          <p:cNvSpPr/>
          <p:nvPr/>
        </p:nvSpPr>
        <p:spPr>
          <a:xfrm>
            <a:off x="3403979" y="5410200"/>
            <a:ext cx="1828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956941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Trash</a:t>
            </a:r>
            <a:endParaRPr lang="en-US" sz="3600" b="1" i="1" dirty="0"/>
          </a:p>
        </p:txBody>
      </p:sp>
      <p:sp>
        <p:nvSpPr>
          <p:cNvPr id="4" name="TextBox 3"/>
          <p:cNvSpPr txBox="1"/>
          <p:nvPr/>
        </p:nvSpPr>
        <p:spPr>
          <a:xfrm>
            <a:off x="460375" y="3048000"/>
            <a:ext cx="4495800" cy="2862322"/>
          </a:xfrm>
          <a:prstGeom prst="rect">
            <a:avLst/>
          </a:prstGeom>
          <a:noFill/>
        </p:spPr>
        <p:txBody>
          <a:bodyPr wrap="square" rtlCol="0">
            <a:spAutoFit/>
          </a:bodyPr>
          <a:lstStyle/>
          <a:p>
            <a:r>
              <a:rPr lang="en-US" sz="3600" b="1" u="sng" dirty="0" smtClean="0"/>
              <a:t>Years to Degrade</a:t>
            </a:r>
            <a:br>
              <a:rPr lang="en-US" sz="3600" b="1" u="sng" dirty="0" smtClean="0"/>
            </a:br>
            <a:r>
              <a:rPr lang="en-US" sz="3600" b="1" u="sng" dirty="0" smtClean="0"/>
              <a:t>in Landfill</a:t>
            </a:r>
          </a:p>
          <a:p>
            <a:r>
              <a:rPr lang="en-US" sz="3600" b="1" i="1" dirty="0" smtClean="0">
                <a:solidFill>
                  <a:srgbClr val="FFC000"/>
                </a:solidFill>
              </a:rPr>
              <a:t>Aluminum - 200 t0 500</a:t>
            </a:r>
          </a:p>
          <a:p>
            <a:r>
              <a:rPr lang="en-US" sz="3600" b="1" i="1" dirty="0" smtClean="0">
                <a:solidFill>
                  <a:srgbClr val="FFC000"/>
                </a:solidFill>
              </a:rPr>
              <a:t>Glass - 1,000,000</a:t>
            </a:r>
          </a:p>
          <a:p>
            <a:r>
              <a:rPr lang="en-US" sz="3600" b="1" i="1" dirty="0">
                <a:solidFill>
                  <a:srgbClr val="FFC000"/>
                </a:solidFill>
              </a:rPr>
              <a:t>Plastic </a:t>
            </a:r>
            <a:r>
              <a:rPr lang="en-US" sz="3600" b="1" i="1" dirty="0" smtClean="0">
                <a:solidFill>
                  <a:srgbClr val="FFC000"/>
                </a:solidFill>
              </a:rPr>
              <a:t>- </a:t>
            </a:r>
            <a:r>
              <a:rPr lang="en-US" sz="3600" b="1" i="1" dirty="0">
                <a:solidFill>
                  <a:srgbClr val="FFC000"/>
                </a:solidFill>
              </a:rPr>
              <a:t>up to </a:t>
            </a:r>
            <a:r>
              <a:rPr lang="en-US" sz="3600" b="1" i="1" dirty="0" smtClean="0">
                <a:solidFill>
                  <a:srgbClr val="FFC000"/>
                </a:solidFill>
              </a:rPr>
              <a:t>1,000</a:t>
            </a:r>
            <a:endParaRPr lang="en-US" sz="4800" b="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media.dma.mil/2012/Aug/31/2000119297/-1/-1/0/120821-F-BP133-050.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956175" y="3236059"/>
            <a:ext cx="3607169" cy="2402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6409425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Trash</a:t>
            </a:r>
            <a:endParaRPr lang="en-US" sz="3600" b="1" i="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514804" y="2743200"/>
            <a:ext cx="4361996" cy="3539430"/>
          </a:xfrm>
          <a:prstGeom prst="rect">
            <a:avLst/>
          </a:prstGeom>
          <a:noFill/>
        </p:spPr>
        <p:txBody>
          <a:bodyPr wrap="square" rtlCol="0">
            <a:spAutoFit/>
          </a:bodyPr>
          <a:lstStyle/>
          <a:p>
            <a:r>
              <a:rPr lang="en-US" sz="3200" b="1" i="1" dirty="0" smtClean="0">
                <a:solidFill>
                  <a:srgbClr val="FFC000"/>
                </a:solidFill>
              </a:rPr>
              <a:t>The </a:t>
            </a:r>
            <a:r>
              <a:rPr lang="en-US" sz="3200" b="1" i="1" dirty="0">
                <a:solidFill>
                  <a:srgbClr val="FFC000"/>
                </a:solidFill>
              </a:rPr>
              <a:t>oil </a:t>
            </a:r>
            <a:r>
              <a:rPr lang="en-US" sz="3200" b="1" i="1" dirty="0" smtClean="0">
                <a:solidFill>
                  <a:srgbClr val="FFC000"/>
                </a:solidFill>
              </a:rPr>
              <a:t>it </a:t>
            </a:r>
            <a:r>
              <a:rPr lang="en-US" sz="3200" b="1" i="1" dirty="0">
                <a:solidFill>
                  <a:srgbClr val="FFC000"/>
                </a:solidFill>
              </a:rPr>
              <a:t>takes to make 14 plastic </a:t>
            </a:r>
            <a:r>
              <a:rPr lang="en-US" sz="3200" b="1" i="1" dirty="0" smtClean="0">
                <a:solidFill>
                  <a:srgbClr val="FFC000"/>
                </a:solidFill>
              </a:rPr>
              <a:t>bags </a:t>
            </a:r>
          </a:p>
          <a:p>
            <a:r>
              <a:rPr lang="en-US" sz="3200" b="1" i="1" dirty="0" smtClean="0">
                <a:solidFill>
                  <a:srgbClr val="FFC000"/>
                </a:solidFill>
              </a:rPr>
              <a:t>would </a:t>
            </a:r>
            <a:r>
              <a:rPr lang="en-US" sz="3200" b="1" i="1" dirty="0">
                <a:solidFill>
                  <a:srgbClr val="FFC000"/>
                </a:solidFill>
              </a:rPr>
              <a:t>run your car for one </a:t>
            </a:r>
            <a:r>
              <a:rPr lang="en-US" sz="3200" b="1" i="1" dirty="0" smtClean="0">
                <a:solidFill>
                  <a:srgbClr val="FFC000"/>
                </a:solidFill>
              </a:rPr>
              <a:t>mile. Also, Many blow away on their way to landfills and end up in our waterways.</a:t>
            </a:r>
            <a:endParaRPr lang="en-US" sz="3200" b="1" i="1" dirty="0">
              <a:solidFill>
                <a:srgbClr val="FFC000"/>
              </a:solidFill>
            </a:endParaRPr>
          </a:p>
        </p:txBody>
      </p:sp>
      <p:pic>
        <p:nvPicPr>
          <p:cNvPr id="7170" name="Picture 2" descr="http://www.outsidethebeltway.com/wp-content/uploads/2012/03/plastic-grocery-bags.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653146" y="3386148"/>
            <a:ext cx="4039885" cy="252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985005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hlinkClick r:id="rId3"/>
              </a:rPr>
              <a:t>“New York Trash”</a:t>
            </a:r>
            <a:endParaRPr lang="en-US" sz="3600" b="1" i="1" dirty="0"/>
          </a:p>
        </p:txBody>
      </p:sp>
      <p:pic>
        <p:nvPicPr>
          <p:cNvPr id="4099" name="Picture 3">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a:off x="1295400" y="2819399"/>
            <a:ext cx="6798928" cy="38637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511654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hlinkClick r:id="rId3"/>
              </a:rPr>
              <a:t>“Catalyst ABC TV -  Plastic Oceans”</a:t>
            </a:r>
            <a:endParaRPr lang="en-US" sz="3600" b="1" i="1" dirty="0"/>
          </a:p>
        </p:txBody>
      </p:sp>
      <p:sp>
        <p:nvSpPr>
          <p:cNvPr id="4" name="TextBox 3"/>
          <p:cNvSpPr txBox="1"/>
          <p:nvPr/>
        </p:nvSpPr>
        <p:spPr>
          <a:xfrm>
            <a:off x="762000" y="3046573"/>
            <a:ext cx="7620000" cy="646331"/>
          </a:xfrm>
          <a:prstGeom prst="rect">
            <a:avLst/>
          </a:prstGeom>
          <a:noFill/>
        </p:spPr>
        <p:txBody>
          <a:bodyPr wrap="square" rtlCol="0">
            <a:spAutoFit/>
          </a:bodyPr>
          <a:lstStyle/>
          <a:p>
            <a:pPr algn="ctr"/>
            <a:r>
              <a:rPr lang="en-US" sz="3600" b="1" dirty="0" smtClean="0">
                <a:solidFill>
                  <a:srgbClr val="FFC000"/>
                </a:solidFill>
              </a:rPr>
              <a:t>Videos</a:t>
            </a:r>
            <a:endParaRPr lang="en-US" sz="3600" b="1" dirty="0">
              <a:solidFill>
                <a:srgbClr val="FFC000"/>
              </a:solidFill>
            </a:endParaRPr>
          </a:p>
        </p:txBody>
      </p:sp>
      <p:pic>
        <p:nvPicPr>
          <p:cNvPr id="2050" name="Picture 2">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a:off x="1386668" y="2806239"/>
            <a:ext cx="6690532" cy="38231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586270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hlinkClick r:id="rId3"/>
              </a:rPr>
              <a:t>“Great Pacific Garbage Patch”</a:t>
            </a:r>
            <a:endParaRPr lang="en-US" sz="3600" b="1" i="1" dirty="0"/>
          </a:p>
        </p:txBody>
      </p:sp>
      <p:pic>
        <p:nvPicPr>
          <p:cNvPr id="3074" name="Picture 2">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a:off x="1447800" y="2971800"/>
            <a:ext cx="6305265" cy="36030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40206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Biomagnification</a:t>
            </a:r>
            <a:endParaRPr lang="en-US" dirty="0"/>
          </a:p>
        </p:txBody>
      </p:sp>
      <p:sp>
        <p:nvSpPr>
          <p:cNvPr id="3" name="Text Placeholder 2"/>
          <p:cNvSpPr>
            <a:spLocks noGrp="1"/>
          </p:cNvSpPr>
          <p:nvPr>
            <p:ph type="body" idx="1"/>
          </p:nvPr>
        </p:nvSpPr>
        <p:spPr/>
        <p:txBody>
          <a:bodyPr>
            <a:normAutofit/>
          </a:bodyPr>
          <a:lstStyle/>
          <a:p>
            <a:r>
              <a:rPr lang="en-US" sz="3600" b="1" i="1" dirty="0" smtClean="0"/>
              <a:t>Definition</a:t>
            </a:r>
            <a:endParaRPr lang="en-US" sz="3600" b="1" i="1" dirty="0"/>
          </a:p>
        </p:txBody>
      </p:sp>
      <p:sp>
        <p:nvSpPr>
          <p:cNvPr id="4" name="TextBox 3"/>
          <p:cNvSpPr txBox="1"/>
          <p:nvPr/>
        </p:nvSpPr>
        <p:spPr>
          <a:xfrm>
            <a:off x="457200" y="3200400"/>
            <a:ext cx="4038600" cy="2862322"/>
          </a:xfrm>
          <a:prstGeom prst="rect">
            <a:avLst/>
          </a:prstGeom>
          <a:noFill/>
        </p:spPr>
        <p:txBody>
          <a:bodyPr wrap="square" rtlCol="0">
            <a:spAutoFit/>
          </a:bodyPr>
          <a:lstStyle/>
          <a:p>
            <a:r>
              <a:rPr lang="en-US" sz="3600" b="1" i="1" dirty="0" smtClean="0">
                <a:solidFill>
                  <a:srgbClr val="FFC000"/>
                </a:solidFill>
              </a:rPr>
              <a:t>Toxic substances become more concentrated as they move up the food chain.</a:t>
            </a:r>
            <a:endParaRPr lang="en-US" sz="3600" b="1" i="1" dirty="0">
              <a:solidFill>
                <a:srgbClr val="FFC000"/>
              </a:solidFill>
            </a:endParaRPr>
          </a:p>
        </p:txBody>
      </p:sp>
      <p:pic>
        <p:nvPicPr>
          <p:cNvPr id="8196" name="Picture 4" descr="http://www.joshgitalis.com/wp-content/uploads/2012/08/Biomagnification-1024x680.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38600" y="3151104"/>
            <a:ext cx="4770830" cy="3167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71057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Biomagnification</a:t>
            </a:r>
            <a:endParaRPr lang="en-US" dirty="0"/>
          </a:p>
        </p:txBody>
      </p:sp>
      <p:sp>
        <p:nvSpPr>
          <p:cNvPr id="3" name="Text Placeholder 2"/>
          <p:cNvSpPr>
            <a:spLocks noGrp="1"/>
          </p:cNvSpPr>
          <p:nvPr>
            <p:ph type="body" idx="1"/>
          </p:nvPr>
        </p:nvSpPr>
        <p:spPr/>
        <p:txBody>
          <a:bodyPr>
            <a:normAutofit/>
          </a:bodyPr>
          <a:lstStyle/>
          <a:p>
            <a:r>
              <a:rPr lang="en-US" sz="3600" b="1" i="1" dirty="0" smtClean="0"/>
              <a:t>Definition</a:t>
            </a:r>
            <a:endParaRPr lang="en-US" sz="3600" b="1" i="1" dirty="0"/>
          </a:p>
        </p:txBody>
      </p:sp>
      <p:sp>
        <p:nvSpPr>
          <p:cNvPr id="4" name="TextBox 3"/>
          <p:cNvSpPr txBox="1"/>
          <p:nvPr/>
        </p:nvSpPr>
        <p:spPr>
          <a:xfrm>
            <a:off x="457200" y="2971800"/>
            <a:ext cx="4038600" cy="4031873"/>
          </a:xfrm>
          <a:prstGeom prst="rect">
            <a:avLst/>
          </a:prstGeom>
          <a:noFill/>
        </p:spPr>
        <p:txBody>
          <a:bodyPr wrap="square" rtlCol="0">
            <a:spAutoFit/>
          </a:bodyPr>
          <a:lstStyle/>
          <a:p>
            <a:pPr marL="457200" indent="-457200">
              <a:buFont typeface="Arial" panose="020B0604020202020204" pitchFamily="34" charset="0"/>
              <a:buChar char="•"/>
            </a:pPr>
            <a:r>
              <a:rPr lang="en-US" sz="2800" b="1" i="1" dirty="0" smtClean="0">
                <a:solidFill>
                  <a:srgbClr val="FFC000"/>
                </a:solidFill>
              </a:rPr>
              <a:t>Plastic  contains chemicals called PCBs. </a:t>
            </a:r>
          </a:p>
          <a:p>
            <a:pPr marL="457200" indent="-457200">
              <a:buFont typeface="Arial" panose="020B0604020202020204" pitchFamily="34" charset="0"/>
              <a:buChar char="•"/>
            </a:pPr>
            <a:r>
              <a:rPr lang="en-US" sz="2800" b="1" i="1" dirty="0" smtClean="0">
                <a:solidFill>
                  <a:srgbClr val="FFC000"/>
                </a:solidFill>
              </a:rPr>
              <a:t>Plastic absorbs other chemicals in the ocean like a sponge. </a:t>
            </a:r>
          </a:p>
          <a:p>
            <a:pPr marL="457200" indent="-457200">
              <a:buFont typeface="Arial" panose="020B0604020202020204" pitchFamily="34" charset="0"/>
              <a:buChar char="•"/>
            </a:pPr>
            <a:r>
              <a:rPr lang="en-US" sz="2800" b="1" i="1" dirty="0" smtClean="0">
                <a:solidFill>
                  <a:srgbClr val="FFC000"/>
                </a:solidFill>
              </a:rPr>
              <a:t>Fish are eating plastic all the time.  </a:t>
            </a:r>
          </a:p>
          <a:p>
            <a:endParaRPr lang="en-US" sz="3200" b="1" i="1" dirty="0">
              <a:solidFill>
                <a:srgbClr val="FFC000"/>
              </a:solidFill>
            </a:endParaRPr>
          </a:p>
        </p:txBody>
      </p:sp>
      <p:pic>
        <p:nvPicPr>
          <p:cNvPr id="10242" name="Picture 2" descr="&quot;A lot of people are eating seafood all the time, and fish are eating plastic all the time, so I think that's a problem,&quot; says a marine toxicologist."/>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444316" y="3272159"/>
            <a:ext cx="4394884" cy="2461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1450153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err="1" smtClean="0"/>
              <a:t>Boyan</a:t>
            </a:r>
            <a:r>
              <a:rPr lang="en-US" sz="3600" b="1" i="1" dirty="0" smtClean="0"/>
              <a:t> Slat, </a:t>
            </a:r>
            <a:r>
              <a:rPr lang="en-US" sz="3600" b="1" i="1" dirty="0" smtClean="0">
                <a:hlinkClick r:id="rId3"/>
              </a:rPr>
              <a:t>“Ocean Clean-up Initiative”</a:t>
            </a:r>
            <a:endParaRPr lang="en-US" sz="3600" b="1" i="1" dirty="0"/>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a:stretch/>
        </p:blipFill>
        <p:spPr bwMode="auto">
          <a:xfrm>
            <a:off x="1295400" y="2743200"/>
            <a:ext cx="6797633" cy="38370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489755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Trash</a:t>
            </a:r>
            <a:endParaRPr lang="en-US" sz="3600" b="1" i="1" dirty="0"/>
          </a:p>
        </p:txBody>
      </p:sp>
      <p:sp>
        <p:nvSpPr>
          <p:cNvPr id="4" name="TextBox 3"/>
          <p:cNvSpPr txBox="1"/>
          <p:nvPr/>
        </p:nvSpPr>
        <p:spPr>
          <a:xfrm>
            <a:off x="685800" y="4014697"/>
            <a:ext cx="4267200" cy="1200329"/>
          </a:xfrm>
          <a:prstGeom prst="rect">
            <a:avLst/>
          </a:prstGeom>
          <a:noFill/>
        </p:spPr>
        <p:txBody>
          <a:bodyPr wrap="square" rtlCol="0">
            <a:spAutoFit/>
          </a:bodyPr>
          <a:lstStyle/>
          <a:p>
            <a:r>
              <a:rPr lang="en-US" sz="3600" b="1" i="1" dirty="0">
                <a:solidFill>
                  <a:srgbClr val="FFC000"/>
                </a:solidFill>
              </a:rPr>
              <a:t>Less than 2% of </a:t>
            </a:r>
            <a:r>
              <a:rPr lang="en-US" sz="3600" b="1" i="1" dirty="0" smtClean="0">
                <a:solidFill>
                  <a:srgbClr val="FFC000"/>
                </a:solidFill>
              </a:rPr>
              <a:t> waste is recycled. </a:t>
            </a:r>
            <a:endParaRPr lang="en-US" sz="3600" b="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www.tinleypark.org/images/pages/N661/recycle_logo_copy.gif"/>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800600" y="2743200"/>
            <a:ext cx="4124325" cy="3743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4925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4" name="TextBox 3"/>
          <p:cNvSpPr txBox="1"/>
          <p:nvPr/>
        </p:nvSpPr>
        <p:spPr>
          <a:xfrm>
            <a:off x="712519" y="4038600"/>
            <a:ext cx="7772400" cy="1107996"/>
          </a:xfrm>
          <a:prstGeom prst="rect">
            <a:avLst/>
          </a:prstGeom>
          <a:noFill/>
        </p:spPr>
        <p:txBody>
          <a:bodyPr wrap="square" rtlCol="0">
            <a:spAutoFit/>
          </a:bodyPr>
          <a:lstStyle/>
          <a:p>
            <a:pPr algn="ctr"/>
            <a:r>
              <a:rPr lang="en-US" sz="6600" b="1" i="1" dirty="0" smtClean="0">
                <a:solidFill>
                  <a:srgbClr val="FFC000"/>
                </a:solidFill>
              </a:rPr>
              <a:t>Lets talk about trees!</a:t>
            </a:r>
            <a:endParaRPr lang="en-US" sz="6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58503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Interdependence	</a:t>
            </a:r>
            <a:endParaRPr lang="en-US" dirty="0"/>
          </a:p>
        </p:txBody>
      </p:sp>
      <p:sp>
        <p:nvSpPr>
          <p:cNvPr id="3" name="Text Placeholder 2"/>
          <p:cNvSpPr>
            <a:spLocks noGrp="1"/>
          </p:cNvSpPr>
          <p:nvPr>
            <p:ph type="body" idx="1"/>
          </p:nvPr>
        </p:nvSpPr>
        <p:spPr/>
        <p:txBody>
          <a:bodyPr>
            <a:normAutofit/>
          </a:bodyPr>
          <a:lstStyle/>
          <a:p>
            <a:r>
              <a:rPr lang="en-US" sz="4000" b="1" i="1" dirty="0" smtClean="0"/>
              <a:t>Ecology</a:t>
            </a:r>
            <a:endParaRPr lang="en-US" sz="4000" b="1" i="1" dirty="0">
              <a:solidFill>
                <a:srgbClr val="FFC000"/>
              </a:solidFill>
            </a:endParaRPr>
          </a:p>
        </p:txBody>
      </p:sp>
      <p:sp>
        <p:nvSpPr>
          <p:cNvPr id="4" name="TextBox 3"/>
          <p:cNvSpPr txBox="1"/>
          <p:nvPr/>
        </p:nvSpPr>
        <p:spPr>
          <a:xfrm>
            <a:off x="533400" y="2864936"/>
            <a:ext cx="3352800" cy="1754326"/>
          </a:xfrm>
          <a:prstGeom prst="rect">
            <a:avLst/>
          </a:prstGeom>
          <a:noFill/>
        </p:spPr>
        <p:txBody>
          <a:bodyPr wrap="square" rtlCol="0">
            <a:spAutoFit/>
          </a:bodyPr>
          <a:lstStyle/>
          <a:p>
            <a:r>
              <a:rPr lang="en-US" sz="3600" b="1" u="sng" dirty="0" smtClean="0"/>
              <a:t>Organism</a:t>
            </a:r>
          </a:p>
          <a:p>
            <a:r>
              <a:rPr lang="en-US" sz="3600" b="1" i="1" dirty="0" smtClean="0">
                <a:solidFill>
                  <a:srgbClr val="FFC000"/>
                </a:solidFill>
              </a:rPr>
              <a:t>One individual living thing.</a:t>
            </a:r>
            <a:r>
              <a:rPr lang="en-US" sz="3600" b="1" i="1" dirty="0" smtClean="0"/>
              <a:t> </a:t>
            </a:r>
            <a:endParaRPr lang="en-US" sz="3600" b="1" i="1" dirty="0">
              <a:solidFill>
                <a:srgbClr val="FFC000"/>
              </a:solidFill>
            </a:endParaRPr>
          </a:p>
        </p:txBody>
      </p:sp>
      <p:pic>
        <p:nvPicPr>
          <p:cNvPr id="5" name="Picture 4" descr="http://mrsmarsigliano.weebly.com/uploads/2/4/8/0/24807467/9601411_orig.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089724" y="2971800"/>
            <a:ext cx="474786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ight Arrow 5"/>
          <p:cNvSpPr/>
          <p:nvPr/>
        </p:nvSpPr>
        <p:spPr>
          <a:xfrm>
            <a:off x="2334849" y="6019800"/>
            <a:ext cx="1828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368290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4" name="TextBox 3"/>
          <p:cNvSpPr txBox="1"/>
          <p:nvPr/>
        </p:nvSpPr>
        <p:spPr>
          <a:xfrm>
            <a:off x="620692" y="2740094"/>
            <a:ext cx="4191000" cy="3970318"/>
          </a:xfrm>
          <a:prstGeom prst="rect">
            <a:avLst/>
          </a:prstGeom>
          <a:noFill/>
        </p:spPr>
        <p:txBody>
          <a:bodyPr wrap="square" rtlCol="0">
            <a:spAutoFit/>
          </a:bodyPr>
          <a:lstStyle/>
          <a:p>
            <a:r>
              <a:rPr lang="en-US" sz="3600" b="1" u="sng" dirty="0" smtClean="0"/>
              <a:t>Trees are Important</a:t>
            </a:r>
          </a:p>
          <a:p>
            <a:pPr marL="571500" indent="-571500">
              <a:buFont typeface="Arial" panose="020B0604020202020204" pitchFamily="34" charset="0"/>
              <a:buChar char="•"/>
            </a:pPr>
            <a:r>
              <a:rPr lang="en-US" sz="3600" b="1" i="1" dirty="0" smtClean="0">
                <a:solidFill>
                  <a:srgbClr val="FFC000"/>
                </a:solidFill>
              </a:rPr>
              <a:t>Absorb CO2</a:t>
            </a:r>
          </a:p>
          <a:p>
            <a:pPr marL="571500" indent="-571500">
              <a:buFont typeface="Arial" panose="020B0604020202020204" pitchFamily="34" charset="0"/>
              <a:buChar char="•"/>
            </a:pPr>
            <a:r>
              <a:rPr lang="en-US" sz="3600" b="1" i="1" dirty="0" smtClean="0">
                <a:solidFill>
                  <a:srgbClr val="FFC000"/>
                </a:solidFill>
              </a:rPr>
              <a:t>Make oxygen</a:t>
            </a:r>
          </a:p>
          <a:p>
            <a:pPr marL="571500" indent="-571500">
              <a:buFont typeface="Arial" panose="020B0604020202020204" pitchFamily="34" charset="0"/>
              <a:buChar char="•"/>
            </a:pPr>
            <a:r>
              <a:rPr lang="en-US" sz="3600" b="1" i="1" dirty="0" smtClean="0">
                <a:solidFill>
                  <a:srgbClr val="FFC000"/>
                </a:solidFill>
              </a:rPr>
              <a:t>Return water to atmosphere through transpiration</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vdinh.weebly.com/uploads/1/3/5/5/13557835/7552803_orig.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181600" y="324988"/>
            <a:ext cx="3467100" cy="208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http://www.apm-realty.com/7as-artesian/images/Transpiration.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5181600" y="2971800"/>
            <a:ext cx="361950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7517635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4" name="TextBox 3"/>
          <p:cNvSpPr txBox="1"/>
          <p:nvPr/>
        </p:nvSpPr>
        <p:spPr>
          <a:xfrm>
            <a:off x="620692" y="2740094"/>
            <a:ext cx="4191000" cy="3970318"/>
          </a:xfrm>
          <a:prstGeom prst="rect">
            <a:avLst/>
          </a:prstGeom>
          <a:noFill/>
        </p:spPr>
        <p:txBody>
          <a:bodyPr wrap="square" rtlCol="0">
            <a:spAutoFit/>
          </a:bodyPr>
          <a:lstStyle/>
          <a:p>
            <a:r>
              <a:rPr lang="en-US" sz="3600" b="1" u="sng" dirty="0" smtClean="0"/>
              <a:t>Trees are Important</a:t>
            </a:r>
          </a:p>
          <a:p>
            <a:pPr marL="571500" indent="-571500">
              <a:buFont typeface="Arial" panose="020B0604020202020204" pitchFamily="34" charset="0"/>
              <a:buChar char="•"/>
            </a:pPr>
            <a:r>
              <a:rPr lang="en-US" sz="3600" b="1" i="1" dirty="0" smtClean="0">
                <a:solidFill>
                  <a:srgbClr val="FFC000"/>
                </a:solidFill>
              </a:rPr>
              <a:t>Home to many species</a:t>
            </a:r>
          </a:p>
          <a:p>
            <a:pPr marL="571500" indent="-571500">
              <a:buFont typeface="Arial" panose="020B0604020202020204" pitchFamily="34" charset="0"/>
              <a:buChar char="•"/>
            </a:pPr>
            <a:r>
              <a:rPr lang="en-US" sz="3600" b="1" i="1" dirty="0" smtClean="0">
                <a:solidFill>
                  <a:srgbClr val="FFC000"/>
                </a:solidFill>
              </a:rPr>
              <a:t>Prevent soil erosion</a:t>
            </a:r>
          </a:p>
          <a:p>
            <a:pPr marL="571500" indent="-571500">
              <a:buFont typeface="Arial" panose="020B0604020202020204" pitchFamily="34" charset="0"/>
              <a:buChar char="•"/>
            </a:pPr>
            <a:r>
              <a:rPr lang="en-US" sz="3600" b="1" i="1" dirty="0" smtClean="0">
                <a:solidFill>
                  <a:srgbClr val="FFC000"/>
                </a:solidFill>
              </a:rPr>
              <a:t>Used for medicine</a:t>
            </a:r>
          </a:p>
          <a:p>
            <a:pPr marL="571500" indent="-571500">
              <a:buFont typeface="Arial" panose="020B0604020202020204" pitchFamily="34" charset="0"/>
              <a:buChar char="•"/>
            </a:pP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3">
            <a:extLst>
              <a:ext uri="{28A0092B-C50C-407E-A947-70E740481C1C}">
                <a14:useLocalDpi xmlns="" xmlns:a14="http://schemas.microsoft.com/office/drawing/2010/main"/>
              </a:ext>
            </a:extLst>
          </a:blip>
          <a:stretch>
            <a:fillRect/>
          </a:stretch>
        </p:blipFill>
        <p:spPr bwMode="auto">
          <a:xfrm>
            <a:off x="6022359" y="2971800"/>
            <a:ext cx="241300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5105400" y="529371"/>
            <a:ext cx="3460750" cy="2282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 xmlns:a14="http://schemas.microsoft.com/office/drawing/2010/main"/>
              </a:ext>
            </a:extLst>
          </a:blip>
          <a:stretch>
            <a:fillRect/>
          </a:stretch>
        </p:blipFill>
        <p:spPr>
          <a:xfrm>
            <a:off x="5029200" y="3235657"/>
            <a:ext cx="1700307" cy="2486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224213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78572" y="2743200"/>
            <a:ext cx="8284428" cy="3416320"/>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solidFill>
                  <a:srgbClr val="FFC000"/>
                </a:solidFill>
              </a:rPr>
              <a:t>Deforestation is the permanent destruction of forests.</a:t>
            </a:r>
          </a:p>
          <a:p>
            <a:pPr marL="571500" indent="-571500">
              <a:buFont typeface="Arial" panose="020B0604020202020204" pitchFamily="34" charset="0"/>
              <a:buChar char="•"/>
            </a:pPr>
            <a:endParaRPr lang="en-US" sz="3600" b="1" i="1" dirty="0">
              <a:solidFill>
                <a:srgbClr val="FFC000"/>
              </a:solidFill>
            </a:endParaRPr>
          </a:p>
          <a:p>
            <a:pPr marL="571500" indent="-571500">
              <a:buFont typeface="Arial" panose="020B0604020202020204" pitchFamily="34" charset="0"/>
              <a:buChar char="•"/>
            </a:pPr>
            <a:r>
              <a:rPr lang="en-US" sz="3600" b="1" i="1" dirty="0" smtClean="0">
                <a:solidFill>
                  <a:srgbClr val="FFC000"/>
                </a:solidFill>
              </a:rPr>
              <a:t>An estimated 18 million acres of forest are lost each year - United Nations’ Food and Agriculture Organization</a:t>
            </a:r>
            <a:endParaRPr lang="en-US" sz="3600" b="1" i="1" dirty="0">
              <a:solidFill>
                <a:srgbClr val="FFC000"/>
              </a:solidFill>
            </a:endParaRPr>
          </a:p>
        </p:txBody>
      </p:sp>
    </p:spTree>
    <p:extLst>
      <p:ext uri="{BB962C8B-B14F-4D97-AF65-F5344CB8AC3E}">
        <p14:creationId xmlns="" xmlns:p14="http://schemas.microsoft.com/office/powerpoint/2010/main" val="24878742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4" name="TextBox 3"/>
          <p:cNvSpPr txBox="1"/>
          <p:nvPr/>
        </p:nvSpPr>
        <p:spPr>
          <a:xfrm>
            <a:off x="685800" y="3048000"/>
            <a:ext cx="4191000" cy="3416320"/>
          </a:xfrm>
          <a:prstGeom prst="rect">
            <a:avLst/>
          </a:prstGeom>
          <a:noFill/>
        </p:spPr>
        <p:txBody>
          <a:bodyPr wrap="square" rtlCol="0">
            <a:spAutoFit/>
          </a:bodyPr>
          <a:lstStyle/>
          <a:p>
            <a:r>
              <a:rPr lang="en-US" sz="3600" b="1" i="1" dirty="0">
                <a:solidFill>
                  <a:srgbClr val="FFC000"/>
                </a:solidFill>
              </a:rPr>
              <a:t>Every Sunday, 500,000 trees are used to produce </a:t>
            </a:r>
          </a:p>
          <a:p>
            <a:r>
              <a:rPr lang="en-US" sz="3600" b="1" i="1" dirty="0" smtClean="0">
                <a:solidFill>
                  <a:srgbClr val="FFC000"/>
                </a:solidFill>
              </a:rPr>
              <a:t>newspapers. </a:t>
            </a:r>
          </a:p>
          <a:p>
            <a:r>
              <a:rPr lang="en-US" sz="3600" b="1" i="1" dirty="0" smtClean="0">
                <a:solidFill>
                  <a:srgbClr val="FFC000"/>
                </a:solidFill>
              </a:rPr>
              <a:t>88% are </a:t>
            </a:r>
            <a:r>
              <a:rPr lang="en-US" sz="3600" b="1" i="1" dirty="0">
                <a:solidFill>
                  <a:srgbClr val="FFC000"/>
                </a:solidFill>
              </a:rPr>
              <a:t>never </a:t>
            </a:r>
          </a:p>
          <a:p>
            <a:r>
              <a:rPr lang="en-US" sz="3600" b="1" i="1" dirty="0">
                <a:solidFill>
                  <a:srgbClr val="FFC000"/>
                </a:solidFill>
              </a:rPr>
              <a:t>recycled. </a:t>
            </a: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images.elephantjournal.com/wp-content/uploads/2012/05/3840163742_162ddee5ce1.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626591" y="2971800"/>
            <a:ext cx="4191000" cy="3354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761458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4" name="TextBox 3"/>
          <p:cNvSpPr txBox="1"/>
          <p:nvPr/>
        </p:nvSpPr>
        <p:spPr>
          <a:xfrm>
            <a:off x="685800" y="3048000"/>
            <a:ext cx="4191000" cy="2862322"/>
          </a:xfrm>
          <a:prstGeom prst="rect">
            <a:avLst/>
          </a:prstGeom>
          <a:noFill/>
        </p:spPr>
        <p:txBody>
          <a:bodyPr wrap="square" rtlCol="0">
            <a:spAutoFit/>
          </a:bodyPr>
          <a:lstStyle/>
          <a:p>
            <a:r>
              <a:rPr lang="en-US" sz="3600" b="1" i="1" dirty="0">
                <a:solidFill>
                  <a:srgbClr val="FFC000"/>
                </a:solidFill>
              </a:rPr>
              <a:t>More than 100 million trees are destroyed each </a:t>
            </a:r>
            <a:endParaRPr lang="en-US" sz="3600" b="1" i="1" dirty="0" smtClean="0">
              <a:solidFill>
                <a:srgbClr val="FFC000"/>
              </a:solidFill>
            </a:endParaRPr>
          </a:p>
          <a:p>
            <a:r>
              <a:rPr lang="en-US" sz="3600" b="1" i="1" dirty="0" smtClean="0">
                <a:solidFill>
                  <a:srgbClr val="FFC000"/>
                </a:solidFill>
              </a:rPr>
              <a:t>year </a:t>
            </a:r>
            <a:r>
              <a:rPr lang="en-US" sz="3600" b="1" i="1" dirty="0">
                <a:solidFill>
                  <a:srgbClr val="FFC000"/>
                </a:solidFill>
              </a:rPr>
              <a:t>to produce </a:t>
            </a:r>
            <a:endParaRPr lang="en-US" sz="3600" b="1" i="1" dirty="0" smtClean="0">
              <a:solidFill>
                <a:srgbClr val="FFC000"/>
              </a:solidFill>
            </a:endParaRPr>
          </a:p>
          <a:p>
            <a:r>
              <a:rPr lang="en-US" sz="3600" b="1" i="1" dirty="0" smtClean="0">
                <a:solidFill>
                  <a:srgbClr val="FFC000"/>
                </a:solidFill>
              </a:rPr>
              <a:t>junk </a:t>
            </a:r>
            <a:r>
              <a:rPr lang="en-US" sz="3600" b="1" i="1" dirty="0">
                <a:solidFill>
                  <a:srgbClr val="FFC000"/>
                </a:solidFill>
              </a:rPr>
              <a:t>mail.</a:t>
            </a: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descr="http://4.bp.blogspot.com/-XxZceJN9ElA/T7FIcmzVwHI/AAAAAAAAAfo/CS7p1Yt7omw/s1600/junk+mailman.gif"/>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772527" y="1828800"/>
            <a:ext cx="3873080" cy="4415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2566428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sp>
        <p:nvSpPr>
          <p:cNvPr id="4" name="TextBox 3"/>
          <p:cNvSpPr txBox="1"/>
          <p:nvPr/>
        </p:nvSpPr>
        <p:spPr>
          <a:xfrm>
            <a:off x="685800" y="3048000"/>
            <a:ext cx="4191000" cy="3416320"/>
          </a:xfrm>
          <a:prstGeom prst="rect">
            <a:avLst/>
          </a:prstGeom>
          <a:noFill/>
        </p:spPr>
        <p:txBody>
          <a:bodyPr wrap="square" rtlCol="0">
            <a:spAutoFit/>
          </a:bodyPr>
          <a:lstStyle/>
          <a:p>
            <a:r>
              <a:rPr lang="en-US" sz="3600" b="1" u="sng" dirty="0" smtClean="0"/>
              <a:t>United States</a:t>
            </a:r>
          </a:p>
          <a:p>
            <a:pPr marL="571500" indent="-571500">
              <a:buFont typeface="Arial" panose="020B0604020202020204" pitchFamily="34" charset="0"/>
              <a:buChar char="•"/>
            </a:pPr>
            <a:r>
              <a:rPr lang="en-US" sz="3600" b="1" i="1" dirty="0" smtClean="0">
                <a:solidFill>
                  <a:srgbClr val="FFC000"/>
                </a:solidFill>
              </a:rPr>
              <a:t>5% of Earth’s population</a:t>
            </a:r>
          </a:p>
          <a:p>
            <a:pPr marL="571500" indent="-571500">
              <a:buFont typeface="Arial" panose="020B0604020202020204" pitchFamily="34" charset="0"/>
              <a:buChar char="•"/>
            </a:pPr>
            <a:r>
              <a:rPr lang="en-US" sz="3600" b="1" i="1" dirty="0" smtClean="0">
                <a:solidFill>
                  <a:srgbClr val="FFC000"/>
                </a:solidFill>
              </a:rPr>
              <a:t>Uses 30% of the world’s paper</a:t>
            </a:r>
          </a:p>
          <a:p>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2mrealty.com/images/stacks_of_paper_407.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715000" y="2819400"/>
            <a:ext cx="272415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735817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CNN Explains Deforestation</a:t>
            </a:r>
            <a:endParaRPr lang="en-US" dirty="0"/>
          </a:p>
        </p:txBody>
      </p:sp>
      <p:pic>
        <p:nvPicPr>
          <p:cNvPr id="3074" name="Picture 2">
            <a:hlinkClick r:id="rId3"/>
          </p:cNvPr>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a:ext>
            </a:extLst>
          </a:blip>
          <a:srcRect/>
          <a:stretch/>
        </p:blipFill>
        <p:spPr bwMode="auto">
          <a:xfrm>
            <a:off x="457200" y="1828800"/>
            <a:ext cx="8229600" cy="47298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4899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Amazonian </a:t>
            </a:r>
            <a:r>
              <a:rPr lang="en-US" dirty="0" smtClean="0">
                <a:hlinkClick r:id="rId3"/>
              </a:rPr>
              <a:t>Deforestation</a:t>
            </a:r>
            <a:endParaRPr lang="en-US" dirty="0"/>
          </a:p>
        </p:txBody>
      </p:sp>
      <p:pic>
        <p:nvPicPr>
          <p:cNvPr id="2050" name="Picture 2">
            <a:hlinkClick r:id="rId3"/>
          </p:cNvPr>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a:ext>
            </a:extLst>
          </a:blip>
          <a:srcRect/>
          <a:stretch/>
        </p:blipFill>
        <p:spPr bwMode="auto">
          <a:xfrm>
            <a:off x="228600" y="1600200"/>
            <a:ext cx="8686800" cy="49765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339889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Deforestation</a:t>
            </a:r>
            <a:endParaRPr lang="en-US" sz="3600" b="1" i="1" dirty="0"/>
          </a:p>
        </p:txBody>
      </p:sp>
      <p:pic>
        <p:nvPicPr>
          <p:cNvPr id="4098" name="Picture 2" descr="Image result for fsc logo"/>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868400" y="3352799"/>
            <a:ext cx="2693223" cy="2828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919308" y="3057099"/>
            <a:ext cx="4724400" cy="3416320"/>
          </a:xfrm>
          <a:prstGeom prst="rect">
            <a:avLst/>
          </a:prstGeom>
          <a:noFill/>
        </p:spPr>
        <p:txBody>
          <a:bodyPr wrap="square" rtlCol="0">
            <a:spAutoFit/>
          </a:bodyPr>
          <a:lstStyle/>
          <a:p>
            <a:r>
              <a:rPr lang="en-US" sz="3600" b="1" i="1" dirty="0" smtClean="0">
                <a:solidFill>
                  <a:srgbClr val="FFC000"/>
                </a:solidFill>
              </a:rPr>
              <a:t>Look for the FSC logo to ensure to are using paper products without compromising the health of the world’s forests.</a:t>
            </a:r>
            <a:endParaRPr lang="en-US" sz="3600" b="1" i="1" dirty="0">
              <a:solidFill>
                <a:srgbClr val="FFC000"/>
              </a:solidFill>
            </a:endParaRPr>
          </a:p>
        </p:txBody>
      </p:sp>
    </p:spTree>
    <p:extLst>
      <p:ext uri="{BB962C8B-B14F-4D97-AF65-F5344CB8AC3E}">
        <p14:creationId xmlns="" xmlns:p14="http://schemas.microsoft.com/office/powerpoint/2010/main" val="26084754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Acid Rain</a:t>
            </a:r>
            <a:endParaRPr lang="en-US" sz="3600" b="1" i="1" dirty="0"/>
          </a:p>
        </p:txBody>
      </p:sp>
      <p:sp>
        <p:nvSpPr>
          <p:cNvPr id="4" name="TextBox 3"/>
          <p:cNvSpPr txBox="1"/>
          <p:nvPr/>
        </p:nvSpPr>
        <p:spPr>
          <a:xfrm>
            <a:off x="-1" y="3733800"/>
            <a:ext cx="9143999" cy="2123658"/>
          </a:xfrm>
          <a:prstGeom prst="rect">
            <a:avLst/>
          </a:prstGeom>
          <a:noFill/>
        </p:spPr>
        <p:txBody>
          <a:bodyPr wrap="square" rtlCol="0">
            <a:spAutoFit/>
          </a:bodyPr>
          <a:lstStyle/>
          <a:p>
            <a:pPr algn="ctr"/>
            <a:r>
              <a:rPr lang="en-US" sz="6600" b="1" i="1" dirty="0" smtClean="0">
                <a:solidFill>
                  <a:srgbClr val="FFC000"/>
                </a:solidFill>
              </a:rPr>
              <a:t>Lets talk about</a:t>
            </a:r>
          </a:p>
          <a:p>
            <a:pPr algn="ctr"/>
            <a:r>
              <a:rPr lang="en-US" sz="6600" b="1" i="1" dirty="0" smtClean="0">
                <a:solidFill>
                  <a:srgbClr val="FFC000"/>
                </a:solidFill>
              </a:rPr>
              <a:t>Acid Rain!</a:t>
            </a:r>
            <a:endParaRPr lang="en-US" sz="6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66435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Interdependence</a:t>
            </a:r>
            <a:endParaRPr lang="en-US" dirty="0"/>
          </a:p>
        </p:txBody>
      </p:sp>
      <p:sp>
        <p:nvSpPr>
          <p:cNvPr id="3" name="Text Placeholder 2"/>
          <p:cNvSpPr>
            <a:spLocks noGrp="1"/>
          </p:cNvSpPr>
          <p:nvPr>
            <p:ph type="body" idx="1"/>
          </p:nvPr>
        </p:nvSpPr>
        <p:spPr/>
        <p:txBody>
          <a:bodyPr>
            <a:normAutofit/>
          </a:bodyPr>
          <a:lstStyle/>
          <a:p>
            <a:r>
              <a:rPr lang="en-US" sz="3600" b="1" i="1" dirty="0" smtClean="0"/>
              <a:t>within an Ecosystem</a:t>
            </a:r>
            <a:endParaRPr lang="en-US" sz="3600" b="1" i="1" dirty="0"/>
          </a:p>
        </p:txBody>
      </p:sp>
      <p:sp>
        <p:nvSpPr>
          <p:cNvPr id="4" name="TextBox 3"/>
          <p:cNvSpPr txBox="1"/>
          <p:nvPr/>
        </p:nvSpPr>
        <p:spPr>
          <a:xfrm>
            <a:off x="533400" y="2895600"/>
            <a:ext cx="4267200" cy="3416320"/>
          </a:xfrm>
          <a:prstGeom prst="rect">
            <a:avLst/>
          </a:prstGeom>
          <a:noFill/>
        </p:spPr>
        <p:txBody>
          <a:bodyPr wrap="square" rtlCol="0">
            <a:spAutoFit/>
          </a:bodyPr>
          <a:lstStyle/>
          <a:p>
            <a:r>
              <a:rPr lang="en-US" sz="3600" b="1" u="sng" dirty="0" smtClean="0"/>
              <a:t>Ecosystem</a:t>
            </a:r>
          </a:p>
          <a:p>
            <a:r>
              <a:rPr lang="en-US" sz="3600" b="1" i="1" dirty="0" smtClean="0">
                <a:solidFill>
                  <a:srgbClr val="FFC000"/>
                </a:solidFill>
              </a:rPr>
              <a:t>All living and non-living things in a given area and </a:t>
            </a:r>
          </a:p>
          <a:p>
            <a:r>
              <a:rPr lang="en-US" sz="3600" b="1" i="1" u="sng" dirty="0" smtClean="0"/>
              <a:t>All depend </a:t>
            </a:r>
          </a:p>
          <a:p>
            <a:r>
              <a:rPr lang="en-US" sz="3600" b="1" i="1" u="sng" dirty="0" smtClean="0"/>
              <a:t>on one another.</a:t>
            </a:r>
            <a:endParaRPr lang="en-US" sz="3600" b="1" i="1" u="sng" dirty="0"/>
          </a:p>
        </p:txBody>
      </p:sp>
      <p:pic>
        <p:nvPicPr>
          <p:cNvPr id="5122" name="Picture 2" descr="A freshwater ecosystem. (Reproduced by permission of The Gale Group.)"/>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267200" y="2866697"/>
            <a:ext cx="4581525" cy="379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1465138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Acid Rain</a:t>
            </a:r>
            <a:endParaRPr lang="en-US" sz="3600" b="1" i="1" dirty="0"/>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72496" y="3490415"/>
            <a:ext cx="4419599" cy="2308324"/>
          </a:xfrm>
          <a:prstGeom prst="rect">
            <a:avLst/>
          </a:prstGeom>
          <a:noFill/>
        </p:spPr>
        <p:txBody>
          <a:bodyPr wrap="square" rtlCol="0">
            <a:spAutoFit/>
          </a:bodyPr>
          <a:lstStyle/>
          <a:p>
            <a:r>
              <a:rPr lang="en-US" sz="3600" b="1" i="1" dirty="0" smtClean="0">
                <a:solidFill>
                  <a:srgbClr val="FFC000"/>
                </a:solidFill>
              </a:rPr>
              <a:t>Rain with a low pH level caused by pollution. Remember a low pH is acidic.</a:t>
            </a:r>
            <a:endParaRPr lang="en-US" sz="3600" b="1" i="1" dirty="0">
              <a:solidFill>
                <a:srgbClr val="FFC000"/>
              </a:solidFill>
            </a:endParaRPr>
          </a:p>
        </p:txBody>
      </p:sp>
      <p:pic>
        <p:nvPicPr>
          <p:cNvPr id="4" name="Picture 3"/>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4961388" y="3231107"/>
            <a:ext cx="3687312" cy="2826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2060490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Acid Rain</a:t>
            </a:r>
            <a:endParaRPr lang="en-US" sz="3600" b="1" i="1" dirty="0"/>
          </a:p>
        </p:txBody>
      </p:sp>
      <p:sp>
        <p:nvSpPr>
          <p:cNvPr id="4" name="TextBox 3"/>
          <p:cNvSpPr txBox="1"/>
          <p:nvPr/>
        </p:nvSpPr>
        <p:spPr>
          <a:xfrm>
            <a:off x="304800" y="2764572"/>
            <a:ext cx="5181600" cy="4093428"/>
          </a:xfrm>
          <a:prstGeom prst="rect">
            <a:avLst/>
          </a:prstGeom>
          <a:noFill/>
        </p:spPr>
        <p:txBody>
          <a:bodyPr wrap="square" rtlCol="0">
            <a:spAutoFit/>
          </a:bodyPr>
          <a:lstStyle/>
          <a:p>
            <a:r>
              <a:rPr lang="en-US" sz="3600" b="1" u="sng" dirty="0" smtClean="0"/>
              <a:t>Caused By</a:t>
            </a:r>
          </a:p>
          <a:p>
            <a:pPr marL="571500" indent="-571500">
              <a:buFont typeface="Arial" panose="020B0604020202020204" pitchFamily="34" charset="0"/>
              <a:buChar char="•"/>
            </a:pPr>
            <a:r>
              <a:rPr lang="en-US" sz="3200" b="1" i="1" dirty="0" smtClean="0">
                <a:solidFill>
                  <a:srgbClr val="FFC000"/>
                </a:solidFill>
              </a:rPr>
              <a:t>Burning fossil fuels like coal oil</a:t>
            </a:r>
          </a:p>
          <a:p>
            <a:pPr marL="571500" indent="-571500">
              <a:buFont typeface="Arial" panose="020B0604020202020204" pitchFamily="34" charset="0"/>
              <a:buChar char="•"/>
            </a:pPr>
            <a:r>
              <a:rPr lang="en-US" sz="3200" b="1" i="1" dirty="0" smtClean="0">
                <a:solidFill>
                  <a:srgbClr val="FFC000"/>
                </a:solidFill>
              </a:rPr>
              <a:t>Sulfur and nitrogen  from these fuels combine with oxygen when burned  and become acidic when mixed with water</a:t>
            </a:r>
            <a:endParaRPr lang="en-US" sz="32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Emissions from Indiana's power plants, such as this one on South Harding Street in Indianapolis, contain chemicals that researchers are linking to a variety of mental development disabilities."/>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213377" y="990601"/>
            <a:ext cx="3666765"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6324599" y="3575292"/>
            <a:ext cx="2555543" cy="369332"/>
          </a:xfrm>
          <a:prstGeom prst="rect">
            <a:avLst/>
          </a:prstGeom>
          <a:noFill/>
        </p:spPr>
        <p:txBody>
          <a:bodyPr wrap="square" rtlCol="0">
            <a:spAutoFit/>
          </a:bodyPr>
          <a:lstStyle/>
          <a:p>
            <a:pPr algn="r"/>
            <a:r>
              <a:rPr lang="en-US" b="1" dirty="0" smtClean="0"/>
              <a:t>An Indy Power Plant</a:t>
            </a:r>
            <a:endParaRPr lang="en-US" b="1" dirty="0"/>
          </a:p>
        </p:txBody>
      </p:sp>
      <p:pic>
        <p:nvPicPr>
          <p:cNvPr id="5124" name="Picture 4" descr="http://i.telegraph.co.uk/multimedia/archive/02195/carExhaust_2195976b.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562600" y="4267200"/>
            <a:ext cx="3234661" cy="2019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5748627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Acid Rain</a:t>
            </a:r>
            <a:endParaRPr lang="en-US" sz="3600" b="1" i="1" dirty="0"/>
          </a:p>
        </p:txBody>
      </p:sp>
      <p:sp>
        <p:nvSpPr>
          <p:cNvPr id="4" name="TextBox 3"/>
          <p:cNvSpPr txBox="1"/>
          <p:nvPr/>
        </p:nvSpPr>
        <p:spPr>
          <a:xfrm>
            <a:off x="460375" y="2699982"/>
            <a:ext cx="4492626" cy="3970318"/>
          </a:xfrm>
          <a:prstGeom prst="rect">
            <a:avLst/>
          </a:prstGeom>
          <a:noFill/>
        </p:spPr>
        <p:txBody>
          <a:bodyPr wrap="square" rtlCol="0">
            <a:spAutoFit/>
          </a:bodyPr>
          <a:lstStyle/>
          <a:p>
            <a:r>
              <a:rPr lang="en-US" sz="3600" b="1" u="sng" dirty="0" smtClean="0"/>
              <a:t>Effects</a:t>
            </a:r>
          </a:p>
          <a:p>
            <a:pPr marL="571500" indent="-571500">
              <a:buFont typeface="Arial" panose="020B0604020202020204" pitchFamily="34" charset="0"/>
              <a:buChar char="•"/>
            </a:pPr>
            <a:r>
              <a:rPr lang="en-US" sz="3600" b="1" i="1" dirty="0" smtClean="0">
                <a:solidFill>
                  <a:srgbClr val="FFC000"/>
                </a:solidFill>
              </a:rPr>
              <a:t>Aggravated asthma</a:t>
            </a:r>
          </a:p>
          <a:p>
            <a:pPr marL="571500" indent="-571500">
              <a:buFont typeface="Arial" panose="020B0604020202020204" pitchFamily="34" charset="0"/>
              <a:buChar char="•"/>
            </a:pPr>
            <a:r>
              <a:rPr lang="en-US" sz="3600" b="1" i="1" dirty="0" smtClean="0">
                <a:solidFill>
                  <a:srgbClr val="FFC000"/>
                </a:solidFill>
              </a:rPr>
              <a:t>Erosion of monuments</a:t>
            </a:r>
          </a:p>
          <a:p>
            <a:pPr marL="571500" indent="-571500">
              <a:buFont typeface="Arial" panose="020B0604020202020204" pitchFamily="34" charset="0"/>
              <a:buChar char="•"/>
            </a:pPr>
            <a:r>
              <a:rPr lang="en-US" sz="3600" b="1" i="1" dirty="0" smtClean="0">
                <a:solidFill>
                  <a:srgbClr val="FFC000"/>
                </a:solidFill>
              </a:rPr>
              <a:t>Death of ocean life</a:t>
            </a:r>
          </a:p>
          <a:p>
            <a:pPr marL="571500" indent="-571500">
              <a:buFont typeface="Arial" panose="020B0604020202020204" pitchFamily="34" charset="0"/>
              <a:buChar char="•"/>
            </a:pPr>
            <a:r>
              <a:rPr lang="en-US" sz="3600" b="1" i="1" dirty="0" smtClean="0">
                <a:solidFill>
                  <a:srgbClr val="FFC000"/>
                </a:solidFill>
              </a:rPr>
              <a:t>Damage to trees</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867400" y="749490"/>
            <a:ext cx="2700217" cy="2298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7086600" y="2514600"/>
            <a:ext cx="1733550" cy="2442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332863" y="4326655"/>
            <a:ext cx="28956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3808294" y="2455012"/>
            <a:ext cx="3009900" cy="2257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3550307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Acid Rain</a:t>
            </a:r>
            <a:endParaRPr lang="en-US" sz="3600" b="1" i="1" dirty="0"/>
          </a:p>
        </p:txBody>
      </p:sp>
      <p:sp>
        <p:nvSpPr>
          <p:cNvPr id="4" name="TextBox 3"/>
          <p:cNvSpPr txBox="1"/>
          <p:nvPr/>
        </p:nvSpPr>
        <p:spPr>
          <a:xfrm>
            <a:off x="484022" y="3124200"/>
            <a:ext cx="4492626" cy="2862322"/>
          </a:xfrm>
          <a:prstGeom prst="rect">
            <a:avLst/>
          </a:prstGeom>
          <a:noFill/>
        </p:spPr>
        <p:txBody>
          <a:bodyPr wrap="square" rtlCol="0">
            <a:spAutoFit/>
          </a:bodyPr>
          <a:lstStyle/>
          <a:p>
            <a:r>
              <a:rPr lang="en-US" sz="3600" b="1" u="sng" dirty="0" smtClean="0"/>
              <a:t>What Can I Do</a:t>
            </a:r>
            <a:r>
              <a:rPr lang="en-US" sz="3600" b="1" dirty="0" smtClean="0"/>
              <a:t>?</a:t>
            </a:r>
          </a:p>
          <a:p>
            <a:pPr marL="571500" indent="-571500">
              <a:buFont typeface="Arial" panose="020B0604020202020204" pitchFamily="34" charset="0"/>
              <a:buChar char="•"/>
            </a:pPr>
            <a:r>
              <a:rPr lang="en-US" sz="3600" b="1" i="1" dirty="0" smtClean="0">
                <a:solidFill>
                  <a:srgbClr val="FFC000"/>
                </a:solidFill>
              </a:rPr>
              <a:t>Conserve electricity</a:t>
            </a:r>
          </a:p>
          <a:p>
            <a:pPr marL="571500" indent="-571500">
              <a:buFont typeface="Arial" panose="020B0604020202020204" pitchFamily="34" charset="0"/>
              <a:buChar char="•"/>
            </a:pPr>
            <a:r>
              <a:rPr lang="en-US" sz="3600" b="1" i="1" dirty="0" smtClean="0">
                <a:solidFill>
                  <a:srgbClr val="FFC000"/>
                </a:solidFill>
              </a:rPr>
              <a:t>Minimize miles driven</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181600" y="4445117"/>
            <a:ext cx="3352400" cy="2234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172200" y="838199"/>
            <a:ext cx="2392121" cy="1587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4380931" y="2895599"/>
            <a:ext cx="2781869" cy="1856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162507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Eutrophication</a:t>
            </a:r>
            <a:endParaRPr lang="en-US" sz="3600" b="1" i="1" dirty="0"/>
          </a:p>
        </p:txBody>
      </p:sp>
      <p:sp>
        <p:nvSpPr>
          <p:cNvPr id="4" name="TextBox 3"/>
          <p:cNvSpPr txBox="1"/>
          <p:nvPr/>
        </p:nvSpPr>
        <p:spPr>
          <a:xfrm>
            <a:off x="712519" y="3505200"/>
            <a:ext cx="7772400" cy="2123658"/>
          </a:xfrm>
          <a:prstGeom prst="rect">
            <a:avLst/>
          </a:prstGeom>
          <a:noFill/>
        </p:spPr>
        <p:txBody>
          <a:bodyPr wrap="square" rtlCol="0">
            <a:spAutoFit/>
          </a:bodyPr>
          <a:lstStyle/>
          <a:p>
            <a:pPr algn="ctr"/>
            <a:r>
              <a:rPr lang="en-US" sz="6600" b="1" i="1" dirty="0" smtClean="0">
                <a:solidFill>
                  <a:srgbClr val="FFC000"/>
                </a:solidFill>
              </a:rPr>
              <a:t>Lets talk about</a:t>
            </a:r>
          </a:p>
          <a:p>
            <a:pPr algn="ctr"/>
            <a:r>
              <a:rPr lang="en-US" sz="6600" b="1" i="1" dirty="0" smtClean="0">
                <a:solidFill>
                  <a:srgbClr val="FFC000"/>
                </a:solidFill>
              </a:rPr>
              <a:t>Eutrophication!</a:t>
            </a:r>
            <a:endParaRPr lang="en-US" sz="6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1859540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Eutrophication</a:t>
            </a:r>
            <a:endParaRPr lang="en-US" sz="3600" b="1" i="1" dirty="0"/>
          </a:p>
        </p:txBody>
      </p:sp>
      <p:sp>
        <p:nvSpPr>
          <p:cNvPr id="4" name="TextBox 3"/>
          <p:cNvSpPr txBox="1"/>
          <p:nvPr/>
        </p:nvSpPr>
        <p:spPr>
          <a:xfrm>
            <a:off x="712519" y="3352800"/>
            <a:ext cx="4773881" cy="2862322"/>
          </a:xfrm>
          <a:prstGeom prst="rect">
            <a:avLst/>
          </a:prstGeom>
          <a:noFill/>
        </p:spPr>
        <p:txBody>
          <a:bodyPr wrap="square" rtlCol="0">
            <a:spAutoFit/>
          </a:bodyPr>
          <a:lstStyle/>
          <a:p>
            <a:r>
              <a:rPr lang="en-US" sz="3600" b="1" i="1" dirty="0" smtClean="0">
                <a:solidFill>
                  <a:srgbClr val="FFC000"/>
                </a:solidFill>
              </a:rPr>
              <a:t>Enrichment of an ecosystem with chemical nutrients, usually phosphorous and nitrogen.</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external image eutrophication.gif"/>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912057" y="3319101"/>
            <a:ext cx="381000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878962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Eutrophication</a:t>
            </a:r>
            <a:endParaRPr lang="en-US" sz="3600" b="1" i="1" dirty="0"/>
          </a:p>
        </p:txBody>
      </p:sp>
      <p:sp>
        <p:nvSpPr>
          <p:cNvPr id="4" name="TextBox 3"/>
          <p:cNvSpPr txBox="1"/>
          <p:nvPr/>
        </p:nvSpPr>
        <p:spPr>
          <a:xfrm>
            <a:off x="458101" y="2754314"/>
            <a:ext cx="4652986" cy="3970318"/>
          </a:xfrm>
          <a:prstGeom prst="rect">
            <a:avLst/>
          </a:prstGeom>
          <a:noFill/>
        </p:spPr>
        <p:txBody>
          <a:bodyPr wrap="square" rtlCol="0">
            <a:spAutoFit/>
          </a:bodyPr>
          <a:lstStyle/>
          <a:p>
            <a:r>
              <a:rPr lang="en-US" sz="3600" b="1" u="sng" dirty="0" smtClean="0"/>
              <a:t>Cause</a:t>
            </a:r>
          </a:p>
          <a:p>
            <a:pPr marL="571500" indent="-571500">
              <a:buFont typeface="Arial" panose="020B0604020202020204" pitchFamily="34" charset="0"/>
              <a:buChar char="•"/>
            </a:pPr>
            <a:r>
              <a:rPr lang="en-US" sz="3600" b="1" i="1" dirty="0" smtClean="0">
                <a:solidFill>
                  <a:srgbClr val="FFC000"/>
                </a:solidFill>
              </a:rPr>
              <a:t>Agricultural runoff</a:t>
            </a:r>
          </a:p>
          <a:p>
            <a:pPr marL="571500" indent="-571500">
              <a:buFont typeface="Arial" panose="020B0604020202020204" pitchFamily="34" charset="0"/>
              <a:buChar char="•"/>
            </a:pPr>
            <a:r>
              <a:rPr lang="en-US" sz="3600" b="1" i="1" dirty="0" smtClean="0">
                <a:solidFill>
                  <a:srgbClr val="FFC000"/>
                </a:solidFill>
              </a:rPr>
              <a:t>Phosphorous from cleaning products</a:t>
            </a:r>
          </a:p>
          <a:p>
            <a:pPr marL="571500" indent="-571500">
              <a:buFont typeface="Arial" panose="020B0604020202020204" pitchFamily="34" charset="0"/>
              <a:buChar char="•"/>
            </a:pPr>
            <a:r>
              <a:rPr lang="en-US" sz="3600" b="1" i="1" dirty="0" smtClean="0">
                <a:solidFill>
                  <a:srgbClr val="FFC000"/>
                </a:solidFill>
              </a:rPr>
              <a:t>Sewage runoff</a:t>
            </a:r>
          </a:p>
          <a:p>
            <a:pPr marL="571500" indent="-571500">
              <a:buFont typeface="Arial" panose="020B0604020202020204" pitchFamily="34" charset="0"/>
              <a:buChar char="•"/>
            </a:pPr>
            <a:r>
              <a:rPr lang="en-US" sz="3600" b="1" i="1" dirty="0" smtClean="0">
                <a:solidFill>
                  <a:srgbClr val="FFC000"/>
                </a:solidFill>
              </a:rPr>
              <a:t>Decay of leaves and plants</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ttps://upload.wikimedia.org/wikipedia/commons/thumb/9/95/Runoff_of_soil_%26_fertilizer.jpg/800px-Runoff_of_soil_%26_fertilizer.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029200" y="3373446"/>
            <a:ext cx="3829888" cy="2732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40161650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Eutrophication</a:t>
            </a:r>
            <a:endParaRPr lang="en-US" sz="3600" b="1" i="1" dirty="0"/>
          </a:p>
        </p:txBody>
      </p:sp>
      <p:sp>
        <p:nvSpPr>
          <p:cNvPr id="4" name="TextBox 3"/>
          <p:cNvSpPr txBox="1"/>
          <p:nvPr/>
        </p:nvSpPr>
        <p:spPr>
          <a:xfrm>
            <a:off x="681015" y="2754314"/>
            <a:ext cx="3967185" cy="3416320"/>
          </a:xfrm>
          <a:prstGeom prst="rect">
            <a:avLst/>
          </a:prstGeom>
          <a:noFill/>
        </p:spPr>
        <p:txBody>
          <a:bodyPr wrap="square" rtlCol="0">
            <a:spAutoFit/>
          </a:bodyPr>
          <a:lstStyle/>
          <a:p>
            <a:r>
              <a:rPr lang="en-US" sz="3600" b="1" u="sng" dirty="0" smtClean="0"/>
              <a:t>Effects</a:t>
            </a:r>
          </a:p>
          <a:p>
            <a:pPr marL="571500" indent="-571500">
              <a:buFont typeface="Arial" panose="020B0604020202020204" pitchFamily="34" charset="0"/>
              <a:buChar char="•"/>
            </a:pPr>
            <a:r>
              <a:rPr lang="en-US" sz="3600" b="1" i="1" dirty="0" smtClean="0">
                <a:solidFill>
                  <a:srgbClr val="FFC000"/>
                </a:solidFill>
              </a:rPr>
              <a:t>Overproduction of algae</a:t>
            </a:r>
          </a:p>
          <a:p>
            <a:pPr marL="571500" indent="-571500">
              <a:buFont typeface="Arial" panose="020B0604020202020204" pitchFamily="34" charset="0"/>
              <a:buChar char="•"/>
            </a:pPr>
            <a:r>
              <a:rPr lang="en-US" sz="3600" b="1" i="1" dirty="0" smtClean="0">
                <a:solidFill>
                  <a:srgbClr val="FFC000"/>
                </a:solidFill>
              </a:rPr>
              <a:t>Dead zones </a:t>
            </a:r>
          </a:p>
          <a:p>
            <a:pPr marL="571500" indent="-571500">
              <a:buFont typeface="Arial" panose="020B0604020202020204" pitchFamily="34" charset="0"/>
              <a:buChar char="•"/>
            </a:pPr>
            <a:r>
              <a:rPr lang="en-US" sz="3600" b="1" i="1" dirty="0" smtClean="0">
                <a:solidFill>
                  <a:srgbClr val="FFC000"/>
                </a:solidFill>
              </a:rPr>
              <a:t>Death 0f aquatic life</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4648200" y="3352800"/>
            <a:ext cx="4064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800600" y="5791200"/>
            <a:ext cx="3733800" cy="369332"/>
          </a:xfrm>
          <a:prstGeom prst="rect">
            <a:avLst/>
          </a:prstGeom>
          <a:noFill/>
        </p:spPr>
        <p:txBody>
          <a:bodyPr wrap="square" rtlCol="0">
            <a:spAutoFit/>
          </a:bodyPr>
          <a:lstStyle/>
          <a:p>
            <a:pPr algn="ctr"/>
            <a:r>
              <a:rPr lang="en-US" dirty="0" smtClean="0"/>
              <a:t>Fish Kill, Louisiana Coast, 2010</a:t>
            </a:r>
          </a:p>
        </p:txBody>
      </p:sp>
    </p:spTree>
    <p:extLst>
      <p:ext uri="{BB962C8B-B14F-4D97-AF65-F5344CB8AC3E}">
        <p14:creationId xmlns="" xmlns:p14="http://schemas.microsoft.com/office/powerpoint/2010/main" val="29770179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Dead Zones </a:t>
            </a:r>
            <a:r>
              <a:rPr lang="en-US" dirty="0" smtClean="0">
                <a:hlinkClick r:id="rId3"/>
              </a:rPr>
              <a:t>in </a:t>
            </a:r>
            <a:r>
              <a:rPr lang="en-US" dirty="0">
                <a:hlinkClick r:id="rId3"/>
              </a:rPr>
              <a:t>the Gulf of </a:t>
            </a:r>
            <a:r>
              <a:rPr lang="en-US" dirty="0" smtClean="0">
                <a:hlinkClick r:id="rId3"/>
              </a:rPr>
              <a:t>Mexico</a:t>
            </a:r>
            <a:endParaRPr lang="en-US" dirty="0"/>
          </a:p>
        </p:txBody>
      </p:sp>
      <p:pic>
        <p:nvPicPr>
          <p:cNvPr id="7170" name="Picture 2">
            <a:hlinkClick r:id="rId3"/>
          </p:cNvPr>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a:ext>
            </a:extLst>
          </a:blip>
          <a:srcRect/>
          <a:stretch/>
        </p:blipFill>
        <p:spPr bwMode="auto">
          <a:xfrm>
            <a:off x="457200" y="1676400"/>
            <a:ext cx="8382000" cy="47433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364251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sp>
        <p:nvSpPr>
          <p:cNvPr id="3" name="Text Placeholder 2"/>
          <p:cNvSpPr>
            <a:spLocks noGrp="1"/>
          </p:cNvSpPr>
          <p:nvPr>
            <p:ph type="body" idx="1"/>
          </p:nvPr>
        </p:nvSpPr>
        <p:spPr/>
        <p:txBody>
          <a:bodyPr>
            <a:normAutofit/>
          </a:bodyPr>
          <a:lstStyle/>
          <a:p>
            <a:r>
              <a:rPr lang="en-US" sz="3600" b="1" i="1" dirty="0" smtClean="0"/>
              <a:t>Eutrophication</a:t>
            </a:r>
            <a:endParaRPr lang="en-US" sz="3600" b="1" i="1" dirty="0"/>
          </a:p>
        </p:txBody>
      </p:sp>
      <p:sp>
        <p:nvSpPr>
          <p:cNvPr id="4" name="TextBox 3"/>
          <p:cNvSpPr txBox="1"/>
          <p:nvPr/>
        </p:nvSpPr>
        <p:spPr>
          <a:xfrm>
            <a:off x="442179" y="2855459"/>
            <a:ext cx="5044221" cy="3416320"/>
          </a:xfrm>
          <a:prstGeom prst="rect">
            <a:avLst/>
          </a:prstGeom>
          <a:noFill/>
        </p:spPr>
        <p:txBody>
          <a:bodyPr wrap="square" rtlCol="0">
            <a:spAutoFit/>
          </a:bodyPr>
          <a:lstStyle/>
          <a:p>
            <a:r>
              <a:rPr lang="en-US" sz="3600" b="1" u="sng" dirty="0" smtClean="0"/>
              <a:t>What Can I Do</a:t>
            </a:r>
            <a:r>
              <a:rPr lang="en-US" sz="3600" b="1" dirty="0" smtClean="0"/>
              <a:t>?</a:t>
            </a:r>
          </a:p>
          <a:p>
            <a:pPr marL="571500" indent="-571500">
              <a:buFont typeface="Arial" panose="020B0604020202020204" pitchFamily="34" charset="0"/>
              <a:buChar char="•"/>
            </a:pPr>
            <a:r>
              <a:rPr lang="en-US" sz="3600" b="1" i="1" dirty="0" smtClean="0">
                <a:solidFill>
                  <a:srgbClr val="FFC000"/>
                </a:solidFill>
              </a:rPr>
              <a:t>Fertilize only if necessary</a:t>
            </a:r>
          </a:p>
          <a:p>
            <a:pPr marL="571500" indent="-571500">
              <a:buFont typeface="Arial" panose="020B0604020202020204" pitchFamily="34" charset="0"/>
              <a:buChar char="•"/>
            </a:pPr>
            <a:r>
              <a:rPr lang="en-US" sz="3600" b="1" i="1" dirty="0" smtClean="0">
                <a:solidFill>
                  <a:srgbClr val="FFC000"/>
                </a:solidFill>
              </a:rPr>
              <a:t>Choose phosphate free fertilizers</a:t>
            </a:r>
          </a:p>
          <a:p>
            <a:pPr marL="571500" indent="-571500">
              <a:buFont typeface="Arial" panose="020B0604020202020204" pitchFamily="34" charset="0"/>
              <a:buChar char="•"/>
            </a:pPr>
            <a:r>
              <a:rPr lang="en-US" sz="3600" b="1" i="1" dirty="0" smtClean="0">
                <a:solidFill>
                  <a:srgbClr val="FFC000"/>
                </a:solidFill>
              </a:rPr>
              <a:t>Choose organic </a:t>
            </a:r>
            <a:endParaRPr lang="en-US" sz="3600" b="1" i="1" dirty="0">
              <a:solidFill>
                <a:srgbClr val="FFC000"/>
              </a:solidFill>
            </a:endParaRPr>
          </a:p>
        </p:txBody>
      </p:sp>
      <p:sp>
        <p:nvSpPr>
          <p:cNvPr id="5" name="AutoShape 2" descr="Image result for tire field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ire field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5924266" y="838200"/>
            <a:ext cx="23812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5486400" y="3122746"/>
            <a:ext cx="3233453" cy="3233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223086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15698</TotalTime>
  <Words>4490</Words>
  <Application>Microsoft Office PowerPoint</Application>
  <PresentationFormat>On-screen Show (4:3)</PresentationFormat>
  <Paragraphs>1057</Paragraphs>
  <Slides>116</Slides>
  <Notes>102</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Module</vt:lpstr>
      <vt:lpstr> Interdependence</vt:lpstr>
      <vt:lpstr>Interdependence </vt:lpstr>
      <vt:lpstr>Interdependence </vt:lpstr>
      <vt:lpstr>Interdependence </vt:lpstr>
      <vt:lpstr>Interdependence </vt:lpstr>
      <vt:lpstr>Interdependence </vt:lpstr>
      <vt:lpstr>Interdependence </vt:lpstr>
      <vt:lpstr>Interdependence </vt:lpstr>
      <vt:lpstr>Interdependence</vt:lpstr>
      <vt:lpstr>Interdependence</vt:lpstr>
      <vt:lpstr>Ecosystems</vt:lpstr>
      <vt:lpstr>Endangered Keystone Species</vt:lpstr>
      <vt:lpstr>Endangered Keystone Species</vt:lpstr>
      <vt:lpstr>Interdependence </vt:lpstr>
      <vt:lpstr>Interdependence </vt:lpstr>
      <vt:lpstr>Interdependence </vt:lpstr>
      <vt:lpstr>Interdependence </vt:lpstr>
      <vt:lpstr>Interdependence </vt:lpstr>
      <vt:lpstr>Interdependence </vt:lpstr>
      <vt:lpstr>Let’s Explore Ecosystems</vt:lpstr>
      <vt:lpstr>Matter Cycles</vt:lpstr>
      <vt:lpstr>The Nitrogen Cycle</vt:lpstr>
      <vt:lpstr>Slide 23</vt:lpstr>
      <vt:lpstr>Slide 24</vt:lpstr>
      <vt:lpstr>Slide 25</vt:lpstr>
      <vt:lpstr>Slide 26</vt:lpstr>
      <vt:lpstr>Slide 27</vt:lpstr>
      <vt:lpstr>Slide 28</vt:lpstr>
      <vt:lpstr>Slide 29</vt:lpstr>
      <vt:lpstr>Slide 30</vt:lpstr>
      <vt:lpstr>Slide 31</vt:lpstr>
      <vt:lpstr>The Nitrogen Cycle</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Let’s Explore The Nitrogen Cycle</vt:lpstr>
      <vt:lpstr>Slide 48</vt:lpstr>
      <vt:lpstr>Slide 49</vt:lpstr>
      <vt:lpstr>The Carbon Cycle</vt:lpstr>
      <vt:lpstr>The Carbon Cycle</vt:lpstr>
      <vt:lpstr>The Carbon Cycle</vt:lpstr>
      <vt:lpstr>The Water Cycle</vt:lpstr>
      <vt:lpstr>The Water Cycle Rap</vt:lpstr>
      <vt:lpstr>Population Size</vt:lpstr>
      <vt:lpstr>Population Size</vt:lpstr>
      <vt:lpstr>Population Size</vt:lpstr>
      <vt:lpstr>Population Size</vt:lpstr>
      <vt:lpstr>Population Size</vt:lpstr>
      <vt:lpstr>Population Size</vt:lpstr>
      <vt:lpstr>Population Size</vt:lpstr>
      <vt:lpstr>Population Size</vt:lpstr>
      <vt:lpstr>Research  and Report</vt:lpstr>
      <vt:lpstr>Time for Kahoot!</vt:lpstr>
      <vt:lpstr>Human Impact</vt:lpstr>
      <vt:lpstr>Human Impact</vt:lpstr>
      <vt:lpstr>Human Impact</vt:lpstr>
      <vt:lpstr>Human Impact</vt:lpstr>
      <vt:lpstr>Human Impact</vt:lpstr>
      <vt:lpstr>Human Impact</vt:lpstr>
      <vt:lpstr>Human Impact</vt:lpstr>
      <vt:lpstr>Human Impact</vt:lpstr>
      <vt:lpstr>Human Impact</vt:lpstr>
      <vt:lpstr>Human Impact</vt:lpstr>
      <vt:lpstr>Biomagnification</vt:lpstr>
      <vt:lpstr>Biomagnification</vt:lpstr>
      <vt:lpstr>Human Impact</vt:lpstr>
      <vt:lpstr>Human Impact</vt:lpstr>
      <vt:lpstr>Human Impact</vt:lpstr>
      <vt:lpstr>Human Impact</vt:lpstr>
      <vt:lpstr>Human Impact</vt:lpstr>
      <vt:lpstr>Human Impact</vt:lpstr>
      <vt:lpstr>Human Impact</vt:lpstr>
      <vt:lpstr>Human Impact</vt:lpstr>
      <vt:lpstr>Human Impact</vt:lpstr>
      <vt:lpstr>CNN Explains Deforestation</vt:lpstr>
      <vt:lpstr>Amazonian Deforestation</vt:lpstr>
      <vt:lpstr>Human Impact</vt:lpstr>
      <vt:lpstr>Human Impact</vt:lpstr>
      <vt:lpstr>Human Impact</vt:lpstr>
      <vt:lpstr>Human Impact</vt:lpstr>
      <vt:lpstr>Human Impact</vt:lpstr>
      <vt:lpstr>Human Impact</vt:lpstr>
      <vt:lpstr>Human Impact</vt:lpstr>
      <vt:lpstr>Human Impact</vt:lpstr>
      <vt:lpstr>Human Impact</vt:lpstr>
      <vt:lpstr>Human Impact</vt:lpstr>
      <vt:lpstr>Dead Zones in the Gulf of Mexico</vt:lpstr>
      <vt:lpstr>Human Impact</vt:lpstr>
      <vt:lpstr>Human Impact</vt:lpstr>
      <vt:lpstr>Human Impact</vt:lpstr>
      <vt:lpstr>Take AIM Climate Change Rap</vt:lpstr>
      <vt:lpstr>Human Impact</vt:lpstr>
      <vt:lpstr>Human Impact</vt:lpstr>
      <vt:lpstr>Human Impact</vt:lpstr>
      <vt:lpstr>Climate Change - The Lip TV</vt:lpstr>
      <vt:lpstr>Human Impact</vt:lpstr>
      <vt:lpstr>Human Impact</vt:lpstr>
      <vt:lpstr>Human Impact</vt:lpstr>
      <vt:lpstr>Human Impact</vt:lpstr>
      <vt:lpstr>Human Impact</vt:lpstr>
      <vt:lpstr>Research  and Report</vt:lpstr>
      <vt:lpstr>11th Hour Clips - Sustainable Res</vt:lpstr>
      <vt:lpstr>Non-Native Species Introduced</vt:lpstr>
      <vt:lpstr>Introducing Non-native Species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dc:title>
  <dc:creator>Owner</dc:creator>
  <cp:lastModifiedBy>lhuth</cp:lastModifiedBy>
  <cp:revision>912</cp:revision>
  <dcterms:created xsi:type="dcterms:W3CDTF">2015-06-03T18:34:54Z</dcterms:created>
  <dcterms:modified xsi:type="dcterms:W3CDTF">2017-02-23T13:46:23Z</dcterms:modified>
</cp:coreProperties>
</file>