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handoutMasterIdLst>
    <p:handoutMasterId r:id="rId82"/>
  </p:handoutMasterIdLst>
  <p:sldIdLst>
    <p:sldId id="256" r:id="rId2"/>
    <p:sldId id="264" r:id="rId3"/>
    <p:sldId id="344" r:id="rId4"/>
    <p:sldId id="346" r:id="rId5"/>
    <p:sldId id="552" r:id="rId6"/>
    <p:sldId id="371" r:id="rId7"/>
    <p:sldId id="554" r:id="rId8"/>
    <p:sldId id="372" r:id="rId9"/>
    <p:sldId id="557" r:id="rId10"/>
    <p:sldId id="373" r:id="rId11"/>
    <p:sldId id="374" r:id="rId12"/>
    <p:sldId id="352" r:id="rId13"/>
    <p:sldId id="353" r:id="rId14"/>
    <p:sldId id="35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555" r:id="rId40"/>
    <p:sldId id="325" r:id="rId41"/>
    <p:sldId id="282" r:id="rId42"/>
    <p:sldId id="285" r:id="rId43"/>
    <p:sldId id="558" r:id="rId44"/>
    <p:sldId id="560" r:id="rId45"/>
    <p:sldId id="561" r:id="rId46"/>
    <p:sldId id="562" r:id="rId47"/>
    <p:sldId id="299" r:id="rId48"/>
    <p:sldId id="301" r:id="rId49"/>
    <p:sldId id="571" r:id="rId50"/>
    <p:sldId id="572" r:id="rId51"/>
    <p:sldId id="573" r:id="rId52"/>
    <p:sldId id="305" r:id="rId53"/>
    <p:sldId id="304" r:id="rId54"/>
    <p:sldId id="418" r:id="rId55"/>
    <p:sldId id="419" r:id="rId56"/>
    <p:sldId id="421" r:id="rId57"/>
    <p:sldId id="423" r:id="rId58"/>
    <p:sldId id="424" r:id="rId59"/>
    <p:sldId id="425" r:id="rId60"/>
    <p:sldId id="426" r:id="rId61"/>
    <p:sldId id="427" r:id="rId62"/>
    <p:sldId id="428" r:id="rId63"/>
    <p:sldId id="429" r:id="rId64"/>
    <p:sldId id="458" r:id="rId65"/>
    <p:sldId id="459" r:id="rId66"/>
    <p:sldId id="574" r:id="rId67"/>
    <p:sldId id="575" r:id="rId68"/>
    <p:sldId id="586" r:id="rId69"/>
    <p:sldId id="579" r:id="rId70"/>
    <p:sldId id="581" r:id="rId71"/>
    <p:sldId id="582" r:id="rId72"/>
    <p:sldId id="583" r:id="rId73"/>
    <p:sldId id="460" r:id="rId74"/>
    <p:sldId id="462" r:id="rId75"/>
    <p:sldId id="463" r:id="rId76"/>
    <p:sldId id="464" r:id="rId77"/>
    <p:sldId id="465" r:id="rId78"/>
    <p:sldId id="466" r:id="rId79"/>
    <p:sldId id="58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88" autoAdjust="0"/>
    <p:restoredTop sz="86380" autoAdjust="0"/>
  </p:normalViewPr>
  <p:slideViewPr>
    <p:cSldViewPr>
      <p:cViewPr>
        <p:scale>
          <a:sx n="66" d="100"/>
          <a:sy n="66" d="100"/>
        </p:scale>
        <p:origin x="-600" y="-30"/>
      </p:cViewPr>
      <p:guideLst>
        <p:guide orient="horz" pos="2160"/>
        <p:guide pos="2880"/>
      </p:guideLst>
    </p:cSldViewPr>
  </p:slideViewPr>
  <p:notesTextViewPr>
    <p:cViewPr>
      <p:scale>
        <a:sx n="1" d="1"/>
        <a:sy n="1" d="1"/>
      </p:scale>
      <p:origin x="0" y="0"/>
    </p:cViewPr>
  </p:notesTextViewPr>
  <p:sorterViewPr>
    <p:cViewPr>
      <p:scale>
        <a:sx n="80" d="100"/>
        <a:sy n="80" d="100"/>
      </p:scale>
      <p:origin x="0" y="14748"/>
    </p:cViewPr>
  </p:sorterViewPr>
  <p:notesViewPr>
    <p:cSldViewPr>
      <p:cViewPr varScale="1">
        <p:scale>
          <a:sx n="55" d="100"/>
          <a:sy n="55" d="100"/>
        </p:scale>
        <p:origin x="-28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8F6BD1-91E9-4941-BC99-B520E9E766CE}" type="datetimeFigureOut">
              <a:rPr lang="en-US" smtClean="0"/>
              <a:pPr/>
              <a:t>4/14/2017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87C8F6-813F-4E93-B17E-D83A331007F0}" type="slidenum">
              <a:rPr lang="en-US" smtClean="0"/>
              <a:pPr/>
              <a:t>‹#›</a:t>
            </a:fld>
            <a:endParaRPr lang="en-US"/>
          </a:p>
        </p:txBody>
      </p:sp>
    </p:spTree>
    <p:extLst>
      <p:ext uri="{BB962C8B-B14F-4D97-AF65-F5344CB8AC3E}">
        <p14:creationId xmlns="" xmlns:p14="http://schemas.microsoft.com/office/powerpoint/2010/main" val="361944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C4E9-3929-40E4-9D24-38C86823CEB1}" type="datetimeFigureOut">
              <a:rPr lang="en-US" smtClean="0"/>
              <a:pPr/>
              <a:t>4/14/2017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3E1E2-0D37-425D-BA4B-A5A187636159}" type="slidenum">
              <a:rPr lang="en-US" smtClean="0"/>
              <a:pPr/>
              <a:t>‹#›</a:t>
            </a:fld>
            <a:endParaRPr lang="en-US"/>
          </a:p>
        </p:txBody>
      </p:sp>
    </p:spTree>
    <p:extLst>
      <p:ext uri="{BB962C8B-B14F-4D97-AF65-F5344CB8AC3E}">
        <p14:creationId xmlns="" xmlns:p14="http://schemas.microsoft.com/office/powerpoint/2010/main" val="286965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4 Principles of Natural Selection</a:t>
            </a:r>
          </a:p>
          <a:p>
            <a:endParaRPr lang="en-US" b="1" u="sng"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a:t>
            </a:fld>
            <a:endParaRPr lang="en-US"/>
          </a:p>
        </p:txBody>
      </p:sp>
    </p:spTree>
    <p:extLst>
      <p:ext uri="{BB962C8B-B14F-4D97-AF65-F5344CB8AC3E}">
        <p14:creationId xmlns="" xmlns:p14="http://schemas.microsoft.com/office/powerpoint/2010/main" val="9542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4 Principles of Natural Selection</a:t>
            </a:r>
          </a:p>
          <a:p>
            <a:endParaRPr lang="en-US" b="1" u="sng"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11</a:t>
            </a:fld>
            <a:endParaRPr lang="en-US"/>
          </a:p>
        </p:txBody>
      </p:sp>
    </p:spTree>
    <p:extLst>
      <p:ext uri="{BB962C8B-B14F-4D97-AF65-F5344CB8AC3E}">
        <p14:creationId xmlns="" xmlns:p14="http://schemas.microsoft.com/office/powerpoint/2010/main" val="9542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Variation Among Species</a:t>
            </a:r>
            <a:r>
              <a:rPr lang="en-US" sz="1200" b="1" u="sng" baseline="0" dirty="0" smtClean="0">
                <a:solidFill>
                  <a:schemeClr val="bg1"/>
                </a:solidFill>
              </a:rPr>
              <a:t> - Tortoises</a:t>
            </a:r>
            <a:endParaRPr lang="en-US" sz="1200" b="1" u="none" dirty="0" smtClean="0">
              <a:solidFill>
                <a:schemeClr val="bg1"/>
              </a:solidFill>
            </a:endParaRPr>
          </a:p>
          <a:p>
            <a:endParaRPr lang="en-US" sz="1200" b="0" baseline="0" dirty="0" smtClean="0">
              <a:solidFill>
                <a:schemeClr val="bg1"/>
              </a:solidFill>
            </a:endParaRPr>
          </a:p>
          <a:p>
            <a:r>
              <a:rPr lang="en-US" baseline="0" dirty="0" smtClean="0"/>
              <a:t>Darwin also found a variation among species that seemed to be connected to the environments they lived in. </a:t>
            </a:r>
          </a:p>
          <a:p>
            <a:endParaRPr lang="en-US" baseline="0" dirty="0" smtClean="0"/>
          </a:p>
          <a:p>
            <a:r>
              <a:rPr lang="en-US" baseline="0" dirty="0" smtClean="0"/>
              <a:t>The tortoises of Isabella Island, where vegetation was abundant and close to the ground, had dome-shaped shells with short necks. </a:t>
            </a:r>
          </a:p>
          <a:p>
            <a:endParaRPr lang="en-US" baseline="0" dirty="0" smtClean="0"/>
          </a:p>
          <a:p>
            <a:r>
              <a:rPr lang="en-US" sz="1200" b="0" baseline="0" dirty="0" smtClean="0">
                <a:solidFill>
                  <a:schemeClr val="bg1"/>
                </a:solidFill>
              </a:rPr>
              <a:t>Photo: http://biome.biomedcentral.com/island-evolution-exploring-the-population-genomics-of-the-giant-galapagos-tortoise/</a:t>
            </a:r>
          </a:p>
          <a:p>
            <a:r>
              <a:rPr lang="en-US" sz="1200" b="0" baseline="0" dirty="0" smtClean="0">
                <a:solidFill>
                  <a:schemeClr val="bg1"/>
                </a:solidFill>
              </a:rPr>
              <a:t>_____</a:t>
            </a:r>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12</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Variation Among Species</a:t>
            </a:r>
            <a:r>
              <a:rPr lang="en-US" sz="1200" b="1" u="sng" baseline="0" dirty="0" smtClean="0">
                <a:solidFill>
                  <a:schemeClr val="bg1"/>
                </a:solidFill>
              </a:rPr>
              <a:t> - Tortoises</a:t>
            </a:r>
            <a:endParaRPr lang="en-US" sz="1200" b="1" u="none" dirty="0" smtClean="0">
              <a:solidFill>
                <a:schemeClr val="bg1"/>
              </a:solidFill>
            </a:endParaRPr>
          </a:p>
          <a:p>
            <a:endParaRPr lang="en-US" sz="1200" b="0" baseline="0" dirty="0" smtClean="0">
              <a:solidFill>
                <a:schemeClr val="bg1"/>
              </a:solidFill>
            </a:endParaRPr>
          </a:p>
          <a:p>
            <a:r>
              <a:rPr lang="en-US" baseline="0" dirty="0" smtClean="0"/>
              <a:t>While the tortoises of Hood Island had very long necks with a hump on their shell allowing necks to reach to very high places. Can you guess where the most abundant vegetation was found on Hood Island? It was not on the ground, hood island tortoises’ main source of food is found in high areas such as shrubbery and bush.</a:t>
            </a:r>
          </a:p>
          <a:p>
            <a:endParaRPr lang="en-US" baseline="0" dirty="0" smtClean="0"/>
          </a:p>
          <a:p>
            <a:r>
              <a:rPr lang="en-US" sz="1200" b="0" baseline="0" dirty="0" smtClean="0">
                <a:solidFill>
                  <a:schemeClr val="bg1"/>
                </a:solidFill>
              </a:rPr>
              <a:t>Photo: http://biome.biomedcentral.com/island-evolution-exploring-the-population-genomics-of-the-giant-galapagos-tortoise/</a:t>
            </a:r>
          </a:p>
          <a:p>
            <a:r>
              <a:rPr lang="en-US" sz="1200" b="0" baseline="0" dirty="0" smtClean="0">
                <a:solidFill>
                  <a:schemeClr val="bg1"/>
                </a:solidFill>
              </a:rPr>
              <a:t>_____</a:t>
            </a:r>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13</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Variation Among Species</a:t>
            </a:r>
            <a:r>
              <a:rPr lang="en-US" sz="1200" b="1" u="sng" baseline="0" dirty="0" smtClean="0">
                <a:solidFill>
                  <a:schemeClr val="bg1"/>
                </a:solidFill>
              </a:rPr>
              <a:t> - Finches</a:t>
            </a:r>
            <a:endParaRPr lang="en-US" sz="1200" b="1" u="none" dirty="0" smtClean="0">
              <a:solidFill>
                <a:schemeClr val="bg1"/>
              </a:solidFill>
            </a:endParaRPr>
          </a:p>
          <a:p>
            <a:endParaRPr lang="en-US" sz="1200" b="0" baseline="0" dirty="0" smtClean="0">
              <a:solidFill>
                <a:schemeClr val="bg1"/>
              </a:solidFill>
            </a:endParaRPr>
          </a:p>
          <a:p>
            <a:r>
              <a:rPr lang="en-US" baseline="0" dirty="0" smtClean="0"/>
              <a:t>Darwin found variation among the finches at the Galapagos Islands too. Each adapted to the environment of the island it inhabited.</a:t>
            </a:r>
          </a:p>
          <a:p>
            <a:endParaRPr lang="en-US" baseline="0" dirty="0" smtClean="0"/>
          </a:p>
          <a:p>
            <a:r>
              <a:rPr lang="en-US" sz="1200" b="0" baseline="0" dirty="0" smtClean="0">
                <a:solidFill>
                  <a:schemeClr val="bg1"/>
                </a:solidFill>
              </a:rPr>
              <a:t>Photo: https://www.stormfront.org/forum/t1039853/</a:t>
            </a:r>
          </a:p>
          <a:p>
            <a:r>
              <a:rPr lang="en-US" sz="1200" b="0" baseline="0" dirty="0" smtClean="0">
                <a:solidFill>
                  <a:schemeClr val="bg1"/>
                </a:solidFill>
              </a:rPr>
              <a:t>_____</a:t>
            </a:r>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14</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Natural Selection acting on a population causing it to evolve.</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15</a:t>
            </a:fld>
            <a:endParaRPr lang="en-US"/>
          </a:p>
        </p:txBody>
      </p:sp>
    </p:spTree>
    <p:extLst>
      <p:ext uri="{BB962C8B-B14F-4D97-AF65-F5344CB8AC3E}">
        <p14:creationId xmlns="" xmlns:p14="http://schemas.microsoft.com/office/powerpoint/2010/main" val="22010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a story about the evolution</a:t>
            </a:r>
            <a:r>
              <a:rPr lang="en-US" baseline="0" dirty="0" smtClean="0"/>
              <a:t> of a moth population in </a:t>
            </a:r>
            <a:r>
              <a:rPr lang="en-US" dirty="0" err="1" smtClean="0"/>
              <a:t>Brittain</a:t>
            </a:r>
            <a:r>
              <a:rPr lang="en-US" dirty="0" smtClean="0"/>
              <a:t>. It took</a:t>
            </a:r>
            <a:r>
              <a:rPr lang="en-US" baseline="0" dirty="0" smtClean="0"/>
              <a:t> place during the 19</a:t>
            </a:r>
            <a:r>
              <a:rPr lang="en-US" baseline="30000" dirty="0" smtClean="0"/>
              <a:t>th</a:t>
            </a:r>
            <a:r>
              <a:rPr lang="en-US" baseline="0" dirty="0" smtClean="0"/>
              <a:t> century. </a:t>
            </a:r>
            <a:r>
              <a:rPr lang="en-US" dirty="0" smtClean="0"/>
              <a:t>During that time, most peppered</a:t>
            </a:r>
            <a:r>
              <a:rPr lang="en-US" baseline="0" dirty="0" smtClean="0"/>
              <a:t> moths were light in color. A few were dark. Do you see the light moth on the right side of the photo?</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16</a:t>
            </a:fld>
            <a:endParaRPr lang="en-US"/>
          </a:p>
        </p:txBody>
      </p:sp>
    </p:spTree>
    <p:extLst>
      <p:ext uri="{BB962C8B-B14F-4D97-AF65-F5344CB8AC3E}">
        <p14:creationId xmlns="" xmlns:p14="http://schemas.microsoft.com/office/powerpoint/2010/main" val="1571013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population of peppered</a:t>
            </a:r>
            <a:r>
              <a:rPr lang="en-US" baseline="0" dirty="0" smtClean="0"/>
              <a:t> moths included a much higher percentage of the light phenotype because they were able to camouflage themselves from predators on tree bark.</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17</a:t>
            </a:fld>
            <a:endParaRPr lang="en-US"/>
          </a:p>
        </p:txBody>
      </p:sp>
    </p:spTree>
    <p:extLst>
      <p:ext uri="{BB962C8B-B14F-4D97-AF65-F5344CB8AC3E}">
        <p14:creationId xmlns="" xmlns:p14="http://schemas.microsoft.com/office/powerpoint/2010/main" val="3388389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Birds</a:t>
            </a:r>
            <a:r>
              <a:rPr lang="en-US" baseline="0" dirty="0" smtClean="0"/>
              <a:t> flying over the trees didn’t see the light moths. Can you see it?</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18</a:t>
            </a:fld>
            <a:endParaRPr lang="en-US"/>
          </a:p>
        </p:txBody>
      </p:sp>
    </p:spTree>
    <p:extLst>
      <p:ext uri="{BB962C8B-B14F-4D97-AF65-F5344CB8AC3E}">
        <p14:creationId xmlns="" xmlns:p14="http://schemas.microsoft.com/office/powerpoint/2010/main" val="4061544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they picked</a:t>
            </a:r>
            <a:r>
              <a:rPr lang="en-US" baseline="0" dirty="0" smtClean="0"/>
              <a:t> off the dark moths.</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20</a:t>
            </a:fld>
            <a:endParaRPr lang="en-US"/>
          </a:p>
        </p:txBody>
      </p:sp>
    </p:spTree>
    <p:extLst>
      <p:ext uri="{BB962C8B-B14F-4D97-AF65-F5344CB8AC3E}">
        <p14:creationId xmlns="" xmlns:p14="http://schemas.microsoft.com/office/powerpoint/2010/main" val="94361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2</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this time, industry began to boom. This period was</a:t>
            </a:r>
            <a:r>
              <a:rPr lang="en-US" baseline="0" dirty="0" smtClean="0"/>
              <a:t> called </a:t>
            </a:r>
            <a:r>
              <a:rPr lang="en-US" dirty="0" smtClean="0"/>
              <a:t>the “Industrial</a:t>
            </a:r>
            <a:r>
              <a:rPr lang="en-US" baseline="0" dirty="0" smtClean="0"/>
              <a:t> Revolution”. </a:t>
            </a:r>
            <a:r>
              <a:rPr lang="en-US" dirty="0" smtClean="0"/>
              <a:t>Pollution</a:t>
            </a:r>
            <a:r>
              <a:rPr lang="en-US" baseline="0" dirty="0" smtClean="0"/>
              <a:t> was not controlled at that time because it’s negative effects on the environment were not yet understood. </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22</a:t>
            </a:fld>
            <a:endParaRPr lang="en-US"/>
          </a:p>
        </p:txBody>
      </p:sp>
    </p:spTree>
    <p:extLst>
      <p:ext uri="{BB962C8B-B14F-4D97-AF65-F5344CB8AC3E}">
        <p14:creationId xmlns="" xmlns:p14="http://schemas.microsoft.com/office/powerpoint/2010/main" val="2845657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Smoke stacks pumped thick black smoke into the atmosphere.</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23</a:t>
            </a:fld>
            <a:endParaRPr lang="en-US"/>
          </a:p>
        </p:txBody>
      </p:sp>
    </p:spTree>
    <p:extLst>
      <p:ext uri="{BB962C8B-B14F-4D97-AF65-F5344CB8AC3E}">
        <p14:creationId xmlns="" xmlns:p14="http://schemas.microsoft.com/office/powerpoint/2010/main" val="1431052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t>
            </a:r>
            <a:r>
              <a:rPr lang="en-US" baseline="0" dirty="0" smtClean="0"/>
              <a:t> time the black smoke covered the light bark on surrounding trees causing something very unexpected to happen to the moth population.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24</a:t>
            </a:fld>
            <a:endParaRPr lang="en-US"/>
          </a:p>
        </p:txBody>
      </p:sp>
    </p:spTree>
    <p:extLst>
      <p:ext uri="{BB962C8B-B14F-4D97-AF65-F5344CB8AC3E}">
        <p14:creationId xmlns="" xmlns:p14="http://schemas.microsoft.com/office/powerpoint/2010/main" val="2925030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light covered moths were no longer camouflaged by the light tree bark and were heavily preyed upon. Meanwhile, the dark peppered moths enjoyed the safety of the darkened bark now camouflaging the dark population of moths.</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25</a:t>
            </a:fld>
            <a:endParaRPr lang="en-US"/>
          </a:p>
        </p:txBody>
      </p:sp>
    </p:spTree>
    <p:extLst>
      <p:ext uri="{BB962C8B-B14F-4D97-AF65-F5344CB8AC3E}">
        <p14:creationId xmlns="" xmlns:p14="http://schemas.microsoft.com/office/powerpoint/2010/main" val="2586396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predators continued to feast on the light moths, the dark moths multiplied.</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26</a:t>
            </a:fld>
            <a:endParaRPr lang="en-US"/>
          </a:p>
        </p:txBody>
      </p:sp>
    </p:spTree>
    <p:extLst>
      <p:ext uri="{BB962C8B-B14F-4D97-AF65-F5344CB8AC3E}">
        <p14:creationId xmlns="" xmlns:p14="http://schemas.microsoft.com/office/powerpoint/2010/main" val="4004054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multiplied.</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28</a:t>
            </a:fld>
            <a:endParaRPr lang="en-US"/>
          </a:p>
        </p:txBody>
      </p:sp>
    </p:spTree>
    <p:extLst>
      <p:ext uri="{BB962C8B-B14F-4D97-AF65-F5344CB8AC3E}">
        <p14:creationId xmlns="" xmlns:p14="http://schemas.microsoft.com/office/powerpoint/2010/main" val="1492690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the white</a:t>
            </a:r>
            <a:r>
              <a:rPr lang="en-US" baseline="0" dirty="0" smtClean="0"/>
              <a:t> moths became more scarce. </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30</a:t>
            </a:fld>
            <a:endParaRPr lang="en-US"/>
          </a:p>
        </p:txBody>
      </p:sp>
    </p:spTree>
    <p:extLst>
      <p:ext uri="{BB962C8B-B14F-4D97-AF65-F5344CB8AC3E}">
        <p14:creationId xmlns="" xmlns:p14="http://schemas.microsoft.com/office/powerpoint/2010/main" val="2665972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an example of the evolution of a population through natural selection.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31</a:t>
            </a:fld>
            <a:endParaRPr lang="en-US"/>
          </a:p>
        </p:txBody>
      </p:sp>
    </p:spTree>
    <p:extLst>
      <p:ext uri="{BB962C8B-B14F-4D97-AF65-F5344CB8AC3E}">
        <p14:creationId xmlns="" xmlns:p14="http://schemas.microsoft.com/office/powerpoint/2010/main" val="1587616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32</a:t>
            </a:fld>
            <a:endParaRPr lang="en-US"/>
          </a:p>
        </p:txBody>
      </p:sp>
    </p:spTree>
    <p:extLst>
      <p:ext uri="{BB962C8B-B14F-4D97-AF65-F5344CB8AC3E}">
        <p14:creationId xmlns="" xmlns:p14="http://schemas.microsoft.com/office/powerpoint/2010/main" val="2742127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33</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3</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34</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35</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What was the Adaptation in the moth population?</a:t>
            </a:r>
          </a:p>
          <a:p>
            <a:endParaRPr lang="en-US" baseline="0" dirty="0" smtClean="0"/>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36</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Scientific Discourse</a:t>
            </a:r>
          </a:p>
          <a:p>
            <a:r>
              <a:rPr lang="en-US" sz="1200" b="0" kern="1200" dirty="0" smtClean="0">
                <a:solidFill>
                  <a:schemeClr val="tx1"/>
                </a:solidFill>
                <a:effectLst/>
                <a:latin typeface="+mn-lt"/>
                <a:ea typeface="+mn-ea"/>
                <a:cs typeface="+mn-cs"/>
              </a:rPr>
              <a:t>What happened</a:t>
            </a:r>
            <a:r>
              <a:rPr lang="en-US" sz="1200" b="0" kern="1200" baseline="0" dirty="0" smtClean="0">
                <a:solidFill>
                  <a:schemeClr val="tx1"/>
                </a:solidFill>
                <a:effectLst/>
                <a:latin typeface="+mn-lt"/>
                <a:ea typeface="+mn-ea"/>
                <a:cs typeface="+mn-cs"/>
              </a:rPr>
              <a:t> to the moth population when pollution was controlled and the smoke went away?</a:t>
            </a:r>
            <a:endParaRPr lang="en-US" sz="1200" b="0" kern="1200" dirty="0" smtClean="0">
              <a:solidFill>
                <a:schemeClr val="tx1"/>
              </a:solidFill>
              <a:effectLst/>
              <a:latin typeface="+mn-lt"/>
              <a:ea typeface="+mn-ea"/>
              <a:cs typeface="+mn-cs"/>
            </a:endParaRP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37</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Scientific Discourse</a:t>
            </a:r>
          </a:p>
          <a:p>
            <a:r>
              <a:rPr lang="en-US" sz="1200" b="0" kern="1200" dirty="0" smtClean="0">
                <a:solidFill>
                  <a:schemeClr val="tx1"/>
                </a:solidFill>
                <a:effectLst/>
                <a:latin typeface="+mn-lt"/>
                <a:ea typeface="+mn-ea"/>
                <a:cs typeface="+mn-cs"/>
              </a:rPr>
              <a:t>Predict</a:t>
            </a:r>
            <a:r>
              <a:rPr lang="en-US" sz="1200" b="0" kern="1200" baseline="0" dirty="0" smtClean="0">
                <a:solidFill>
                  <a:schemeClr val="tx1"/>
                </a:solidFill>
                <a:effectLst/>
                <a:latin typeface="+mn-lt"/>
                <a:ea typeface="+mn-ea"/>
                <a:cs typeface="+mn-cs"/>
              </a:rPr>
              <a:t> what would have happened to peppered moths if the pollution problem was worldwide and remained uncontrolled.</a:t>
            </a:r>
            <a:endParaRPr lang="en-US" sz="1200" b="0" kern="1200" dirty="0" smtClean="0">
              <a:solidFill>
                <a:schemeClr val="tx1"/>
              </a:solidFill>
              <a:effectLst/>
              <a:latin typeface="+mn-lt"/>
              <a:ea typeface="+mn-ea"/>
              <a:cs typeface="+mn-cs"/>
            </a:endParaRP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38</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Lab</a:t>
            </a:r>
          </a:p>
          <a:p>
            <a:endParaRPr lang="en-US" baseline="0" dirty="0" smtClean="0"/>
          </a:p>
          <a:p>
            <a:r>
              <a:rPr lang="en-US" baseline="0" dirty="0" smtClean="0"/>
              <a:t>Refer to your work packets for lab instructions.</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39</a:t>
            </a:fld>
            <a:endParaRPr lang="en-US"/>
          </a:p>
        </p:txBody>
      </p:sp>
    </p:spTree>
    <p:extLst>
      <p:ext uri="{BB962C8B-B14F-4D97-AF65-F5344CB8AC3E}">
        <p14:creationId xmlns="" xmlns:p14="http://schemas.microsoft.com/office/powerpoint/2010/main" val="1563714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1</a:t>
            </a:r>
          </a:p>
          <a:p>
            <a:r>
              <a:rPr lang="en-US" dirty="0" smtClean="0"/>
              <a:t>Origin of Earth and Life</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40</a:t>
            </a:fld>
            <a:endParaRPr lang="en-US"/>
          </a:p>
        </p:txBody>
      </p:sp>
    </p:spTree>
    <p:extLst>
      <p:ext uri="{BB962C8B-B14F-4D97-AF65-F5344CB8AC3E}">
        <p14:creationId xmlns="" xmlns:p14="http://schemas.microsoft.com/office/powerpoint/2010/main" val="3861320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Spontaneous Generation</a:t>
            </a:r>
            <a:endParaRPr lang="en-US" b="0" u="none" baseline="0" dirty="0" smtClean="0"/>
          </a:p>
          <a:p>
            <a:r>
              <a:rPr lang="en-US" b="0" u="none" baseline="0" dirty="0" smtClean="0"/>
              <a:t>How did something living (organic), arise from non-living matter (inorganic)?</a:t>
            </a:r>
          </a:p>
          <a:p>
            <a:endParaRPr lang="en-US" b="0" u="none" baseline="0" dirty="0" smtClean="0"/>
          </a:p>
          <a:p>
            <a:r>
              <a:rPr lang="en-US" b="1" u="sng" baseline="0" dirty="0" smtClean="0"/>
              <a:t>Draw from Previous Knowledge:</a:t>
            </a:r>
          </a:p>
          <a:p>
            <a:r>
              <a:rPr lang="en-US" b="0" u="none" baseline="0" dirty="0" err="1" smtClean="0"/>
              <a:t>Fransesco</a:t>
            </a:r>
            <a:r>
              <a:rPr lang="en-US" b="0" u="none" baseline="0" dirty="0" smtClean="0"/>
              <a:t> </a:t>
            </a:r>
            <a:r>
              <a:rPr lang="en-US" b="0" u="none" baseline="0" dirty="0" err="1" smtClean="0"/>
              <a:t>Redi</a:t>
            </a:r>
            <a:r>
              <a:rPr lang="en-US" b="0" u="none" baseline="0" dirty="0" smtClean="0"/>
              <a:t> proved this is impossible when he placed meat in a sealed jar preventing flies to lay eggs that could have hatched into maggots.</a:t>
            </a:r>
          </a:p>
          <a:p>
            <a:r>
              <a:rPr lang="en-US" b="0" u="none" baseline="0" dirty="0" smtClean="0"/>
              <a:t>Louis Pasture proved this is impossible when he kept bacteria out of broth using a long neck flask.</a:t>
            </a:r>
          </a:p>
          <a:p>
            <a:endParaRPr lang="en-US" b="0" u="none" baseline="0" dirty="0" smtClean="0"/>
          </a:p>
          <a:p>
            <a:r>
              <a:rPr lang="en-US" b="0" u="none" baseline="0" dirty="0" smtClean="0"/>
              <a:t>Scientists believe that the atmosphere was much different 4.5 billion years ago, and that even though spontaneous generation is impossible today, the conditions at that time allowed it.</a:t>
            </a:r>
          </a:p>
          <a:p>
            <a:endParaRPr lang="en-US" b="0" u="none" baseline="0" dirty="0" smtClean="0"/>
          </a:p>
          <a:p>
            <a:r>
              <a:rPr lang="en-US" b="0" u="none" baseline="0" dirty="0" smtClean="0"/>
              <a:t>Do you know what amino acids are? They are the building blocks of proteins, one of the four macromolecules that make up living things. That’s important to know to understand the two hypothesis that follow.</a:t>
            </a:r>
          </a:p>
          <a:p>
            <a:endParaRPr lang="en-US" b="0" u="none" baseline="0" dirty="0" smtClean="0"/>
          </a:p>
          <a:p>
            <a:r>
              <a:rPr lang="en-US" b="0" u="none"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41</a:t>
            </a:fld>
            <a:endParaRPr lang="en-US"/>
          </a:p>
        </p:txBody>
      </p:sp>
    </p:spTree>
    <p:extLst>
      <p:ext uri="{BB962C8B-B14F-4D97-AF65-F5344CB8AC3E}">
        <p14:creationId xmlns="" xmlns:p14="http://schemas.microsoft.com/office/powerpoint/2010/main" val="2709200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Organic Molecule Hypothesis One: Miller-Urey Experiment</a:t>
            </a:r>
          </a:p>
          <a:p>
            <a:r>
              <a:rPr lang="en-US" baseline="0" dirty="0" smtClean="0"/>
              <a:t>Scientists Harold Urey and Stanley Miller put the idea of spontaneous generation to the test.</a:t>
            </a:r>
          </a:p>
          <a:p>
            <a:endParaRPr lang="en-US" baseline="0" dirty="0" smtClean="0"/>
          </a:p>
          <a:p>
            <a:r>
              <a:rPr lang="en-US" baseline="0" dirty="0" smtClean="0"/>
              <a:t>Harold Urey was a Chemistry professor at the University of Chicago, and Stanley Miller was one of his students. This is a picture of them in their college science lab working on the new famous “Miller-Urey Experiment”. Many important discoveries have been made in University Laboratories!</a:t>
            </a:r>
          </a:p>
          <a:p>
            <a:endParaRPr lang="en-US" baseline="0" dirty="0" smtClean="0"/>
          </a:p>
          <a:p>
            <a:r>
              <a:rPr lang="en-US" baseline="0" dirty="0" smtClean="0"/>
              <a:t>In 1952, Miller and Urey tested a hypothesis made in the 1920’s that the atmosphere of the primitive earth was comprised of gasses that could in fact give rise to organic molecules if supplied with a source of electricity such as lightning or ultra violet radiation from the sun.</a:t>
            </a:r>
          </a:p>
          <a:p>
            <a:endParaRPr lang="en-US" baseline="0" dirty="0" smtClean="0"/>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42</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4</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44</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45</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46</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47</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Cyanobacteria Change Earth’s Composition</a:t>
            </a:r>
          </a:p>
          <a:p>
            <a:r>
              <a:rPr lang="en-US" dirty="0" smtClean="0"/>
              <a:t>Colonies of cyanobacteria form </a:t>
            </a:r>
            <a:r>
              <a:rPr lang="en-US" dirty="0" err="1" smtClean="0"/>
              <a:t>stromatolites</a:t>
            </a:r>
            <a:r>
              <a:rPr lang="en-US" baseline="0" dirty="0" smtClean="0"/>
              <a:t> which are mounds of sediment and living bacteria. This is a picture of </a:t>
            </a:r>
            <a:r>
              <a:rPr lang="en-US" baseline="0" dirty="0" err="1" smtClean="0"/>
              <a:t>stromatolites</a:t>
            </a:r>
            <a:r>
              <a:rPr lang="en-US" baseline="0" dirty="0" smtClean="0"/>
              <a:t> in Shark Bay Australia. Scientists believe colonies of these </a:t>
            </a:r>
            <a:r>
              <a:rPr lang="en-US" baseline="0" dirty="0" err="1" smtClean="0"/>
              <a:t>stromatolites</a:t>
            </a:r>
            <a:r>
              <a:rPr lang="en-US" baseline="0" dirty="0" smtClean="0"/>
              <a:t> changed the physical composition of the earth, and the chemical composition by releasing vast amounts of oxygen as a by-product of photosynthesis.</a:t>
            </a:r>
            <a:endParaRPr lang="en-US" dirty="0" smtClean="0"/>
          </a:p>
          <a:p>
            <a:endParaRPr lang="en-US" dirty="0" smtClean="0"/>
          </a:p>
          <a:p>
            <a:r>
              <a:rPr lang="en-US" dirty="0" smtClean="0"/>
              <a:t>Photo</a:t>
            </a:r>
            <a:r>
              <a:rPr lang="en-US" b="0" dirty="0" smtClean="0"/>
              <a:t>: h</a:t>
            </a:r>
            <a:r>
              <a:rPr lang="en-US" sz="1200" b="0" dirty="0" smtClean="0"/>
              <a:t>ttp://www.google.com/imgres?imgurl=http://upload.wikimedia.org/wikipedia/commons/1/1b/Stromatolites_in_Sharkbay.jpg&amp;imgrefurl=http://en.wikipedia.org/wiki/Stromatolite&amp;h=1816&amp;w=2440&amp;tbnid=PpbrGInhlnHLHM:&amp;zoom=1&amp;tbnh=160&amp;tbnw=214&amp;usg=__e21_fBg8WHN7vkFdOlIOyXtzxe8=&amp;docid=aB_zoNEVPcF2aM&amp;itg=1</a:t>
            </a:r>
          </a:p>
          <a:p>
            <a:r>
              <a:rPr lang="en-US" dirty="0" smtClean="0"/>
              <a:t>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48</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Scientific Discourse</a:t>
            </a:r>
          </a:p>
          <a:p>
            <a:r>
              <a:rPr lang="en-US" b="0" u="none" baseline="0" dirty="0" smtClean="0"/>
              <a:t>How did a multicellular organism arise from a single-celled organism?</a:t>
            </a:r>
          </a:p>
          <a:p>
            <a:endParaRPr lang="en-US" b="0" u="none" baseline="0" dirty="0" smtClean="0"/>
          </a:p>
          <a:p>
            <a:r>
              <a:rPr lang="en-US" b="0" u="none"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49</a:t>
            </a:fld>
            <a:endParaRPr lang="en-US"/>
          </a:p>
        </p:txBody>
      </p:sp>
    </p:spTree>
    <p:extLst>
      <p:ext uri="{BB962C8B-B14F-4D97-AF65-F5344CB8AC3E}">
        <p14:creationId xmlns="" xmlns:p14="http://schemas.microsoft.com/office/powerpoint/2010/main" val="2709200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50</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err="1" smtClean="0"/>
              <a:t>Endosymbiotic</a:t>
            </a:r>
            <a:r>
              <a:rPr lang="en-US" b="1" u="sng" baseline="0" dirty="0" smtClean="0"/>
              <a:t> Theory</a:t>
            </a:r>
            <a:endParaRPr lang="en-US" b="1" u="sng" dirty="0" smtClean="0"/>
          </a:p>
          <a:p>
            <a:r>
              <a:rPr lang="en-US" dirty="0" smtClean="0"/>
              <a:t>Endosymbiotic</a:t>
            </a:r>
            <a:r>
              <a:rPr lang="en-US" baseline="0" dirty="0" smtClean="0"/>
              <a:t> Theory suggests that eukaryotes were formed when prokaryotes were engulfed by larger prokaryotes and somehow survived instead of being digested. Some scientists believe that chloroplasts and mitochondria were formerly prokaryotes. This theory is based on several factors. Unlike other organelles, chloroplasts and mitochondria have their own DNA and ribosomes. They can make copies of themselves, they are about the same size as prokaryotes, and they have circular DNA similar to that of bacteria.</a:t>
            </a:r>
          </a:p>
          <a:p>
            <a:endParaRPr lang="en-US" baseline="0" dirty="0" smtClean="0"/>
          </a:p>
          <a:p>
            <a:r>
              <a:rPr lang="en-US" dirty="0" smtClean="0"/>
              <a:t>Photo</a:t>
            </a:r>
            <a:r>
              <a:rPr lang="en-US" b="0" dirty="0" smtClean="0"/>
              <a:t>: </a:t>
            </a:r>
            <a:r>
              <a:rPr lang="en-US" sz="1200" b="0" dirty="0" smtClean="0"/>
              <a:t>http://www.ib.bioninja.com.au/options/option-d-evolution-2/d1-origins-of-life-on-earth.html</a:t>
            </a:r>
          </a:p>
          <a:p>
            <a:r>
              <a:rPr lang="en-US" dirty="0" smtClean="0"/>
              <a:t>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51</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Scientific Discourse</a:t>
            </a:r>
          </a:p>
          <a:p>
            <a:r>
              <a:rPr lang="en-US" baseline="0" dirty="0" smtClean="0"/>
              <a:t>Early prokaryotes are eukaryotes reproduced asexually, so how can there be genetic diversity among organisms today? </a:t>
            </a:r>
          </a:p>
          <a:p>
            <a:endParaRPr lang="en-US" baseline="0" dirty="0" smtClean="0"/>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52</a:t>
            </a:fld>
            <a:endParaRPr lang="en-US"/>
          </a:p>
        </p:txBody>
      </p:sp>
    </p:spTree>
    <p:extLst>
      <p:ext uri="{BB962C8B-B14F-4D97-AF65-F5344CB8AC3E}">
        <p14:creationId xmlns="" xmlns:p14="http://schemas.microsoft.com/office/powerpoint/2010/main" val="27092009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53</a:t>
            </a:fld>
            <a:endParaRPr lang="en-US"/>
          </a:p>
        </p:txBody>
      </p:sp>
    </p:spTree>
    <p:extLst>
      <p:ext uri="{BB962C8B-B14F-4D97-AF65-F5344CB8AC3E}">
        <p14:creationId xmlns="" xmlns:p14="http://schemas.microsoft.com/office/powerpoint/2010/main" val="270920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VOCABULARY</a:t>
            </a:r>
          </a:p>
          <a:p>
            <a:endParaRPr lang="en-US" baseline="0" dirty="0" smtClean="0">
              <a:solidFill>
                <a:schemeClr val="bg1"/>
              </a:solidFill>
            </a:endParaRPr>
          </a:p>
          <a:p>
            <a:r>
              <a:rPr lang="en-US" b="1" baseline="0" dirty="0" smtClean="0">
                <a:solidFill>
                  <a:schemeClr val="bg1"/>
                </a:solidFill>
              </a:rPr>
              <a:t>Natural Selection: </a:t>
            </a:r>
            <a:r>
              <a:rPr lang="en-US" baseline="0" dirty="0" smtClean="0">
                <a:solidFill>
                  <a:schemeClr val="bg1"/>
                </a:solidFill>
              </a:rPr>
              <a:t>The process by which plants and animals that can adapt to changes in their environment are able to survive and reproduce while those that cannot adapt do not survive.</a:t>
            </a:r>
          </a:p>
          <a:p>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Photo: http://study.com/academy/lesson/who-was-charles-darwin-theory-of-evolution-natural-selection-quiz.html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_____</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9B3E1E2-0D37-425D-BA4B-A5A187636159}" type="slidenum">
              <a:rPr lang="en-US" smtClean="0"/>
              <a:pPr/>
              <a:t>5</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Anatomy  is the study of the structure of organisms, is also used as evidence for evolution. </a:t>
            </a:r>
          </a:p>
          <a:p>
            <a:endParaRPr lang="en-US" sz="1200" b="1" u="sng" dirty="0" smtClean="0">
              <a:solidFill>
                <a:schemeClr val="bg1"/>
              </a:solidFill>
            </a:endParaRPr>
          </a:p>
          <a:p>
            <a:r>
              <a:rPr lang="en-US" sz="1200" b="1" u="sng" dirty="0" smtClean="0">
                <a:solidFill>
                  <a:schemeClr val="bg1"/>
                </a:solidFill>
              </a:rPr>
              <a:t>VOCABULARY</a:t>
            </a:r>
          </a:p>
          <a:p>
            <a:endParaRPr lang="en-US" sz="1200" b="1" baseline="0" dirty="0" smtClean="0">
              <a:solidFill>
                <a:schemeClr val="bg1"/>
              </a:solidFill>
            </a:endParaRPr>
          </a:p>
          <a:p>
            <a:r>
              <a:rPr lang="en-US" sz="1200" b="1" baseline="0" dirty="0" smtClean="0">
                <a:solidFill>
                  <a:schemeClr val="bg1"/>
                </a:solidFill>
              </a:rPr>
              <a:t>Homologous Structures: </a:t>
            </a:r>
            <a:r>
              <a:rPr lang="en-US" sz="1200" b="0" baseline="0" dirty="0" smtClean="0">
                <a:solidFill>
                  <a:schemeClr val="bg1"/>
                </a:solidFill>
              </a:rPr>
              <a:t>Similar in structure but appear in different organisms and have different functions.</a:t>
            </a:r>
          </a:p>
          <a:p>
            <a:endParaRPr lang="en-US" baseline="0" dirty="0" smtClean="0">
              <a:solidFill>
                <a:schemeClr val="bg1"/>
              </a:solidFill>
            </a:endParaRPr>
          </a:p>
          <a:p>
            <a:r>
              <a:rPr lang="en-US" baseline="0" dirty="0" smtClean="0">
                <a:solidFill>
                  <a:schemeClr val="bg1"/>
                </a:solidFill>
              </a:rPr>
              <a:t>Scientists believe that common structures, called “</a:t>
            </a:r>
            <a:r>
              <a:rPr lang="en-US" b="1" baseline="0" dirty="0" smtClean="0">
                <a:solidFill>
                  <a:schemeClr val="bg1"/>
                </a:solidFill>
              </a:rPr>
              <a:t>homologous structures</a:t>
            </a:r>
            <a:r>
              <a:rPr lang="en-US" baseline="0" dirty="0" smtClean="0">
                <a:solidFill>
                  <a:schemeClr val="bg1"/>
                </a:solidFill>
              </a:rPr>
              <a:t>”, in organisms show common ancestry. They say it is unlikely for the structures in species to be arranged in such a similar way if they evolved independently.</a:t>
            </a:r>
          </a:p>
          <a:p>
            <a:endParaRPr lang="en-US" baseline="0" dirty="0" smtClean="0">
              <a:solidFill>
                <a:schemeClr val="bg1"/>
              </a:solidFill>
            </a:endParaRPr>
          </a:p>
          <a:p>
            <a:r>
              <a:rPr lang="en-US" baseline="0" dirty="0" smtClean="0">
                <a:solidFill>
                  <a:schemeClr val="bg1"/>
                </a:solidFill>
              </a:rPr>
              <a:t>Label the diagram in your work packet.</a:t>
            </a:r>
          </a:p>
          <a:p>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Photo: http://www.bio.miami.edu/dana/106/106F05_4.html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____</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9B3E1E2-0D37-425D-BA4B-A5A187636159}" type="slidenum">
              <a:rPr lang="en-US" smtClean="0"/>
              <a:pPr/>
              <a:t>54</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VOCABULARY</a:t>
            </a:r>
          </a:p>
          <a:p>
            <a:endParaRPr lang="en-US" baseline="0" dirty="0" smtClean="0">
              <a:solidFill>
                <a:schemeClr val="bg1"/>
              </a:solidFill>
            </a:endParaRPr>
          </a:p>
          <a:p>
            <a:r>
              <a:rPr lang="en-US" b="1" baseline="0" dirty="0" smtClean="0">
                <a:solidFill>
                  <a:schemeClr val="bg1"/>
                </a:solidFill>
              </a:rPr>
              <a:t>Analogous Structures</a:t>
            </a:r>
            <a:r>
              <a:rPr lang="en-US" baseline="0" dirty="0" smtClean="0">
                <a:solidFill>
                  <a:schemeClr val="bg1"/>
                </a:solidFill>
              </a:rPr>
              <a:t>: Perform similar functions, but are not similar in origin.</a:t>
            </a:r>
          </a:p>
          <a:p>
            <a:endParaRPr lang="en-US" baseline="0" dirty="0" smtClean="0">
              <a:solidFill>
                <a:schemeClr val="bg1"/>
              </a:solidFill>
            </a:endParaRPr>
          </a:p>
          <a:p>
            <a:r>
              <a:rPr lang="en-US" baseline="0" dirty="0" smtClean="0">
                <a:solidFill>
                  <a:schemeClr val="bg1"/>
                </a:solidFill>
              </a:rPr>
              <a:t>Structures that are not common in structure, but common in function, called </a:t>
            </a:r>
            <a:r>
              <a:rPr lang="en-US" b="1" baseline="0" dirty="0" smtClean="0">
                <a:solidFill>
                  <a:schemeClr val="bg1"/>
                </a:solidFill>
              </a:rPr>
              <a:t>“analogous structures” </a:t>
            </a:r>
            <a:r>
              <a:rPr lang="en-US" baseline="0" dirty="0" smtClean="0">
                <a:solidFill>
                  <a:schemeClr val="bg1"/>
                </a:solidFill>
              </a:rPr>
              <a:t>suggest that over time unrelated species may have adapted to their environments.</a:t>
            </a:r>
          </a:p>
          <a:p>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Photo: http://www.yourarticlelibrary.com/biology/organic-evolution-9-main-evidences-of-organic-evolution/13238/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____</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9B3E1E2-0D37-425D-BA4B-A5A187636159}" type="slidenum">
              <a:rPr lang="en-US" smtClean="0"/>
              <a:pPr/>
              <a:t>55</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VOCABULARY</a:t>
            </a:r>
          </a:p>
          <a:p>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bg1"/>
                </a:solidFill>
              </a:rPr>
              <a:t>Vestigial Structures: </a:t>
            </a:r>
            <a:r>
              <a:rPr lang="en-US" baseline="0" dirty="0" smtClean="0">
                <a:solidFill>
                  <a:schemeClr val="bg1"/>
                </a:solidFill>
              </a:rPr>
              <a:t>Remnants of an organ that had a function in an earlier ancestor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Structures that have no apparent function today, called </a:t>
            </a:r>
            <a:r>
              <a:rPr lang="en-US" b="1" baseline="0" dirty="0" smtClean="0">
                <a:solidFill>
                  <a:schemeClr val="bg1"/>
                </a:solidFill>
              </a:rPr>
              <a:t>“vestigial structures”, </a:t>
            </a:r>
            <a:r>
              <a:rPr lang="en-US" baseline="0" dirty="0" smtClean="0">
                <a:solidFill>
                  <a:schemeClr val="bg1"/>
                </a:solidFill>
              </a:rPr>
              <a:t>may have been used for an original purpose in an ancestor.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Photo: http://goose.ycp.edu/~kkleiner/EvolBio/EvolBioImages/EvidenceforEvol/VestigialStructures.jpg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____</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9B3E1E2-0D37-425D-BA4B-A5A187636159}" type="slidenum">
              <a:rPr lang="en-US" smtClean="0"/>
              <a:pPr/>
              <a:t>56</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VOCABULARY</a:t>
            </a:r>
          </a:p>
          <a:p>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bg1"/>
                </a:solidFill>
              </a:rPr>
              <a:t>Embryology: </a:t>
            </a:r>
            <a:r>
              <a:rPr lang="en-US" baseline="0" dirty="0" smtClean="0">
                <a:solidFill>
                  <a:schemeClr val="bg1"/>
                </a:solidFill>
              </a:rPr>
              <a:t>Study of the embryo from the time of fertilization until it reaches the fetus stage.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Scientists have found many similarities between organisms in the embryotic stage. Refer to your work packet for a closer view of this illustration.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Photo: http://www.vce.bioninja.com.au/aos-4-change-over-time/evolution/evidence-for-evolution.html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____</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9B3E1E2-0D37-425D-BA4B-A5A187636159}" type="slidenum">
              <a:rPr lang="en-US" smtClean="0"/>
              <a:pPr/>
              <a:t>57</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VOCABULARY</a:t>
            </a:r>
          </a:p>
          <a:p>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bg1"/>
                </a:solidFill>
              </a:rPr>
              <a:t>Molecular Biology: </a:t>
            </a:r>
            <a:r>
              <a:rPr lang="en-US" baseline="0" dirty="0" smtClean="0">
                <a:solidFill>
                  <a:schemeClr val="bg1"/>
                </a:solidFill>
              </a:rPr>
              <a:t>Study of living things at the molecular level such as DNA, RNA and proteins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Today scientists are able to compare the amino acid sequences in proteins to find similarities among species.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Background: DNA is transcribed into RNA. RNA codes for amino acids that build proteins.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Photo: </a:t>
            </a:r>
            <a:r>
              <a:rPr lang="en-US" dirty="0" smtClean="0"/>
              <a:t>http://science.howstuffworks.com/life/cellular-microscopic/dna4.htm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____</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9B3E1E2-0D37-425D-BA4B-A5A187636159}" type="slidenum">
              <a:rPr lang="en-US" smtClean="0"/>
              <a:pPr/>
              <a:t>58</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solidFill>
                  <a:schemeClr val="bg1"/>
                </a:solidFill>
              </a:rPr>
              <a:t>Molecular Biology Amino Acid Sequencing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Refer to this chart in your packet.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____</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9B3E1E2-0D37-425D-BA4B-A5A187636159}" type="slidenum">
              <a:rPr lang="en-US" smtClean="0"/>
              <a:pPr/>
              <a:t>59</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solidFill>
                  <a:schemeClr val="bg1"/>
                </a:solidFill>
              </a:rPr>
              <a:t>Molecular Biology Amino Acid Sequencing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r>
              <a:rPr lang="en-US" sz="1200" kern="1200" dirty="0" smtClean="0">
                <a:solidFill>
                  <a:schemeClr val="bg1"/>
                </a:solidFill>
                <a:effectLst/>
                <a:latin typeface="+mn-lt"/>
                <a:ea typeface="+mn-ea"/>
                <a:cs typeface="+mn-cs"/>
              </a:rPr>
              <a:t>This is a chart</a:t>
            </a:r>
            <a:r>
              <a:rPr lang="en-US" sz="1200" kern="1200" baseline="0" dirty="0" smtClean="0">
                <a:solidFill>
                  <a:schemeClr val="bg1"/>
                </a:solidFill>
                <a:effectLst/>
                <a:latin typeface="+mn-lt"/>
                <a:ea typeface="+mn-ea"/>
                <a:cs typeface="+mn-cs"/>
              </a:rPr>
              <a:t> of amino acid sequences for eight mammals. </a:t>
            </a:r>
          </a:p>
          <a:p>
            <a:endParaRPr lang="en-US" sz="1200" kern="1200" dirty="0" smtClean="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____</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9B3E1E2-0D37-425D-BA4B-A5A187636159}" type="slidenum">
              <a:rPr lang="en-US" smtClean="0"/>
              <a:pPr/>
              <a:t>60</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solidFill>
                  <a:schemeClr val="bg1"/>
                </a:solidFill>
              </a:rPr>
              <a:t>Molecular Biology Amino Acid Sequencing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r>
              <a:rPr lang="en-US" sz="1200" kern="1200" dirty="0" smtClean="0">
                <a:solidFill>
                  <a:schemeClr val="bg1"/>
                </a:solidFill>
                <a:effectLst/>
                <a:latin typeface="+mn-lt"/>
                <a:ea typeface="+mn-ea"/>
                <a:cs typeface="+mn-cs"/>
              </a:rPr>
              <a:t>Each letter stands for a different amino acid. </a:t>
            </a:r>
          </a:p>
          <a:p>
            <a:endParaRPr lang="en-US" sz="1200" kern="1200" dirty="0" smtClean="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____</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9B3E1E2-0D37-425D-BA4B-A5A187636159}" type="slidenum">
              <a:rPr lang="en-US" smtClean="0"/>
              <a:pPr/>
              <a:t>61</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solidFill>
                  <a:schemeClr val="bg1"/>
                </a:solidFill>
              </a:rPr>
              <a:t>Molecular Biology Amino Acid Sequencing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r>
              <a:rPr lang="en-US" sz="1200" kern="1200" dirty="0" smtClean="0">
                <a:solidFill>
                  <a:schemeClr val="bg1"/>
                </a:solidFill>
                <a:effectLst/>
                <a:latin typeface="+mn-lt"/>
                <a:ea typeface="+mn-ea"/>
                <a:cs typeface="+mn-cs"/>
              </a:rPr>
              <a:t>Each column is a location on the protein chain. </a:t>
            </a:r>
          </a:p>
          <a:p>
            <a:endParaRPr lang="en-US" sz="1200" kern="1200" dirty="0" smtClean="0">
              <a:solidFill>
                <a:schemeClr val="bg1"/>
              </a:solidFill>
              <a:effectLst/>
              <a:latin typeface="+mn-lt"/>
              <a:ea typeface="+mn-ea"/>
              <a:cs typeface="+mn-cs"/>
            </a:endParaRPr>
          </a:p>
          <a:p>
            <a:r>
              <a:rPr lang="en-US" sz="1200" kern="1200" dirty="0" smtClean="0">
                <a:solidFill>
                  <a:schemeClr val="bg1"/>
                </a:solidFill>
                <a:effectLst/>
                <a:latin typeface="+mn-lt"/>
                <a:ea typeface="+mn-ea"/>
                <a:cs typeface="+mn-cs"/>
              </a:rPr>
              <a:t>Locations where the amino acids are identical in all eight mammals are not shown.</a:t>
            </a:r>
          </a:p>
          <a:p>
            <a:r>
              <a:rPr lang="en-US" sz="1200" b="1" u="none" strike="noStrike" kern="1200" dirty="0" smtClean="0">
                <a:solidFill>
                  <a:schemeClr val="bg1"/>
                </a:solidFill>
                <a:effectLst/>
                <a:latin typeface="+mn-lt"/>
                <a:ea typeface="+mn-ea"/>
                <a:cs typeface="+mn-cs"/>
              </a:rPr>
              <a:t> </a:t>
            </a:r>
            <a:endParaRPr lang="en-US" sz="1200" kern="1200" dirty="0" smtClean="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____</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9B3E1E2-0D37-425D-BA4B-A5A187636159}" type="slidenum">
              <a:rPr lang="en-US" smtClean="0"/>
              <a:pPr/>
              <a:t>62</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solidFill>
                  <a:schemeClr val="bg1"/>
                </a:solidFill>
              </a:rPr>
              <a:t>Molecular Biology Amino Acid Sequencing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endParaRPr>
          </a:p>
          <a:p>
            <a:r>
              <a:rPr lang="en-US" sz="1200" i="1" kern="1200" dirty="0" smtClean="0">
                <a:solidFill>
                  <a:schemeClr val="bg1"/>
                </a:solidFill>
                <a:effectLst/>
                <a:latin typeface="+mn-lt"/>
                <a:ea typeface="+mn-ea"/>
                <a:cs typeface="+mn-cs"/>
              </a:rPr>
              <a:t>Instructions: Compare the amino acid sequences between seven animals and the human. Circle any amino acid that is different than that of a human. Record data in the table</a:t>
            </a:r>
            <a:r>
              <a:rPr lang="en-US" sz="1200" i="1" kern="1200" baseline="0" dirty="0" smtClean="0">
                <a:solidFill>
                  <a:schemeClr val="bg1"/>
                </a:solidFill>
                <a:effectLst/>
                <a:latin typeface="+mn-lt"/>
                <a:ea typeface="+mn-ea"/>
                <a:cs typeface="+mn-cs"/>
              </a:rPr>
              <a:t> below the Amino Acid sequencing chart.</a:t>
            </a:r>
            <a:endParaRPr lang="en-US" sz="1200" i="1" kern="1200" dirty="0" smtClean="0">
              <a:solidFill>
                <a:schemeClr val="bg1"/>
              </a:solidFill>
              <a:effectLst/>
              <a:latin typeface="+mn-lt"/>
              <a:ea typeface="+mn-ea"/>
              <a:cs typeface="+mn-cs"/>
            </a:endParaRPr>
          </a:p>
          <a:p>
            <a:endParaRPr lang="en-US" sz="1200" i="1" kern="1200" dirty="0" smtClean="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____</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9B3E1E2-0D37-425D-BA4B-A5A187636159}" type="slidenum">
              <a:rPr lang="en-US" smtClean="0"/>
              <a:pPr/>
              <a:t>63</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4 Principles of Natural Selection</a:t>
            </a:r>
          </a:p>
          <a:p>
            <a:endParaRPr lang="en-US" b="1" u="sng"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a:t>
            </a:fld>
            <a:endParaRPr lang="en-US"/>
          </a:p>
        </p:txBody>
      </p:sp>
    </p:spTree>
    <p:extLst>
      <p:ext uri="{BB962C8B-B14F-4D97-AF65-F5344CB8AC3E}">
        <p14:creationId xmlns="" xmlns:p14="http://schemas.microsoft.com/office/powerpoint/2010/main" val="95423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Part 3: Classification of Life</a:t>
            </a:r>
          </a:p>
          <a:p>
            <a:endParaRPr lang="en-US" dirty="0" smtClean="0"/>
          </a:p>
          <a:p>
            <a:r>
              <a:rPr lang="en-US" dirty="0" smtClean="0">
                <a:solidFill>
                  <a:schemeClr val="bg1"/>
                </a:solidFill>
              </a:rPr>
              <a:t>Classification</a:t>
            </a:r>
            <a:r>
              <a:rPr lang="en-US" baseline="0" dirty="0" smtClean="0">
                <a:solidFill>
                  <a:schemeClr val="bg1"/>
                </a:solidFill>
              </a:rPr>
              <a:t> of Life is the last section in our study of evolution. </a:t>
            </a:r>
            <a:endParaRPr lang="en-US" dirty="0" smtClean="0">
              <a:solidFill>
                <a:schemeClr val="bg1"/>
              </a:solidFill>
            </a:endParaRP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64</a:t>
            </a:fld>
            <a:endParaRPr lang="en-US"/>
          </a:p>
        </p:txBody>
      </p:sp>
    </p:spTree>
    <p:extLst>
      <p:ext uri="{BB962C8B-B14F-4D97-AF65-F5344CB8AC3E}">
        <p14:creationId xmlns="" xmlns:p14="http://schemas.microsoft.com/office/powerpoint/2010/main" val="38613202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65</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66</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67</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Video </a:t>
            </a:r>
            <a:r>
              <a:rPr lang="en-US" b="1" u="sng" dirty="0" err="1" smtClean="0"/>
              <a:t>ReCap</a:t>
            </a:r>
            <a:endParaRPr lang="en-US" b="1" u="sng" dirty="0" smtClean="0"/>
          </a:p>
          <a:p>
            <a:endParaRPr lang="en-US" dirty="0" smtClean="0"/>
          </a:p>
          <a:p>
            <a:r>
              <a:rPr lang="en-US" dirty="0" smtClean="0"/>
              <a:t>This video breaks down</a:t>
            </a:r>
            <a:r>
              <a:rPr lang="en-US" baseline="0" dirty="0" smtClean="0"/>
              <a:t> how a cladogram is made.</a:t>
            </a:r>
          </a:p>
          <a:p>
            <a:endParaRPr lang="en-US" baseline="0" dirty="0" smtClean="0"/>
          </a:p>
          <a:p>
            <a:r>
              <a:rPr lang="en-US" b="1" baseline="0" dirty="0" smtClean="0"/>
              <a:t>Video html address: http://www.bozemanscience.com/cladograms</a:t>
            </a:r>
          </a:p>
          <a:p>
            <a:r>
              <a:rPr lang="en-US" baseline="0"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68</a:t>
            </a:fld>
            <a:endParaRPr lang="en-US"/>
          </a:p>
        </p:txBody>
      </p:sp>
    </p:spTree>
    <p:extLst>
      <p:ext uri="{BB962C8B-B14F-4D97-AF65-F5344CB8AC3E}">
        <p14:creationId xmlns="" xmlns:p14="http://schemas.microsoft.com/office/powerpoint/2010/main" val="33441271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VOCABULARY</a:t>
            </a:r>
          </a:p>
          <a:p>
            <a:endParaRPr lang="en-US" dirty="0" smtClean="0"/>
          </a:p>
          <a:p>
            <a:r>
              <a:rPr lang="en-US" dirty="0" smtClean="0"/>
              <a:t>Phylogenies</a:t>
            </a:r>
            <a:r>
              <a:rPr lang="en-US" baseline="0" dirty="0" smtClean="0"/>
              <a:t> can be shown through branching tree diagrams. Each branch represents a species or taxon. </a:t>
            </a:r>
            <a:r>
              <a:rPr lang="en-US" dirty="0" smtClean="0"/>
              <a:t>The most common way to show phylogeny</a:t>
            </a:r>
            <a:r>
              <a:rPr lang="en-US" baseline="0" dirty="0" smtClean="0"/>
              <a:t> is through the method of </a:t>
            </a:r>
            <a:r>
              <a:rPr lang="en-US" baseline="0" dirty="0" err="1" smtClean="0"/>
              <a:t>cladistics</a:t>
            </a:r>
            <a:r>
              <a:rPr lang="en-US" baseline="0" dirty="0" smtClean="0"/>
              <a:t>. Cladistics is classification based on common ancestry. </a:t>
            </a:r>
            <a:endParaRPr lang="en-US" dirty="0" smtClean="0"/>
          </a:p>
          <a:p>
            <a:endParaRPr lang="en-US" dirty="0" smtClean="0"/>
          </a:p>
          <a:p>
            <a:r>
              <a:rPr lang="en-US" dirty="0" smtClean="0"/>
              <a:t>Photo: http://schoolworkhelper.net/evolution-synapomorphies-cladogram/</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69</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VOCABULARY</a:t>
            </a:r>
          </a:p>
          <a:p>
            <a:endParaRPr lang="en-US" dirty="0" smtClean="0"/>
          </a:p>
          <a:p>
            <a:r>
              <a:rPr lang="en-US" baseline="0" dirty="0" smtClean="0"/>
              <a:t>Each species branches out to a new clade on the cladogram.</a:t>
            </a:r>
            <a:endParaRPr lang="en-US" dirty="0" smtClean="0"/>
          </a:p>
          <a:p>
            <a:endParaRPr lang="en-US" dirty="0" smtClean="0"/>
          </a:p>
          <a:p>
            <a:r>
              <a:rPr lang="en-US" dirty="0" smtClean="0"/>
              <a:t>Photo: http://schoolworkhelper.net/evolution-synapomorphies-cladogram/</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70</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VOCABULARY</a:t>
            </a:r>
          </a:p>
          <a:p>
            <a:endParaRPr lang="en-US" dirty="0" smtClean="0"/>
          </a:p>
          <a:p>
            <a:r>
              <a:rPr lang="en-US" dirty="0" smtClean="0"/>
              <a:t>Derived characters</a:t>
            </a:r>
            <a:r>
              <a:rPr lang="en-US" baseline="0" dirty="0" smtClean="0"/>
              <a:t> are traits that can be used to determine relationships between species.</a:t>
            </a:r>
            <a:endParaRPr lang="en-US" dirty="0" smtClean="0"/>
          </a:p>
          <a:p>
            <a:endParaRPr lang="en-US" dirty="0" smtClean="0"/>
          </a:p>
          <a:p>
            <a:r>
              <a:rPr lang="en-US" dirty="0" smtClean="0"/>
              <a:t>Photo: http://schoolworkhelper.net/evolution-synapomorphies-cladogram/</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71</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VOCABULARY</a:t>
            </a:r>
          </a:p>
          <a:p>
            <a:endParaRPr lang="en-US" dirty="0" smtClean="0"/>
          </a:p>
          <a:p>
            <a:endParaRPr lang="en-US" dirty="0" smtClean="0"/>
          </a:p>
          <a:p>
            <a:endParaRPr lang="en-US" dirty="0" smtClean="0"/>
          </a:p>
          <a:p>
            <a:r>
              <a:rPr lang="en-US" dirty="0" smtClean="0"/>
              <a:t>Photo: http://schoolworkhelper.net/evolution-synapomorphies-cladogram/</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72</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Linnaean System</a:t>
            </a:r>
          </a:p>
          <a:p>
            <a:endParaRPr lang="en-US" baseline="0" dirty="0" smtClean="0"/>
          </a:p>
          <a:p>
            <a:r>
              <a:rPr lang="en-US" baseline="0" dirty="0" smtClean="0"/>
              <a:t>The first classification system was designed by Carolus Linnaeus in the 1750’s. At that time scientists were making discoveries worldwide and in many cases naming organisms with their own last name to mark their findings. Linnaeus recognized the importance of developing a system to name and organize all living things with a naming system that crossed language barriers.</a:t>
            </a:r>
          </a:p>
          <a:p>
            <a:endParaRPr lang="en-US" baseline="0" dirty="0" smtClean="0"/>
          </a:p>
          <a:p>
            <a:r>
              <a:rPr lang="en-US" baseline="0" dirty="0" smtClean="0"/>
              <a:t>Photo: http://www.csus.edu/indiv/l/loom/lecture_3_notes.htm</a:t>
            </a:r>
          </a:p>
          <a:p>
            <a:r>
              <a:rPr lang="en-US" baseline="0" dirty="0" smtClean="0"/>
              <a:t>Photo: https://en.wikipedia.org/wiki/File:Biological_classification_L_Pengo_vflip.svg</a:t>
            </a:r>
          </a:p>
          <a:p>
            <a:r>
              <a:rPr lang="en-US" baseline="0" dirty="0" smtClean="0"/>
              <a:t>Photo: https://en.wikipedia.org/?title=Carl_Linnaeus</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73</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7</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VOCABULARY</a:t>
            </a:r>
          </a:p>
          <a:p>
            <a:endParaRPr lang="en-US" sz="1200" dirty="0" smtClean="0"/>
          </a:p>
          <a:p>
            <a:r>
              <a:rPr lang="en-US" sz="1200" dirty="0" smtClean="0"/>
              <a:t>Taxonomy is the science of classifying</a:t>
            </a:r>
            <a:r>
              <a:rPr lang="en-US" sz="1200" baseline="0" dirty="0" smtClean="0"/>
              <a:t> and naming organisms according to their physical characteristics. </a:t>
            </a:r>
            <a:endParaRPr lang="en-US" sz="1200" dirty="0" smtClean="0"/>
          </a:p>
          <a:p>
            <a:endParaRPr lang="en-US" sz="1200" dirty="0" smtClean="0"/>
          </a:p>
          <a:p>
            <a:r>
              <a:rPr lang="en-US" sz="1200" dirty="0" smtClean="0"/>
              <a:t>Photos: </a:t>
            </a:r>
            <a:r>
              <a:rPr lang="en-US" baseline="0" dirty="0" smtClean="0"/>
              <a:t>http://www.csus.edu/indiv/l/loom/lecture_3_notes.htm</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74</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VOCABULARY</a:t>
            </a:r>
          </a:p>
          <a:p>
            <a:endParaRPr lang="en-US" sz="1200" dirty="0" smtClean="0"/>
          </a:p>
          <a:p>
            <a:r>
              <a:rPr lang="en-US" baseline="0" dirty="0" smtClean="0"/>
              <a:t>The Linnaean System is organized in seven categories called “taxon”. The Kingdom taxon is the most broad, and the species is the most specific, based on physical characteristics. </a:t>
            </a:r>
          </a:p>
          <a:p>
            <a:endParaRPr lang="en-US" baseline="0" dirty="0" smtClean="0"/>
          </a:p>
          <a:p>
            <a:r>
              <a:rPr lang="en-US" baseline="0" dirty="0" smtClean="0"/>
              <a:t>Let’s review this taxa of the moss rose. </a:t>
            </a:r>
          </a:p>
          <a:p>
            <a:endParaRPr lang="en-US" baseline="0" dirty="0" smtClean="0"/>
          </a:p>
          <a:p>
            <a:r>
              <a:rPr lang="en-US" baseline="0" dirty="0" smtClean="0"/>
              <a:t>Note: Review all seven taxa.</a:t>
            </a:r>
          </a:p>
          <a:p>
            <a:endParaRPr lang="en-US" baseline="0" dirty="0" smtClean="0"/>
          </a:p>
          <a:p>
            <a:r>
              <a:rPr lang="en-US" sz="1200" dirty="0" smtClean="0"/>
              <a:t>Photos: </a:t>
            </a:r>
            <a:r>
              <a:rPr lang="en-US" baseline="0" dirty="0" smtClean="0"/>
              <a:t>http://www.csus.edu/indiv/l/loom/lecture_3_notes.htm</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75</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dirty="0" smtClean="0">
                <a:solidFill>
                  <a:schemeClr val="bg1"/>
                </a:solidFill>
              </a:rPr>
              <a:t>Linnaean System</a:t>
            </a:r>
          </a:p>
          <a:p>
            <a:endParaRPr lang="en-US" baseline="0" dirty="0" smtClean="0"/>
          </a:p>
          <a:p>
            <a:r>
              <a:rPr lang="en-US" baseline="0" dirty="0" smtClean="0"/>
              <a:t>It is important that you are familiar with the order of the system (Kingdom to Species). </a:t>
            </a:r>
          </a:p>
          <a:p>
            <a:endParaRPr lang="en-US" baseline="0" dirty="0" smtClean="0"/>
          </a:p>
          <a:p>
            <a:r>
              <a:rPr lang="en-US" baseline="0" dirty="0" smtClean="0"/>
              <a:t>Clever saying to remember the order: “King Phillip came over for good spaghetti”</a:t>
            </a:r>
          </a:p>
          <a:p>
            <a:endParaRPr lang="en-US" baseline="0" dirty="0" smtClean="0"/>
          </a:p>
          <a:p>
            <a:r>
              <a:rPr lang="en-US" baseline="0" dirty="0" smtClean="0"/>
              <a:t>Photo: http://www.csus.edu/indiv/l/loom/lecture_3_notes.htm</a:t>
            </a:r>
          </a:p>
          <a:p>
            <a:r>
              <a:rPr lang="en-US" baseline="0" dirty="0" smtClean="0"/>
              <a:t>Photo: https://en.wikipedia.org/wiki/File:Biological_classification_L_Pengo_vflip.svg</a:t>
            </a:r>
          </a:p>
          <a:p>
            <a:r>
              <a:rPr lang="en-US" baseline="0"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76</a:t>
            </a:fld>
            <a:endParaRPr lang="en-US"/>
          </a:p>
        </p:txBody>
      </p:sp>
    </p:spTree>
    <p:extLst>
      <p:ext uri="{BB962C8B-B14F-4D97-AF65-F5344CB8AC3E}">
        <p14:creationId xmlns="" xmlns:p14="http://schemas.microsoft.com/office/powerpoint/2010/main" val="32341986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VOCABULARY</a:t>
            </a:r>
          </a:p>
          <a:p>
            <a:endParaRPr lang="en-US" sz="1200" dirty="0" smtClean="0"/>
          </a:p>
          <a:p>
            <a:r>
              <a:rPr lang="en-US" sz="1200" dirty="0" smtClean="0"/>
              <a:t>Charles Linnaeus also developed</a:t>
            </a:r>
            <a:r>
              <a:rPr lang="en-US" sz="1200" baseline="0" dirty="0" smtClean="0"/>
              <a:t> a two part naming system known as, “Binomial Nomenclature”. This system gives each species a two-part scientific name using Latin words. This naming system ensures that all scientists are using the same terms when discussing an organism. The first part of the name is the “genus”. It includes species that are closely related. </a:t>
            </a:r>
          </a:p>
          <a:p>
            <a:endParaRPr lang="en-US" sz="1200" baseline="0" dirty="0" smtClean="0"/>
          </a:p>
          <a:p>
            <a:r>
              <a:rPr lang="en-US" sz="1200" baseline="0" dirty="0" smtClean="0"/>
              <a:t>Rule: The Genus is always capitalized.</a:t>
            </a:r>
            <a:endParaRPr lang="en-US" sz="1200" dirty="0" smtClean="0"/>
          </a:p>
          <a:p>
            <a:endParaRPr lang="en-US" sz="1200" dirty="0" smtClean="0"/>
          </a:p>
          <a:p>
            <a:r>
              <a:rPr lang="en-US" sz="1200" dirty="0" smtClean="0"/>
              <a:t>Photos: </a:t>
            </a:r>
            <a:r>
              <a:rPr lang="en-US" baseline="0" dirty="0" smtClean="0"/>
              <a:t>http://www.csus.edu/indiv/l/loom/lecture_3_notes.htm</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77</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VOCABULARY</a:t>
            </a:r>
          </a:p>
          <a:p>
            <a:endParaRPr lang="en-US" sz="1200" dirty="0" smtClean="0"/>
          </a:p>
          <a:p>
            <a:r>
              <a:rPr lang="en-US" sz="1200" dirty="0" smtClean="0"/>
              <a:t>The second part of the name</a:t>
            </a:r>
            <a:r>
              <a:rPr lang="en-US" sz="1200" baseline="0" dirty="0" smtClean="0"/>
              <a:t> is the species. The species describes the species. It is written in lower case. There is only one species in the species taxon. </a:t>
            </a:r>
          </a:p>
          <a:p>
            <a:endParaRPr lang="en-US" sz="1200" baseline="0" dirty="0" smtClean="0"/>
          </a:p>
          <a:p>
            <a:r>
              <a:rPr lang="en-US" sz="1200" baseline="0" dirty="0" smtClean="0"/>
              <a:t>Rule: Both the Genus and species are written in italics.</a:t>
            </a:r>
            <a:endParaRPr lang="en-US" sz="1200" dirty="0" smtClean="0"/>
          </a:p>
          <a:p>
            <a:endParaRPr lang="en-US" sz="1200" dirty="0" smtClean="0"/>
          </a:p>
          <a:p>
            <a:r>
              <a:rPr lang="en-US" sz="1200" dirty="0" smtClean="0"/>
              <a:t>Photos: </a:t>
            </a:r>
            <a:r>
              <a:rPr lang="en-US" baseline="0" dirty="0" smtClean="0"/>
              <a:t>http://www.csus.edu/indiv/l/loom/lecture_3_notes.htm</a:t>
            </a:r>
          </a:p>
          <a:p>
            <a:r>
              <a:rPr lang="en-US" dirty="0" smtClean="0"/>
              <a:t>_____</a:t>
            </a:r>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78</a:t>
            </a:fld>
            <a:endParaRPr lang="en-US"/>
          </a:p>
        </p:txBody>
      </p:sp>
    </p:spTree>
    <p:extLst>
      <p:ext uri="{BB962C8B-B14F-4D97-AF65-F5344CB8AC3E}">
        <p14:creationId xmlns="" xmlns:p14="http://schemas.microsoft.com/office/powerpoint/2010/main" val="387813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4 Principles of Natural Selection</a:t>
            </a:r>
          </a:p>
          <a:p>
            <a:endParaRPr lang="en-US" b="1" u="sng"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a:t>
            </a:fld>
            <a:endParaRPr lang="en-US"/>
          </a:p>
        </p:txBody>
      </p:sp>
    </p:spTree>
    <p:extLst>
      <p:ext uri="{BB962C8B-B14F-4D97-AF65-F5344CB8AC3E}">
        <p14:creationId xmlns="" xmlns:p14="http://schemas.microsoft.com/office/powerpoint/2010/main" val="9542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B3E1E2-0D37-425D-BA4B-A5A187636159}" type="slidenum">
              <a:rPr lang="en-US" smtClean="0"/>
              <a:pPr/>
              <a:t>9</a:t>
            </a:fld>
            <a:endParaRPr lang="en-US"/>
          </a:p>
        </p:txBody>
      </p:sp>
    </p:spTree>
    <p:extLst>
      <p:ext uri="{BB962C8B-B14F-4D97-AF65-F5344CB8AC3E}">
        <p14:creationId xmlns="" xmlns:p14="http://schemas.microsoft.com/office/powerpoint/2010/main" val="323419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4/14/2017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897AE4-5C67-4385-8C09-ED1BC1948249}" type="datetimeFigureOut">
              <a:rPr lang="en-US" smtClean="0"/>
              <a:pPr/>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897AE4-5C67-4385-8C09-ED1BC1948249}" type="datetimeFigureOut">
              <a:rPr lang="en-US" smtClean="0"/>
              <a:pPr/>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897AE4-5C67-4385-8C09-ED1BC1948249}" type="datetimeFigureOut">
              <a:rPr lang="en-US" smtClean="0"/>
              <a:pPr/>
              <a:t>4/14/2017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897AE4-5C67-4385-8C09-ED1BC1948249}" type="datetimeFigureOut">
              <a:rPr lang="en-US" smtClean="0"/>
              <a:pPr/>
              <a:t>4/14/2017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97AE4-5C67-4385-8C09-ED1BC1948249}" type="datetimeFigureOut">
              <a:rPr lang="en-US" smtClean="0"/>
              <a:pPr/>
              <a:t>4/14/2017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897AE4-5C67-4385-8C09-ED1BC1948249}" type="datetimeFigureOut">
              <a:rPr lang="en-US" smtClean="0"/>
              <a:pPr/>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5897AE4-5C67-4385-8C09-ED1BC1948249}" type="datetimeFigureOut">
              <a:rPr lang="en-US" smtClean="0"/>
              <a:pPr/>
              <a:t>4/14/2017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45FAB4C-39C9-4F2B-ABBE-EE70C94F27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5897AE4-5C67-4385-8C09-ED1BC1948249}" type="datetimeFigureOut">
              <a:rPr lang="en-US" smtClean="0"/>
              <a:pPr/>
              <a:t>4/14/2017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45FAB4C-39C9-4F2B-ABBE-EE70C94F27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www.bozemanscience.com/cladogram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png"/></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Evolution Unit</a:t>
            </a:r>
            <a:endParaRPr lang="en-US" sz="48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404568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4</a:t>
            </a:r>
            <a:r>
              <a:rPr lang="en-US" dirty="0" smtClean="0"/>
              <a:t> </a:t>
            </a:r>
            <a:r>
              <a:rPr lang="en-US" sz="6000" dirty="0" smtClean="0"/>
              <a:t>Principles</a:t>
            </a:r>
            <a:endParaRPr lang="en-US" dirty="0"/>
          </a:p>
        </p:txBody>
      </p:sp>
      <p:sp>
        <p:nvSpPr>
          <p:cNvPr id="3" name="Text Placeholder 2"/>
          <p:cNvSpPr>
            <a:spLocks noGrp="1"/>
          </p:cNvSpPr>
          <p:nvPr>
            <p:ph type="body" idx="1"/>
          </p:nvPr>
        </p:nvSpPr>
        <p:spPr/>
        <p:txBody>
          <a:bodyPr>
            <a:noAutofit/>
          </a:bodyPr>
          <a:lstStyle/>
          <a:p>
            <a:r>
              <a:rPr lang="en-US" sz="4800" b="1" i="1" dirty="0" smtClean="0"/>
              <a:t>of Natural Selection</a:t>
            </a:r>
            <a:endParaRPr lang="en-US" sz="4800" b="1" i="1" dirty="0"/>
          </a:p>
        </p:txBody>
      </p:sp>
      <p:sp>
        <p:nvSpPr>
          <p:cNvPr id="4" name="TextBox 3"/>
          <p:cNvSpPr txBox="1"/>
          <p:nvPr/>
        </p:nvSpPr>
        <p:spPr>
          <a:xfrm>
            <a:off x="838200" y="3124200"/>
            <a:ext cx="7391400" cy="2431435"/>
          </a:xfrm>
          <a:prstGeom prst="rect">
            <a:avLst/>
          </a:prstGeom>
          <a:noFill/>
        </p:spPr>
        <p:txBody>
          <a:bodyPr wrap="square" rtlCol="0">
            <a:spAutoFit/>
          </a:bodyPr>
          <a:lstStyle/>
          <a:p>
            <a:r>
              <a:rPr lang="en-US" sz="4400" b="1" u="sng" dirty="0" smtClean="0"/>
              <a:t>Overproduction</a:t>
            </a:r>
          </a:p>
          <a:p>
            <a:r>
              <a:rPr lang="en-US" sz="3600" b="1" dirty="0" smtClean="0">
                <a:solidFill>
                  <a:schemeClr val="bg1"/>
                </a:solidFill>
              </a:rPr>
              <a:t>There must be an overproduction of offspring resulting in </a:t>
            </a:r>
            <a:r>
              <a:rPr lang="en-US" sz="3600" b="1" u="sng" dirty="0" smtClean="0">
                <a:solidFill>
                  <a:schemeClr val="bg1"/>
                </a:solidFill>
              </a:rPr>
              <a:t>competition</a:t>
            </a:r>
            <a:r>
              <a:rPr lang="en-US" sz="3600" b="1" dirty="0" smtClean="0">
                <a:solidFill>
                  <a:schemeClr val="bg1"/>
                </a:solidFill>
              </a:rPr>
              <a:t> for resources.</a:t>
            </a:r>
            <a:endParaRPr lang="en-US" sz="3600" b="1" dirty="0">
              <a:solidFill>
                <a:schemeClr val="bg1"/>
              </a:solidFill>
            </a:endParaRPr>
          </a:p>
        </p:txBody>
      </p:sp>
    </p:spTree>
    <p:extLst>
      <p:ext uri="{BB962C8B-B14F-4D97-AF65-F5344CB8AC3E}">
        <p14:creationId xmlns="" xmlns:p14="http://schemas.microsoft.com/office/powerpoint/2010/main" val="5909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4</a:t>
            </a:r>
            <a:r>
              <a:rPr lang="en-US" dirty="0" smtClean="0"/>
              <a:t> </a:t>
            </a:r>
            <a:r>
              <a:rPr lang="en-US" sz="6000" dirty="0" smtClean="0"/>
              <a:t>Principles</a:t>
            </a:r>
            <a:endParaRPr lang="en-US" dirty="0"/>
          </a:p>
        </p:txBody>
      </p:sp>
      <p:sp>
        <p:nvSpPr>
          <p:cNvPr id="3" name="Text Placeholder 2"/>
          <p:cNvSpPr>
            <a:spLocks noGrp="1"/>
          </p:cNvSpPr>
          <p:nvPr>
            <p:ph type="body" idx="1"/>
          </p:nvPr>
        </p:nvSpPr>
        <p:spPr/>
        <p:txBody>
          <a:bodyPr>
            <a:noAutofit/>
          </a:bodyPr>
          <a:lstStyle/>
          <a:p>
            <a:r>
              <a:rPr lang="en-US" sz="4800" b="1" i="1" dirty="0" smtClean="0"/>
              <a:t>of Natural Selection</a:t>
            </a:r>
            <a:endParaRPr lang="en-US" sz="4800" b="1" i="1" dirty="0"/>
          </a:p>
        </p:txBody>
      </p:sp>
      <p:sp>
        <p:nvSpPr>
          <p:cNvPr id="4" name="TextBox 3"/>
          <p:cNvSpPr txBox="1"/>
          <p:nvPr/>
        </p:nvSpPr>
        <p:spPr>
          <a:xfrm>
            <a:off x="533400" y="3124200"/>
            <a:ext cx="8077200" cy="2431435"/>
          </a:xfrm>
          <a:prstGeom prst="rect">
            <a:avLst/>
          </a:prstGeom>
          <a:noFill/>
        </p:spPr>
        <p:txBody>
          <a:bodyPr wrap="square" rtlCol="0">
            <a:spAutoFit/>
          </a:bodyPr>
          <a:lstStyle/>
          <a:p>
            <a:r>
              <a:rPr lang="en-US" sz="4400" b="1" u="sng" dirty="0" smtClean="0"/>
              <a:t>Descent with Modification</a:t>
            </a:r>
          </a:p>
          <a:p>
            <a:r>
              <a:rPr lang="en-US" sz="3600" b="1" dirty="0" smtClean="0">
                <a:solidFill>
                  <a:schemeClr val="bg1"/>
                </a:solidFill>
              </a:rPr>
              <a:t>There must be a continual </a:t>
            </a:r>
            <a:r>
              <a:rPr lang="en-US" sz="3600" b="1" u="sng" dirty="0" smtClean="0">
                <a:solidFill>
                  <a:schemeClr val="bg1"/>
                </a:solidFill>
              </a:rPr>
              <a:t>modification of decedents</a:t>
            </a:r>
            <a:r>
              <a:rPr lang="en-US" sz="3600" b="1" dirty="0" smtClean="0">
                <a:solidFill>
                  <a:schemeClr val="bg1"/>
                </a:solidFill>
              </a:rPr>
              <a:t> with adaptations suited for their environment. </a:t>
            </a:r>
            <a:endParaRPr lang="en-US" sz="3600" b="1" dirty="0">
              <a:solidFill>
                <a:schemeClr val="bg1"/>
              </a:solidFill>
            </a:endParaRPr>
          </a:p>
        </p:txBody>
      </p:sp>
    </p:spTree>
    <p:extLst>
      <p:ext uri="{BB962C8B-B14F-4D97-AF65-F5344CB8AC3E}">
        <p14:creationId xmlns="" xmlns:p14="http://schemas.microsoft.com/office/powerpoint/2010/main" val="290622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63768" y="2997183"/>
            <a:ext cx="4420063" cy="3226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762000" y="2997182"/>
            <a:ext cx="3581400" cy="3170099"/>
          </a:xfrm>
          <a:prstGeom prst="rect">
            <a:avLst/>
          </a:prstGeom>
          <a:noFill/>
        </p:spPr>
        <p:txBody>
          <a:bodyPr wrap="square" rtlCol="0">
            <a:spAutoFit/>
          </a:bodyPr>
          <a:lstStyle/>
          <a:p>
            <a:r>
              <a:rPr lang="en-US" sz="4000" b="1" i="1" dirty="0" smtClean="0"/>
              <a:t>Variation among species matched environmental conditions.</a:t>
            </a:r>
            <a:endParaRPr lang="en-US" sz="4000" b="1" i="1" dirty="0"/>
          </a:p>
        </p:txBody>
      </p:sp>
      <p:sp>
        <p:nvSpPr>
          <p:cNvPr id="4" name="TextBox 3"/>
          <p:cNvSpPr txBox="1"/>
          <p:nvPr/>
        </p:nvSpPr>
        <p:spPr>
          <a:xfrm>
            <a:off x="3352800" y="6278197"/>
            <a:ext cx="5791200" cy="461665"/>
          </a:xfrm>
          <a:prstGeom prst="rect">
            <a:avLst/>
          </a:prstGeom>
          <a:noFill/>
        </p:spPr>
        <p:txBody>
          <a:bodyPr wrap="square" rtlCol="0">
            <a:spAutoFit/>
          </a:bodyPr>
          <a:lstStyle/>
          <a:p>
            <a:pPr algn="ctr"/>
            <a:r>
              <a:rPr lang="en-US" sz="2400" b="1" dirty="0" smtClean="0"/>
              <a:t>Isabella Island Tortoise</a:t>
            </a:r>
            <a:endParaRPr lang="en-US" sz="2400" b="1" dirty="0"/>
          </a:p>
        </p:txBody>
      </p:sp>
      <p:sp>
        <p:nvSpPr>
          <p:cNvPr id="8" name="Text Placeholder 2"/>
          <p:cNvSpPr txBox="1">
            <a:spLocks/>
          </p:cNvSpPr>
          <p:nvPr/>
        </p:nvSpPr>
        <p:spPr>
          <a:xfrm>
            <a:off x="473242" y="990600"/>
            <a:ext cx="8022336" cy="685800"/>
          </a:xfrm>
          <a:prstGeom prst="rect">
            <a:avLst/>
          </a:prstGeom>
        </p:spPr>
        <p:txBody>
          <a:bodyPr vert="horz" lIns="146304" tIns="0" rIns="45720" bIns="0" rtlCol="0" anchor="t">
            <a:no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800" kern="1200">
                <a:solidFill>
                  <a:schemeClr val="tx1">
                    <a:tint val="75000"/>
                  </a:schemeClr>
                </a:solidFill>
                <a:latin typeface="+mn-lt"/>
                <a:ea typeface="+mn-ea"/>
                <a:cs typeface="+mn-cs"/>
              </a:defRPr>
            </a:lvl2pPr>
            <a:lvl3pPr marL="914400" indent="0" algn="l" rtl="0" eaLnBrk="1" latinLnBrk="0" hangingPunct="1">
              <a:spcBef>
                <a:spcPct val="20000"/>
              </a:spcBef>
              <a:buClr>
                <a:schemeClr val="accent3"/>
              </a:buClr>
              <a:buFont typeface="Arial"/>
              <a:buNone/>
              <a:defRPr kumimoji="0" sz="1600" kern="1200">
                <a:solidFill>
                  <a:schemeClr val="tx1">
                    <a:tint val="75000"/>
                  </a:schemeClr>
                </a:solidFill>
                <a:latin typeface="+mn-lt"/>
                <a:ea typeface="+mn-ea"/>
                <a:cs typeface="+mn-cs"/>
              </a:defRPr>
            </a:lvl3pPr>
            <a:lvl4pPr marL="1371600" indent="0" algn="l" rtl="0" eaLnBrk="1" latinLnBrk="0" hangingPunct="1">
              <a:spcBef>
                <a:spcPct val="20000"/>
              </a:spcBef>
              <a:buClr>
                <a:schemeClr val="accent4"/>
              </a:buClr>
              <a:buFont typeface="Arial"/>
              <a:buNone/>
              <a:defRPr kumimoji="0" sz="1400" kern="1200">
                <a:solidFill>
                  <a:schemeClr val="tx1">
                    <a:tint val="75000"/>
                  </a:schemeClr>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1400" kern="1200">
                <a:solidFill>
                  <a:schemeClr val="tx1">
                    <a:tint val="75000"/>
                  </a:schemeClr>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1400" kern="1200">
                <a:solidFill>
                  <a:schemeClr val="tx1">
                    <a:tint val="75000"/>
                  </a:schemeClr>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1400" kern="1200">
                <a:solidFill>
                  <a:schemeClr val="tx1">
                    <a:tint val="75000"/>
                  </a:schemeClr>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1400" kern="1200">
                <a:solidFill>
                  <a:schemeClr val="tx1">
                    <a:tint val="75000"/>
                  </a:schemeClr>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1400" kern="1200" baseline="0">
                <a:solidFill>
                  <a:schemeClr val="tx1">
                    <a:tint val="75000"/>
                  </a:schemeClr>
                </a:solidFill>
                <a:latin typeface="+mn-lt"/>
                <a:ea typeface="+mn-ea"/>
                <a:cs typeface="+mn-cs"/>
              </a:defRPr>
            </a:lvl9pPr>
            <a:extLst/>
          </a:lstStyle>
          <a:p>
            <a:r>
              <a:rPr lang="en-US" sz="4800" b="1" smtClean="0">
                <a:solidFill>
                  <a:srgbClr val="FFC000"/>
                </a:solidFill>
              </a:rPr>
              <a:t>Charles Darwin</a:t>
            </a:r>
          </a:p>
          <a:p>
            <a:r>
              <a:rPr lang="en-US" sz="4800" b="1" smtClean="0">
                <a:solidFill>
                  <a:srgbClr val="FFC000"/>
                </a:solidFill>
              </a:rPr>
              <a:t>&amp; Natural Selection</a:t>
            </a:r>
            <a:endParaRPr lang="en-US" sz="4800" b="1" dirty="0">
              <a:solidFill>
                <a:srgbClr val="FFC000"/>
              </a:solidFill>
            </a:endParaRPr>
          </a:p>
        </p:txBody>
      </p:sp>
    </p:spTree>
    <p:extLst>
      <p:ext uri="{BB962C8B-B14F-4D97-AF65-F5344CB8AC3E}">
        <p14:creationId xmlns="" xmlns:p14="http://schemas.microsoft.com/office/powerpoint/2010/main" val="972107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80896" y="2997183"/>
            <a:ext cx="3385807" cy="3226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762000" y="2997182"/>
            <a:ext cx="3581400" cy="3170099"/>
          </a:xfrm>
          <a:prstGeom prst="rect">
            <a:avLst/>
          </a:prstGeom>
          <a:noFill/>
        </p:spPr>
        <p:txBody>
          <a:bodyPr wrap="square" rtlCol="0">
            <a:spAutoFit/>
          </a:bodyPr>
          <a:lstStyle/>
          <a:p>
            <a:r>
              <a:rPr lang="en-US" sz="4000" b="1" i="1" dirty="0" smtClean="0"/>
              <a:t>Variation among species matched environmental conditions.</a:t>
            </a:r>
            <a:endParaRPr lang="en-US" sz="4000" b="1" i="1" dirty="0"/>
          </a:p>
        </p:txBody>
      </p:sp>
      <p:sp>
        <p:nvSpPr>
          <p:cNvPr id="4" name="TextBox 3"/>
          <p:cNvSpPr txBox="1"/>
          <p:nvPr/>
        </p:nvSpPr>
        <p:spPr>
          <a:xfrm>
            <a:off x="3352800" y="6278197"/>
            <a:ext cx="5791200" cy="461665"/>
          </a:xfrm>
          <a:prstGeom prst="rect">
            <a:avLst/>
          </a:prstGeom>
          <a:noFill/>
        </p:spPr>
        <p:txBody>
          <a:bodyPr wrap="square" rtlCol="0">
            <a:spAutoFit/>
          </a:bodyPr>
          <a:lstStyle/>
          <a:p>
            <a:pPr algn="ctr"/>
            <a:r>
              <a:rPr lang="en-US" sz="2400" b="1" dirty="0" smtClean="0"/>
              <a:t>Hood Island Tortoise</a:t>
            </a:r>
            <a:endParaRPr lang="en-US" sz="2400" b="1" dirty="0"/>
          </a:p>
        </p:txBody>
      </p:sp>
      <p:sp>
        <p:nvSpPr>
          <p:cNvPr id="8" name="Text Placeholder 2"/>
          <p:cNvSpPr>
            <a:spLocks noGrp="1"/>
          </p:cNvSpPr>
          <p:nvPr>
            <p:ph type="body" idx="1"/>
          </p:nvPr>
        </p:nvSpPr>
        <p:spPr>
          <a:xfrm>
            <a:off x="473242" y="990600"/>
            <a:ext cx="8022336" cy="685800"/>
          </a:xfrm>
        </p:spPr>
        <p:txBody>
          <a:bodyPr>
            <a:noAutofit/>
          </a:bodyPr>
          <a:lstStyle/>
          <a:p>
            <a:r>
              <a:rPr lang="en-US" sz="4800" b="1" dirty="0" smtClean="0">
                <a:solidFill>
                  <a:srgbClr val="FFC000"/>
                </a:solidFill>
              </a:rPr>
              <a:t>Charles Darwin</a:t>
            </a:r>
          </a:p>
          <a:p>
            <a:r>
              <a:rPr lang="en-US" sz="4800" b="1" dirty="0" smtClean="0">
                <a:solidFill>
                  <a:srgbClr val="FFC000"/>
                </a:solidFill>
              </a:rPr>
              <a:t>&amp; Natural Selection</a:t>
            </a:r>
            <a:endParaRPr lang="en-US" sz="4800" b="1" dirty="0">
              <a:solidFill>
                <a:srgbClr val="FFC000"/>
              </a:solidFill>
            </a:endParaRPr>
          </a:p>
        </p:txBody>
      </p:sp>
    </p:spTree>
    <p:extLst>
      <p:ext uri="{BB962C8B-B14F-4D97-AF65-F5344CB8AC3E}">
        <p14:creationId xmlns="" xmlns:p14="http://schemas.microsoft.com/office/powerpoint/2010/main" val="2970852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43000" y="2729338"/>
            <a:ext cx="7278657" cy="3627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886728" y="6331835"/>
            <a:ext cx="5791200" cy="461665"/>
          </a:xfrm>
          <a:prstGeom prst="rect">
            <a:avLst/>
          </a:prstGeom>
          <a:noFill/>
        </p:spPr>
        <p:txBody>
          <a:bodyPr wrap="square" rtlCol="0">
            <a:spAutoFit/>
          </a:bodyPr>
          <a:lstStyle/>
          <a:p>
            <a:pPr algn="ctr"/>
            <a:r>
              <a:rPr lang="en-US" sz="2400" b="1" dirty="0" smtClean="0"/>
              <a:t>Finches of the Galapagos Islands</a:t>
            </a:r>
            <a:endParaRPr lang="en-US" sz="2400" b="1" dirty="0"/>
          </a:p>
        </p:txBody>
      </p:sp>
      <p:sp>
        <p:nvSpPr>
          <p:cNvPr id="7" name="Text Placeholder 2"/>
          <p:cNvSpPr>
            <a:spLocks noGrp="1"/>
          </p:cNvSpPr>
          <p:nvPr>
            <p:ph type="body" idx="1"/>
          </p:nvPr>
        </p:nvSpPr>
        <p:spPr>
          <a:xfrm>
            <a:off x="473242" y="990600"/>
            <a:ext cx="8022336" cy="685800"/>
          </a:xfrm>
        </p:spPr>
        <p:txBody>
          <a:bodyPr>
            <a:noAutofit/>
          </a:bodyPr>
          <a:lstStyle/>
          <a:p>
            <a:r>
              <a:rPr lang="en-US" sz="4800" b="1" dirty="0" smtClean="0">
                <a:solidFill>
                  <a:srgbClr val="FFC000"/>
                </a:solidFill>
              </a:rPr>
              <a:t>Charles Darwin</a:t>
            </a:r>
          </a:p>
          <a:p>
            <a:r>
              <a:rPr lang="en-US" sz="4800" b="1" dirty="0" smtClean="0">
                <a:solidFill>
                  <a:srgbClr val="FFC000"/>
                </a:solidFill>
              </a:rPr>
              <a:t>&amp; Natural Selection</a:t>
            </a:r>
            <a:endParaRPr lang="en-US" sz="4800" b="1" dirty="0">
              <a:solidFill>
                <a:srgbClr val="FFC000"/>
              </a:solidFill>
            </a:endParaRPr>
          </a:p>
        </p:txBody>
      </p:sp>
    </p:spTree>
    <p:extLst>
      <p:ext uri="{BB962C8B-B14F-4D97-AF65-F5344CB8AC3E}">
        <p14:creationId xmlns="" xmlns:p14="http://schemas.microsoft.com/office/powerpoint/2010/main" val="3938329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848"/>
            <a:ext cx="8458200" cy="1673352"/>
          </a:xfrm>
        </p:spPr>
        <p:txBody>
          <a:bodyPr>
            <a:noAutofit/>
          </a:bodyPr>
          <a:lstStyle/>
          <a:p>
            <a:r>
              <a:rPr lang="en-US" sz="4400" dirty="0" smtClean="0"/>
              <a:t>Example of Natural Selection Acting on a Population</a:t>
            </a:r>
            <a:endParaRPr lang="en-US" sz="4400" dirty="0"/>
          </a:p>
        </p:txBody>
      </p:sp>
    </p:spTree>
    <p:extLst>
      <p:ext uri="{BB962C8B-B14F-4D97-AF65-F5344CB8AC3E}">
        <p14:creationId xmlns="" xmlns:p14="http://schemas.microsoft.com/office/powerpoint/2010/main" val="242824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6227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5439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97424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3221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r>
              <a:rPr lang="en-US" sz="4800" b="1" dirty="0" smtClean="0">
                <a:solidFill>
                  <a:srgbClr val="FFC000"/>
                </a:solidFill>
              </a:rPr>
              <a:t>The Theory of Evolution</a:t>
            </a:r>
            <a:endParaRPr lang="en-US" sz="4800" b="1" dirty="0">
              <a:solidFill>
                <a:srgbClr val="FFC000"/>
              </a:solidFill>
            </a:endParaRPr>
          </a:p>
        </p:txBody>
      </p:sp>
      <p:sp>
        <p:nvSpPr>
          <p:cNvPr id="4" name="TextBox 3"/>
          <p:cNvSpPr txBox="1"/>
          <p:nvPr/>
        </p:nvSpPr>
        <p:spPr>
          <a:xfrm>
            <a:off x="1066800" y="3048000"/>
            <a:ext cx="7467600" cy="1569660"/>
          </a:xfrm>
          <a:prstGeom prst="rect">
            <a:avLst/>
          </a:prstGeom>
          <a:noFill/>
        </p:spPr>
        <p:txBody>
          <a:bodyPr wrap="square" rtlCol="0">
            <a:spAutoFit/>
          </a:bodyPr>
          <a:lstStyle/>
          <a:p>
            <a:r>
              <a:rPr lang="en-US" sz="3200" b="1" i="1" dirty="0" smtClean="0"/>
              <a:t>The theory of evolution is a theory about how living things evolved from </a:t>
            </a:r>
            <a:r>
              <a:rPr lang="en-US" sz="3200" b="1" i="1" u="sng" dirty="0" smtClean="0"/>
              <a:t>simple</a:t>
            </a:r>
            <a:r>
              <a:rPr lang="en-US" sz="3200" b="1" i="1" dirty="0" smtClean="0"/>
              <a:t> to </a:t>
            </a:r>
            <a:r>
              <a:rPr lang="en-US" sz="3200" b="1" i="1" u="sng" dirty="0" smtClean="0"/>
              <a:t>more complex</a:t>
            </a:r>
            <a:r>
              <a:rPr lang="en-US" sz="3200" b="1" i="1" dirty="0" smtClean="0"/>
              <a:t> forms over time. </a:t>
            </a:r>
          </a:p>
        </p:txBody>
      </p:sp>
    </p:spTree>
    <p:extLst>
      <p:ext uri="{BB962C8B-B14F-4D97-AF65-F5344CB8AC3E}">
        <p14:creationId xmlns="" xmlns:p14="http://schemas.microsoft.com/office/powerpoint/2010/main" val="2119472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33459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97493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16604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4732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2148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01327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474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5348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26401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4568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4148" y="1083288"/>
            <a:ext cx="8022336" cy="685800"/>
          </a:xfrm>
        </p:spPr>
        <p:txBody>
          <a:bodyPr>
            <a:noAutofit/>
          </a:bodyPr>
          <a:lstStyle/>
          <a:p>
            <a:r>
              <a:rPr lang="en-US" sz="4800" b="1" dirty="0" smtClean="0">
                <a:solidFill>
                  <a:srgbClr val="FFC000"/>
                </a:solidFill>
              </a:rPr>
              <a:t>Charles Darwin</a:t>
            </a:r>
          </a:p>
          <a:p>
            <a:r>
              <a:rPr lang="en-US" sz="4800" b="1" dirty="0" smtClean="0">
                <a:solidFill>
                  <a:srgbClr val="FFC000"/>
                </a:solidFill>
              </a:rPr>
              <a:t>&amp; Natural Selection</a:t>
            </a:r>
            <a:endParaRPr lang="en-US" sz="4800" b="1" dirty="0">
              <a:solidFill>
                <a:srgbClr val="FFC000"/>
              </a:solidFill>
            </a:endParaRPr>
          </a:p>
        </p:txBody>
      </p:sp>
      <p:sp>
        <p:nvSpPr>
          <p:cNvPr id="2" name="TextBox 1"/>
          <p:cNvSpPr txBox="1"/>
          <p:nvPr/>
        </p:nvSpPr>
        <p:spPr>
          <a:xfrm>
            <a:off x="381000" y="3200400"/>
            <a:ext cx="8458200" cy="3046988"/>
          </a:xfrm>
          <a:prstGeom prst="rect">
            <a:avLst/>
          </a:prstGeom>
          <a:noFill/>
        </p:spPr>
        <p:txBody>
          <a:bodyPr wrap="square" rtlCol="0">
            <a:spAutoFit/>
          </a:bodyPr>
          <a:lstStyle/>
          <a:p>
            <a:r>
              <a:rPr lang="en-US" sz="3200" b="1" i="1" u="sng" dirty="0"/>
              <a:t>Charles</a:t>
            </a:r>
            <a:r>
              <a:rPr lang="en-US" sz="3200" b="1" i="1" dirty="0"/>
              <a:t> </a:t>
            </a:r>
            <a:r>
              <a:rPr lang="en-US" sz="3200" b="1" i="1" u="sng" dirty="0"/>
              <a:t>Darwin </a:t>
            </a:r>
            <a:r>
              <a:rPr lang="en-US" sz="3200" b="1" i="1" dirty="0"/>
              <a:t>is known as “The Father of Evolution” because he proposed the idea of “</a:t>
            </a:r>
            <a:r>
              <a:rPr lang="en-US" sz="3200" b="1" i="1" u="sng" dirty="0"/>
              <a:t>Natural</a:t>
            </a:r>
            <a:r>
              <a:rPr lang="en-US" sz="3200" b="1" i="1" dirty="0"/>
              <a:t> </a:t>
            </a:r>
            <a:r>
              <a:rPr lang="en-US" sz="3200" b="1" i="1" u="sng" dirty="0"/>
              <a:t>Selection</a:t>
            </a:r>
            <a:r>
              <a:rPr lang="en-US" sz="3200" b="1" i="1" dirty="0"/>
              <a:t>” as a mechanism or way for species to evolve or change over time, supporting the idea that all life might have evolved from a </a:t>
            </a:r>
            <a:r>
              <a:rPr lang="en-US" sz="3200" b="1" i="1" u="sng" dirty="0"/>
              <a:t>common</a:t>
            </a:r>
            <a:r>
              <a:rPr lang="en-US" sz="3200" b="1" i="1" dirty="0"/>
              <a:t> </a:t>
            </a:r>
            <a:r>
              <a:rPr lang="en-US" sz="3200" b="1" i="1" u="sng" dirty="0"/>
              <a:t>ancestor</a:t>
            </a:r>
            <a:r>
              <a:rPr lang="en-US" sz="3200" b="1" i="1" dirty="0"/>
              <a:t>. </a:t>
            </a: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79695" y="341787"/>
            <a:ext cx="2590800" cy="2878666"/>
          </a:xfrm>
          <a:prstGeom prst="roundRect">
            <a:avLst>
              <a:gd name="adj" fmla="val 8594"/>
            </a:avLst>
          </a:prstGeom>
          <a:solidFill>
            <a:srgbClr val="FFFFFF">
              <a:shade val="85000"/>
            </a:srgbClr>
          </a:solidFill>
          <a:ln>
            <a:noFill/>
          </a:ln>
          <a:effectLst/>
        </p:spPr>
      </p:pic>
    </p:spTree>
    <p:extLst>
      <p:ext uri="{BB962C8B-B14F-4D97-AF65-F5344CB8AC3E}">
        <p14:creationId xmlns="" xmlns:p14="http://schemas.microsoft.com/office/powerpoint/2010/main" val="1465938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52930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04161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Oval 2"/>
          <p:cNvSpPr/>
          <p:nvPr/>
        </p:nvSpPr>
        <p:spPr>
          <a:xfrm rot="822935">
            <a:off x="5927725" y="2954338"/>
            <a:ext cx="1174750" cy="1473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 name="Oval 4"/>
          <p:cNvSpPr/>
          <p:nvPr/>
        </p:nvSpPr>
        <p:spPr>
          <a:xfrm>
            <a:off x="2362200" y="3886200"/>
            <a:ext cx="1447800" cy="1447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 xmlns:p14="http://schemas.microsoft.com/office/powerpoint/2010/main" val="237249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2600" y="37531"/>
            <a:ext cx="3581400" cy="6447919"/>
          </a:xfrm>
          <a:prstGeom prst="rect">
            <a:avLst/>
          </a:prstGeom>
          <a:noFill/>
        </p:spPr>
        <p:txBody>
          <a:bodyPr wrap="square" rtlCol="0">
            <a:spAutoFit/>
          </a:bodyPr>
          <a:lstStyle/>
          <a:p>
            <a:r>
              <a:rPr lang="en-US" sz="41300" b="1" dirty="0" smtClean="0">
                <a:solidFill>
                  <a:schemeClr val="bg1">
                    <a:lumMod val="50000"/>
                    <a:lumOff val="50000"/>
                  </a:schemeClr>
                </a:solidFill>
              </a:rPr>
              <a:t>?</a:t>
            </a:r>
            <a:endParaRPr lang="en-US" sz="41300" b="1" dirty="0">
              <a:solidFill>
                <a:schemeClr val="bg1">
                  <a:lumMod val="50000"/>
                  <a:lumOff val="50000"/>
                </a:schemeClr>
              </a:solidFill>
            </a:endParaRPr>
          </a:p>
        </p:txBody>
      </p:sp>
      <p:sp>
        <p:nvSpPr>
          <p:cNvPr id="2" name="Title 1"/>
          <p:cNvSpPr>
            <a:spLocks noGrp="1"/>
          </p:cNvSpPr>
          <p:nvPr>
            <p:ph type="ctrTitle"/>
          </p:nvPr>
        </p:nvSpPr>
        <p:spPr>
          <a:xfrm>
            <a:off x="685800" y="2667000"/>
            <a:ext cx="8839200" cy="1673352"/>
          </a:xfrm>
        </p:spPr>
        <p:txBody>
          <a:bodyPr>
            <a:normAutofit fontScale="90000"/>
          </a:bodyPr>
          <a:lstStyle/>
          <a:p>
            <a:r>
              <a:rPr lang="en-US" dirty="0" smtClean="0"/>
              <a:t/>
            </a:r>
            <a:br>
              <a:rPr lang="en-US" dirty="0" smtClean="0"/>
            </a:br>
            <a:r>
              <a:rPr lang="en-US" sz="5400" dirty="0" smtClean="0">
                <a:solidFill>
                  <a:schemeClr val="tx1"/>
                </a:solidFill>
              </a:rPr>
              <a:t>What was the </a:t>
            </a:r>
            <a:r>
              <a:rPr lang="en-US" sz="5400" dirty="0" smtClean="0">
                <a:solidFill>
                  <a:srgbClr val="FFC000"/>
                </a:solidFill>
              </a:rPr>
              <a:t>Variation</a:t>
            </a:r>
            <a:r>
              <a:rPr lang="en-US" sz="5400" dirty="0" smtClean="0">
                <a:solidFill>
                  <a:schemeClr val="tx1"/>
                </a:solidFill>
              </a:rPr>
              <a:t/>
            </a:r>
            <a:br>
              <a:rPr lang="en-US" sz="5400" dirty="0" smtClean="0">
                <a:solidFill>
                  <a:schemeClr val="tx1"/>
                </a:solidFill>
              </a:rPr>
            </a:br>
            <a:r>
              <a:rPr lang="en-US" sz="5400" dirty="0" smtClean="0">
                <a:solidFill>
                  <a:schemeClr val="tx1"/>
                </a:solidFill>
              </a:rPr>
              <a:t>in the Moth Population?</a:t>
            </a:r>
            <a:endParaRPr lang="en-US" sz="5400" i="1" dirty="0">
              <a:solidFill>
                <a:schemeClr val="tx1"/>
              </a:solidFill>
            </a:endParaRPr>
          </a:p>
        </p:txBody>
      </p:sp>
    </p:spTree>
    <p:extLst>
      <p:ext uri="{BB962C8B-B14F-4D97-AF65-F5344CB8AC3E}">
        <p14:creationId xmlns="" xmlns:p14="http://schemas.microsoft.com/office/powerpoint/2010/main" val="3686744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2600" y="37531"/>
            <a:ext cx="3581400" cy="6447919"/>
          </a:xfrm>
          <a:prstGeom prst="rect">
            <a:avLst/>
          </a:prstGeom>
          <a:noFill/>
        </p:spPr>
        <p:txBody>
          <a:bodyPr wrap="square" rtlCol="0">
            <a:spAutoFit/>
          </a:bodyPr>
          <a:lstStyle/>
          <a:p>
            <a:r>
              <a:rPr lang="en-US" sz="41300" b="1" dirty="0" smtClean="0">
                <a:solidFill>
                  <a:schemeClr val="bg1">
                    <a:lumMod val="50000"/>
                    <a:lumOff val="50000"/>
                  </a:schemeClr>
                </a:solidFill>
              </a:rPr>
              <a:t>?</a:t>
            </a:r>
            <a:endParaRPr lang="en-US" sz="41300" b="1" dirty="0">
              <a:solidFill>
                <a:schemeClr val="bg1">
                  <a:lumMod val="50000"/>
                  <a:lumOff val="50000"/>
                </a:schemeClr>
              </a:solidFill>
            </a:endParaRPr>
          </a:p>
        </p:txBody>
      </p:sp>
      <p:sp>
        <p:nvSpPr>
          <p:cNvPr id="2" name="Title 1"/>
          <p:cNvSpPr>
            <a:spLocks noGrp="1"/>
          </p:cNvSpPr>
          <p:nvPr>
            <p:ph type="ctrTitle"/>
          </p:nvPr>
        </p:nvSpPr>
        <p:spPr>
          <a:xfrm>
            <a:off x="685800" y="2667000"/>
            <a:ext cx="8839200" cy="1673352"/>
          </a:xfrm>
        </p:spPr>
        <p:txBody>
          <a:bodyPr>
            <a:normAutofit fontScale="90000"/>
          </a:bodyPr>
          <a:lstStyle/>
          <a:p>
            <a:r>
              <a:rPr lang="en-US" dirty="0" smtClean="0"/>
              <a:t/>
            </a:r>
            <a:br>
              <a:rPr lang="en-US" dirty="0" smtClean="0"/>
            </a:br>
            <a:r>
              <a:rPr lang="en-US" sz="5400" dirty="0" smtClean="0">
                <a:solidFill>
                  <a:schemeClr val="tx1"/>
                </a:solidFill>
              </a:rPr>
              <a:t>What was the </a:t>
            </a:r>
            <a:r>
              <a:rPr lang="en-US" sz="5400" dirty="0" smtClean="0">
                <a:solidFill>
                  <a:srgbClr val="FFC000"/>
                </a:solidFill>
              </a:rPr>
              <a:t>Adaptation</a:t>
            </a:r>
            <a:r>
              <a:rPr lang="en-US" sz="5400" dirty="0" smtClean="0">
                <a:solidFill>
                  <a:schemeClr val="tx1"/>
                </a:solidFill>
              </a:rPr>
              <a:t/>
            </a:r>
            <a:br>
              <a:rPr lang="en-US" sz="5400" dirty="0" smtClean="0">
                <a:solidFill>
                  <a:schemeClr val="tx1"/>
                </a:solidFill>
              </a:rPr>
            </a:br>
            <a:r>
              <a:rPr lang="en-US" sz="5400" dirty="0" smtClean="0">
                <a:solidFill>
                  <a:schemeClr val="tx1"/>
                </a:solidFill>
              </a:rPr>
              <a:t>in the Moth Population?</a:t>
            </a:r>
            <a:endParaRPr lang="en-US" sz="5400" i="1" dirty="0">
              <a:solidFill>
                <a:schemeClr val="tx1"/>
              </a:solidFill>
            </a:endParaRPr>
          </a:p>
        </p:txBody>
      </p:sp>
    </p:spTree>
    <p:extLst>
      <p:ext uri="{BB962C8B-B14F-4D97-AF65-F5344CB8AC3E}">
        <p14:creationId xmlns="" xmlns:p14="http://schemas.microsoft.com/office/powerpoint/2010/main" val="4158947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2600" y="37531"/>
            <a:ext cx="3581400" cy="6447919"/>
          </a:xfrm>
          <a:prstGeom prst="rect">
            <a:avLst/>
          </a:prstGeom>
          <a:noFill/>
        </p:spPr>
        <p:txBody>
          <a:bodyPr wrap="square" rtlCol="0">
            <a:spAutoFit/>
          </a:bodyPr>
          <a:lstStyle/>
          <a:p>
            <a:r>
              <a:rPr lang="en-US" sz="41300" b="1" dirty="0" smtClean="0">
                <a:solidFill>
                  <a:schemeClr val="bg1">
                    <a:lumMod val="50000"/>
                    <a:lumOff val="50000"/>
                  </a:schemeClr>
                </a:solidFill>
              </a:rPr>
              <a:t>?</a:t>
            </a:r>
            <a:endParaRPr lang="en-US" sz="41300" b="1" dirty="0">
              <a:solidFill>
                <a:schemeClr val="bg1">
                  <a:lumMod val="50000"/>
                  <a:lumOff val="50000"/>
                </a:schemeClr>
              </a:solidFill>
            </a:endParaRPr>
          </a:p>
        </p:txBody>
      </p:sp>
      <p:sp>
        <p:nvSpPr>
          <p:cNvPr id="2" name="Title 1"/>
          <p:cNvSpPr>
            <a:spLocks noGrp="1"/>
          </p:cNvSpPr>
          <p:nvPr>
            <p:ph type="ctrTitle"/>
          </p:nvPr>
        </p:nvSpPr>
        <p:spPr>
          <a:xfrm>
            <a:off x="685800" y="2667000"/>
            <a:ext cx="8839200" cy="1673352"/>
          </a:xfrm>
        </p:spPr>
        <p:txBody>
          <a:bodyPr>
            <a:normAutofit fontScale="90000"/>
          </a:bodyPr>
          <a:lstStyle/>
          <a:p>
            <a:r>
              <a:rPr lang="en-US" dirty="0" smtClean="0"/>
              <a:t/>
            </a:r>
            <a:br>
              <a:rPr lang="en-US" dirty="0" smtClean="0"/>
            </a:br>
            <a:r>
              <a:rPr lang="en-US" sz="5400" dirty="0" smtClean="0">
                <a:solidFill>
                  <a:schemeClr val="tx1"/>
                </a:solidFill>
              </a:rPr>
              <a:t>What resource was limited</a:t>
            </a:r>
            <a:br>
              <a:rPr lang="en-US" sz="5400" dirty="0" smtClean="0">
                <a:solidFill>
                  <a:schemeClr val="tx1"/>
                </a:solidFill>
              </a:rPr>
            </a:br>
            <a:r>
              <a:rPr lang="en-US" sz="5400" dirty="0" smtClean="0">
                <a:solidFill>
                  <a:schemeClr val="tx1"/>
                </a:solidFill>
              </a:rPr>
              <a:t>Due to </a:t>
            </a:r>
            <a:r>
              <a:rPr lang="en-US" sz="5400" dirty="0" smtClean="0">
                <a:solidFill>
                  <a:srgbClr val="FFC000"/>
                </a:solidFill>
              </a:rPr>
              <a:t>Overproduction?</a:t>
            </a:r>
            <a:endParaRPr lang="en-US" sz="5400" i="1" dirty="0">
              <a:solidFill>
                <a:srgbClr val="FFC000"/>
              </a:solidFill>
            </a:endParaRPr>
          </a:p>
        </p:txBody>
      </p:sp>
    </p:spTree>
    <p:extLst>
      <p:ext uri="{BB962C8B-B14F-4D97-AF65-F5344CB8AC3E}">
        <p14:creationId xmlns="" xmlns:p14="http://schemas.microsoft.com/office/powerpoint/2010/main" val="1227038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2600" y="37531"/>
            <a:ext cx="3581400" cy="6447919"/>
          </a:xfrm>
          <a:prstGeom prst="rect">
            <a:avLst/>
          </a:prstGeom>
          <a:noFill/>
        </p:spPr>
        <p:txBody>
          <a:bodyPr wrap="square" rtlCol="0">
            <a:spAutoFit/>
          </a:bodyPr>
          <a:lstStyle/>
          <a:p>
            <a:r>
              <a:rPr lang="en-US" sz="41300" b="1" dirty="0" smtClean="0">
                <a:solidFill>
                  <a:schemeClr val="bg1">
                    <a:lumMod val="50000"/>
                    <a:lumOff val="50000"/>
                  </a:schemeClr>
                </a:solidFill>
              </a:rPr>
              <a:t>?</a:t>
            </a:r>
            <a:endParaRPr lang="en-US" sz="41300" b="1" dirty="0">
              <a:solidFill>
                <a:schemeClr val="bg1">
                  <a:lumMod val="50000"/>
                  <a:lumOff val="50000"/>
                </a:schemeClr>
              </a:solidFill>
            </a:endParaRPr>
          </a:p>
        </p:txBody>
      </p:sp>
      <p:sp>
        <p:nvSpPr>
          <p:cNvPr id="2" name="Title 1"/>
          <p:cNvSpPr>
            <a:spLocks noGrp="1"/>
          </p:cNvSpPr>
          <p:nvPr>
            <p:ph type="ctrTitle"/>
          </p:nvPr>
        </p:nvSpPr>
        <p:spPr>
          <a:xfrm>
            <a:off x="685800" y="2667000"/>
            <a:ext cx="8839200" cy="1673352"/>
          </a:xfrm>
        </p:spPr>
        <p:txBody>
          <a:bodyPr>
            <a:normAutofit fontScale="90000"/>
          </a:bodyPr>
          <a:lstStyle/>
          <a:p>
            <a:r>
              <a:rPr lang="en-US" dirty="0" smtClean="0"/>
              <a:t/>
            </a:r>
            <a:br>
              <a:rPr lang="en-US" dirty="0" smtClean="0"/>
            </a:br>
            <a:r>
              <a:rPr lang="en-US" sz="5400" dirty="0" smtClean="0">
                <a:solidFill>
                  <a:schemeClr val="tx1"/>
                </a:solidFill>
              </a:rPr>
              <a:t>How were the </a:t>
            </a:r>
            <a:br>
              <a:rPr lang="en-US" sz="5400" dirty="0" smtClean="0">
                <a:solidFill>
                  <a:schemeClr val="tx1"/>
                </a:solidFill>
              </a:rPr>
            </a:br>
            <a:r>
              <a:rPr lang="en-US" sz="5400" dirty="0" smtClean="0">
                <a:solidFill>
                  <a:srgbClr val="FFC000"/>
                </a:solidFill>
              </a:rPr>
              <a:t>Decedents Modified?</a:t>
            </a:r>
            <a:endParaRPr lang="en-US" sz="5400" i="1" dirty="0">
              <a:solidFill>
                <a:srgbClr val="FFC000"/>
              </a:solidFill>
            </a:endParaRPr>
          </a:p>
        </p:txBody>
      </p:sp>
    </p:spTree>
    <p:extLst>
      <p:ext uri="{BB962C8B-B14F-4D97-AF65-F5344CB8AC3E}">
        <p14:creationId xmlns="" xmlns:p14="http://schemas.microsoft.com/office/powerpoint/2010/main" val="68575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2600" y="37531"/>
            <a:ext cx="3581400" cy="6447919"/>
          </a:xfrm>
          <a:prstGeom prst="rect">
            <a:avLst/>
          </a:prstGeom>
          <a:noFill/>
        </p:spPr>
        <p:txBody>
          <a:bodyPr wrap="square" rtlCol="0">
            <a:spAutoFit/>
          </a:bodyPr>
          <a:lstStyle/>
          <a:p>
            <a:r>
              <a:rPr lang="en-US" sz="41300" b="1" dirty="0" smtClean="0">
                <a:solidFill>
                  <a:schemeClr val="bg1">
                    <a:lumMod val="50000"/>
                    <a:lumOff val="50000"/>
                  </a:schemeClr>
                </a:solidFill>
              </a:rPr>
              <a:t>?</a:t>
            </a:r>
            <a:endParaRPr lang="en-US" sz="41300" b="1" dirty="0">
              <a:solidFill>
                <a:schemeClr val="bg1">
                  <a:lumMod val="50000"/>
                  <a:lumOff val="50000"/>
                </a:schemeClr>
              </a:solidFill>
            </a:endParaRPr>
          </a:p>
        </p:txBody>
      </p:sp>
      <p:sp>
        <p:nvSpPr>
          <p:cNvPr id="2" name="Title 1"/>
          <p:cNvSpPr>
            <a:spLocks noGrp="1"/>
          </p:cNvSpPr>
          <p:nvPr>
            <p:ph type="ctrTitle"/>
          </p:nvPr>
        </p:nvSpPr>
        <p:spPr>
          <a:xfrm>
            <a:off x="685800" y="3355848"/>
            <a:ext cx="8839200" cy="1673352"/>
          </a:xfrm>
        </p:spPr>
        <p:txBody>
          <a:bodyPr>
            <a:normAutofit/>
          </a:bodyPr>
          <a:lstStyle/>
          <a:p>
            <a:r>
              <a:rPr lang="en-US" dirty="0" smtClean="0"/>
              <a:t>Moth Population When</a:t>
            </a:r>
            <a:br>
              <a:rPr lang="en-US" dirty="0" smtClean="0"/>
            </a:br>
            <a:r>
              <a:rPr lang="en-US" sz="5400" dirty="0" smtClean="0">
                <a:solidFill>
                  <a:schemeClr val="tx1"/>
                </a:solidFill>
              </a:rPr>
              <a:t>Pollution Was Controlled?</a:t>
            </a:r>
            <a:endParaRPr lang="en-US" sz="5400" i="1" dirty="0">
              <a:solidFill>
                <a:schemeClr val="tx1"/>
              </a:solidFill>
            </a:endParaRPr>
          </a:p>
        </p:txBody>
      </p:sp>
      <p:sp>
        <p:nvSpPr>
          <p:cNvPr id="3" name="Subtitle 2"/>
          <p:cNvSpPr>
            <a:spLocks noGrp="1"/>
          </p:cNvSpPr>
          <p:nvPr>
            <p:ph type="subTitle" idx="1"/>
          </p:nvPr>
        </p:nvSpPr>
        <p:spPr>
          <a:xfrm>
            <a:off x="685800" y="1828800"/>
            <a:ext cx="8458200" cy="1499616"/>
          </a:xfrm>
        </p:spPr>
        <p:txBody>
          <a:bodyPr>
            <a:noAutofit/>
          </a:bodyPr>
          <a:lstStyle/>
          <a:p>
            <a:r>
              <a:rPr lang="en-US" sz="4800" b="1" dirty="0" smtClean="0"/>
              <a:t>What Happened	to the</a:t>
            </a:r>
            <a:endParaRPr lang="en-US" sz="4800" b="1" dirty="0"/>
          </a:p>
        </p:txBody>
      </p:sp>
    </p:spTree>
    <p:extLst>
      <p:ext uri="{BB962C8B-B14F-4D97-AF65-F5344CB8AC3E}">
        <p14:creationId xmlns="" xmlns:p14="http://schemas.microsoft.com/office/powerpoint/2010/main" val="437063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2600" y="37531"/>
            <a:ext cx="3581400" cy="6447919"/>
          </a:xfrm>
          <a:prstGeom prst="rect">
            <a:avLst/>
          </a:prstGeom>
          <a:noFill/>
        </p:spPr>
        <p:txBody>
          <a:bodyPr wrap="square" rtlCol="0">
            <a:spAutoFit/>
          </a:bodyPr>
          <a:lstStyle/>
          <a:p>
            <a:r>
              <a:rPr lang="en-US" sz="41300" b="1" dirty="0" smtClean="0">
                <a:solidFill>
                  <a:schemeClr val="bg1">
                    <a:lumMod val="50000"/>
                    <a:lumOff val="50000"/>
                  </a:schemeClr>
                </a:solidFill>
              </a:rPr>
              <a:t>?</a:t>
            </a:r>
            <a:endParaRPr lang="en-US" sz="41300" b="1" dirty="0">
              <a:solidFill>
                <a:schemeClr val="bg1">
                  <a:lumMod val="50000"/>
                  <a:lumOff val="50000"/>
                </a:schemeClr>
              </a:solidFill>
            </a:endParaRPr>
          </a:p>
        </p:txBody>
      </p:sp>
      <p:sp>
        <p:nvSpPr>
          <p:cNvPr id="2" name="Title 1"/>
          <p:cNvSpPr>
            <a:spLocks noGrp="1"/>
          </p:cNvSpPr>
          <p:nvPr>
            <p:ph type="ctrTitle"/>
          </p:nvPr>
        </p:nvSpPr>
        <p:spPr>
          <a:xfrm>
            <a:off x="685800" y="3355848"/>
            <a:ext cx="8839200" cy="1673352"/>
          </a:xfrm>
        </p:spPr>
        <p:txBody>
          <a:bodyPr>
            <a:normAutofit/>
          </a:bodyPr>
          <a:lstStyle/>
          <a:p>
            <a:r>
              <a:rPr lang="en-US" dirty="0" smtClean="0"/>
              <a:t>If the pollution problem </a:t>
            </a:r>
            <a:br>
              <a:rPr lang="en-US" dirty="0" smtClean="0"/>
            </a:br>
            <a:r>
              <a:rPr lang="en-US" dirty="0" smtClean="0"/>
              <a:t>was worldwide.</a:t>
            </a:r>
            <a:endParaRPr lang="en-US" sz="5400" i="1" dirty="0">
              <a:solidFill>
                <a:schemeClr val="tx1"/>
              </a:solidFill>
            </a:endParaRPr>
          </a:p>
        </p:txBody>
      </p:sp>
      <p:sp>
        <p:nvSpPr>
          <p:cNvPr id="3" name="Subtitle 2"/>
          <p:cNvSpPr>
            <a:spLocks noGrp="1"/>
          </p:cNvSpPr>
          <p:nvPr>
            <p:ph type="subTitle" idx="1"/>
          </p:nvPr>
        </p:nvSpPr>
        <p:spPr>
          <a:xfrm>
            <a:off x="685800" y="1828800"/>
            <a:ext cx="8458200" cy="1499616"/>
          </a:xfrm>
        </p:spPr>
        <p:txBody>
          <a:bodyPr>
            <a:noAutofit/>
          </a:bodyPr>
          <a:lstStyle/>
          <a:p>
            <a:r>
              <a:rPr lang="en-US" sz="4800" b="1" dirty="0" smtClean="0"/>
              <a:t>Predict what would have happened…</a:t>
            </a:r>
            <a:endParaRPr lang="en-US" sz="4800" b="1" dirty="0"/>
          </a:p>
        </p:txBody>
      </p:sp>
    </p:spTree>
    <p:extLst>
      <p:ext uri="{BB962C8B-B14F-4D97-AF65-F5344CB8AC3E}">
        <p14:creationId xmlns="" xmlns:p14="http://schemas.microsoft.com/office/powerpoint/2010/main" val="4288541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3631763"/>
          </a:xfrm>
          <a:prstGeom prst="rect">
            <a:avLst/>
          </a:prstGeom>
          <a:noFill/>
        </p:spPr>
        <p:txBody>
          <a:bodyPr wrap="square" rtlCol="0">
            <a:spAutoFit/>
          </a:bodyPr>
          <a:lstStyle/>
          <a:p>
            <a:r>
              <a:rPr lang="en-US" sz="11500" b="1" dirty="0" smtClean="0">
                <a:solidFill>
                  <a:schemeClr val="bg1">
                    <a:lumMod val="75000"/>
                    <a:lumOff val="25000"/>
                  </a:schemeClr>
                </a:solidFill>
                <a:latin typeface="Arial Black" panose="020B0A04020102020204" pitchFamily="34" charset="0"/>
              </a:rPr>
              <a:t>Digital Activities</a:t>
            </a:r>
            <a:endParaRPr lang="en-US" sz="115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smtClean="0"/>
              <a:t/>
            </a:r>
            <a:br>
              <a:rPr lang="en-US" smtClean="0"/>
            </a:br>
            <a:r>
              <a:rPr lang="en-US" sz="7200" smtClean="0">
                <a:solidFill>
                  <a:schemeClr val="tx1"/>
                </a:solidFill>
              </a:rPr>
              <a:t>Evolution</a:t>
            </a:r>
            <a:endParaRPr lang="en-US" sz="7200" i="1" dirty="0">
              <a:solidFill>
                <a:schemeClr val="tx1"/>
              </a:solidFill>
            </a:endParaRPr>
          </a:p>
        </p:txBody>
      </p:sp>
    </p:spTree>
    <p:extLst>
      <p:ext uri="{BB962C8B-B14F-4D97-AF65-F5344CB8AC3E}">
        <p14:creationId xmlns="" xmlns:p14="http://schemas.microsoft.com/office/powerpoint/2010/main" val="1399129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3242" y="990600"/>
            <a:ext cx="8022336" cy="685800"/>
          </a:xfrm>
        </p:spPr>
        <p:txBody>
          <a:bodyPr>
            <a:noAutofit/>
          </a:bodyPr>
          <a:lstStyle/>
          <a:p>
            <a:r>
              <a:rPr lang="en-US" sz="4800" b="1" dirty="0" smtClean="0">
                <a:solidFill>
                  <a:srgbClr val="FFC000"/>
                </a:solidFill>
              </a:rPr>
              <a:t>Charles Darwin</a:t>
            </a:r>
          </a:p>
          <a:p>
            <a:r>
              <a:rPr lang="en-US" sz="4800" b="1" dirty="0" smtClean="0">
                <a:solidFill>
                  <a:srgbClr val="FFC000"/>
                </a:solidFill>
              </a:rPr>
              <a:t>&amp; Natural Selection</a:t>
            </a:r>
            <a:endParaRPr lang="en-US" sz="4800" b="1" dirty="0">
              <a:solidFill>
                <a:srgbClr val="FFC000"/>
              </a:solidFill>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5800" y="2893096"/>
            <a:ext cx="4572000" cy="3645877"/>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800470" y="1219200"/>
            <a:ext cx="3114930" cy="5343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863673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0"/>
            <a:ext cx="8077200" cy="1673352"/>
          </a:xfrm>
        </p:spPr>
        <p:txBody>
          <a:bodyPr>
            <a:normAutofit fontScale="90000"/>
          </a:bodyPr>
          <a:lstStyle/>
          <a:p>
            <a:r>
              <a:rPr lang="en-US" dirty="0" smtClean="0"/>
              <a:t/>
            </a:r>
            <a:br>
              <a:rPr lang="en-US" dirty="0" smtClean="0"/>
            </a:br>
            <a:r>
              <a:rPr lang="en-US" dirty="0" smtClean="0"/>
              <a:t>Origin of Life &amp; Evidence </a:t>
            </a:r>
            <a:r>
              <a:rPr lang="en-US" smtClean="0"/>
              <a:t>of Ev</a:t>
            </a:r>
            <a:r>
              <a:rPr lang="en-US" dirty="0" smtClean="0"/>
              <a:t/>
            </a:r>
            <a:br>
              <a:rPr lang="en-US" dirty="0" smtClean="0"/>
            </a:br>
            <a:endParaRPr lang="en-US" dirty="0"/>
          </a:p>
        </p:txBody>
      </p:sp>
    </p:spTree>
    <p:extLst>
      <p:ext uri="{BB962C8B-B14F-4D97-AF65-F5344CB8AC3E}">
        <p14:creationId xmlns="" xmlns:p14="http://schemas.microsoft.com/office/powerpoint/2010/main" val="2240737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600" y="37531"/>
            <a:ext cx="3581400" cy="6447919"/>
          </a:xfrm>
          <a:prstGeom prst="rect">
            <a:avLst/>
          </a:prstGeom>
          <a:noFill/>
        </p:spPr>
        <p:txBody>
          <a:bodyPr wrap="square" rtlCol="0">
            <a:spAutoFit/>
          </a:bodyPr>
          <a:lstStyle/>
          <a:p>
            <a:r>
              <a:rPr lang="en-US" sz="41300" b="1" dirty="0" smtClean="0">
                <a:solidFill>
                  <a:schemeClr val="bg1">
                    <a:lumMod val="50000"/>
                    <a:lumOff val="50000"/>
                  </a:schemeClr>
                </a:solidFill>
              </a:rPr>
              <a:t>?</a:t>
            </a:r>
            <a:endParaRPr lang="en-US" sz="41300" b="1" dirty="0">
              <a:solidFill>
                <a:schemeClr val="bg1">
                  <a:lumMod val="50000"/>
                  <a:lumOff val="50000"/>
                </a:schemeClr>
              </a:solidFill>
            </a:endParaRPr>
          </a:p>
        </p:txBody>
      </p:sp>
      <p:sp>
        <p:nvSpPr>
          <p:cNvPr id="2" name="Title 1"/>
          <p:cNvSpPr>
            <a:spLocks noGrp="1"/>
          </p:cNvSpPr>
          <p:nvPr>
            <p:ph type="ctrTitle"/>
          </p:nvPr>
        </p:nvSpPr>
        <p:spPr>
          <a:xfrm>
            <a:off x="685800" y="2209800"/>
            <a:ext cx="8077200" cy="2819400"/>
          </a:xfrm>
        </p:spPr>
        <p:txBody>
          <a:bodyPr>
            <a:normAutofit fontScale="90000"/>
          </a:bodyPr>
          <a:lstStyle/>
          <a:p>
            <a:r>
              <a:rPr lang="en-US" dirty="0" smtClean="0"/>
              <a:t>How </a:t>
            </a:r>
            <a:r>
              <a:rPr lang="en-US" dirty="0"/>
              <a:t>d</a:t>
            </a:r>
            <a:r>
              <a:rPr lang="en-US" dirty="0" smtClean="0"/>
              <a:t>id </a:t>
            </a:r>
            <a:r>
              <a:rPr lang="en-US" dirty="0"/>
              <a:t>s</a:t>
            </a:r>
            <a:r>
              <a:rPr lang="en-US" dirty="0" smtClean="0"/>
              <a:t>omething living </a:t>
            </a:r>
            <a:r>
              <a:rPr lang="en-US" i="1" dirty="0" smtClean="0">
                <a:solidFill>
                  <a:schemeClr val="tx1"/>
                </a:solidFill>
              </a:rPr>
              <a:t>(organic)</a:t>
            </a:r>
            <a:r>
              <a:rPr lang="en-US" dirty="0" smtClean="0"/>
              <a:t/>
            </a:r>
            <a:br>
              <a:rPr lang="en-US" dirty="0" smtClean="0"/>
            </a:br>
            <a:r>
              <a:rPr lang="en-US" dirty="0" smtClean="0"/>
              <a:t> arise from non-living matter? </a:t>
            </a:r>
            <a:r>
              <a:rPr lang="en-US" i="1" dirty="0" smtClean="0">
                <a:solidFill>
                  <a:schemeClr val="tx1"/>
                </a:solidFill>
              </a:rPr>
              <a:t>(inorganic)</a:t>
            </a:r>
            <a:endParaRPr lang="en-US" i="1" dirty="0">
              <a:solidFill>
                <a:schemeClr val="tx1"/>
              </a:solidFill>
            </a:endParaRPr>
          </a:p>
        </p:txBody>
      </p:sp>
    </p:spTree>
    <p:extLst>
      <p:ext uri="{BB962C8B-B14F-4D97-AF65-F5344CB8AC3E}">
        <p14:creationId xmlns="" xmlns:p14="http://schemas.microsoft.com/office/powerpoint/2010/main" val="3148676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00986" y="2861440"/>
            <a:ext cx="3542414" cy="2361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 Placeholder 2"/>
          <p:cNvSpPr>
            <a:spLocks noGrp="1"/>
          </p:cNvSpPr>
          <p:nvPr>
            <p:ph type="body" idx="1"/>
          </p:nvPr>
        </p:nvSpPr>
        <p:spPr>
          <a:xfrm>
            <a:off x="701566" y="1066800"/>
            <a:ext cx="8022336" cy="1600200"/>
          </a:xfrm>
        </p:spPr>
        <p:txBody>
          <a:bodyPr>
            <a:noAutofit/>
          </a:bodyPr>
          <a:lstStyle/>
          <a:p>
            <a:r>
              <a:rPr lang="en-US" sz="4800" b="1" dirty="0" smtClean="0">
                <a:solidFill>
                  <a:srgbClr val="FFC000"/>
                </a:solidFill>
              </a:rPr>
              <a:t>Miller-Urey Experiment</a:t>
            </a:r>
          </a:p>
          <a:p>
            <a:r>
              <a:rPr lang="en-US" sz="3200" b="1" i="1" dirty="0" smtClean="0">
                <a:solidFill>
                  <a:schemeClr val="tx1"/>
                </a:solidFill>
              </a:rPr>
              <a:t>Organic Molecules from Inorganic Molecules</a:t>
            </a:r>
            <a:endParaRPr lang="en-US" sz="3200" b="1" i="1" dirty="0">
              <a:solidFill>
                <a:schemeClr val="tx1"/>
              </a:solidFill>
            </a:endParaRPr>
          </a:p>
        </p:txBody>
      </p:sp>
      <p:sp>
        <p:nvSpPr>
          <p:cNvPr id="7" name="TextBox 6"/>
          <p:cNvSpPr txBox="1"/>
          <p:nvPr/>
        </p:nvSpPr>
        <p:spPr>
          <a:xfrm>
            <a:off x="800986" y="5365826"/>
            <a:ext cx="3542414" cy="892552"/>
          </a:xfrm>
          <a:prstGeom prst="rect">
            <a:avLst/>
          </a:prstGeom>
          <a:noFill/>
        </p:spPr>
        <p:txBody>
          <a:bodyPr wrap="square" rtlCol="0">
            <a:spAutoFit/>
          </a:bodyPr>
          <a:lstStyle/>
          <a:p>
            <a:r>
              <a:rPr lang="en-US" sz="2800" b="1" dirty="0" smtClean="0">
                <a:solidFill>
                  <a:schemeClr val="bg1"/>
                </a:solidFill>
              </a:rPr>
              <a:t>Harold Urey</a:t>
            </a:r>
          </a:p>
          <a:p>
            <a:r>
              <a:rPr lang="en-US" sz="1200" b="1" dirty="0"/>
              <a:t>http://pubs.acs.org/cen/priestley/recipients/1973urey.html</a:t>
            </a:r>
            <a:endParaRPr lang="en-US" sz="1200" b="1" dirty="0" smtClean="0"/>
          </a:p>
        </p:txBody>
      </p:sp>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575701" y="2806748"/>
            <a:ext cx="3851488" cy="2965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4575701" y="5772394"/>
            <a:ext cx="3851488" cy="892552"/>
          </a:xfrm>
          <a:prstGeom prst="rect">
            <a:avLst/>
          </a:prstGeom>
          <a:noFill/>
        </p:spPr>
        <p:txBody>
          <a:bodyPr wrap="square" rtlCol="0">
            <a:spAutoFit/>
          </a:bodyPr>
          <a:lstStyle/>
          <a:p>
            <a:r>
              <a:rPr lang="en-US" sz="2800" b="1" dirty="0" smtClean="0">
                <a:solidFill>
                  <a:schemeClr val="bg1"/>
                </a:solidFill>
              </a:rPr>
              <a:t>Stanley Miller</a:t>
            </a:r>
          </a:p>
          <a:p>
            <a:r>
              <a:rPr lang="en-US" sz="1200" b="1" dirty="0"/>
              <a:t>http://www.astrobio.net/topic/origins/origin-and-evolution-of-life/life-of-an-origins-pioneer/</a:t>
            </a:r>
            <a:endParaRPr lang="en-US" sz="1200" b="1" dirty="0" smtClean="0"/>
          </a:p>
        </p:txBody>
      </p:sp>
    </p:spTree>
    <p:extLst>
      <p:ext uri="{BB962C8B-B14F-4D97-AF65-F5344CB8AC3E}">
        <p14:creationId xmlns="" xmlns:p14="http://schemas.microsoft.com/office/powerpoint/2010/main" val="2604837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ler Urey illustration - Pearson.png"/>
          <p:cNvPicPr>
            <a:picLocks noChangeAspect="1"/>
          </p:cNvPicPr>
          <p:nvPr/>
        </p:nvPicPr>
        <p:blipFill>
          <a:blip r:embed="rId3"/>
          <a:srcRect/>
          <a:stretch>
            <a:fillRect/>
          </a:stretch>
        </p:blipFill>
        <p:spPr>
          <a:xfrm>
            <a:off x="0" y="0"/>
            <a:ext cx="8862920" cy="68580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1566" y="1066800"/>
            <a:ext cx="8022336" cy="1600200"/>
          </a:xfrm>
        </p:spPr>
        <p:txBody>
          <a:bodyPr>
            <a:noAutofit/>
          </a:bodyPr>
          <a:lstStyle/>
          <a:p>
            <a:r>
              <a:rPr lang="en-US" sz="4800" b="1" dirty="0" smtClean="0">
                <a:solidFill>
                  <a:srgbClr val="FFC000"/>
                </a:solidFill>
              </a:rPr>
              <a:t>Meteorite Hypothesis</a:t>
            </a:r>
          </a:p>
        </p:txBody>
      </p:sp>
      <p:sp>
        <p:nvSpPr>
          <p:cNvPr id="8" name="TextBox 7"/>
          <p:cNvSpPr txBox="1"/>
          <p:nvPr/>
        </p:nvSpPr>
        <p:spPr>
          <a:xfrm>
            <a:off x="228600" y="2971800"/>
            <a:ext cx="8610600" cy="3539430"/>
          </a:xfrm>
          <a:prstGeom prst="rect">
            <a:avLst/>
          </a:prstGeom>
          <a:noFill/>
        </p:spPr>
        <p:txBody>
          <a:bodyPr wrap="square" rtlCol="0">
            <a:spAutoFit/>
          </a:bodyPr>
          <a:lstStyle/>
          <a:p>
            <a:r>
              <a:rPr lang="en-US" sz="3200" b="1" dirty="0" smtClean="0"/>
              <a:t>In 1969 a meteorite crashed into Murchison, Australia. Scientists found the meteorite contained over 90 </a:t>
            </a:r>
            <a:r>
              <a:rPr lang="en-US" sz="3200" b="1" u="sng" dirty="0" smtClean="0"/>
              <a:t>amino acids</a:t>
            </a:r>
            <a:r>
              <a:rPr lang="en-US" sz="3200" b="1" dirty="0" smtClean="0"/>
              <a:t>, 19 of which have been found on Earth, remember all of life is made up of </a:t>
            </a:r>
            <a:r>
              <a:rPr lang="en-US" sz="3200" b="1" u="sng" dirty="0" smtClean="0"/>
              <a:t>20</a:t>
            </a:r>
            <a:r>
              <a:rPr lang="en-US" sz="3200" b="1" dirty="0" smtClean="0"/>
              <a:t> amino acids. This resulted in the “Murchison Hypothesis” that life may have originated from amino acids in a meteorite.</a:t>
            </a:r>
            <a:endParaRPr lang="en-US" sz="3200" b="1" dirty="0"/>
          </a:p>
        </p:txBody>
      </p:sp>
    </p:spTree>
    <p:extLst>
      <p:ext uri="{BB962C8B-B14F-4D97-AF65-F5344CB8AC3E}">
        <p14:creationId xmlns="" xmlns:p14="http://schemas.microsoft.com/office/powerpoint/2010/main" val="26048377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1566" y="1066800"/>
            <a:ext cx="8022336" cy="1600200"/>
          </a:xfrm>
        </p:spPr>
        <p:txBody>
          <a:bodyPr>
            <a:noAutofit/>
          </a:bodyPr>
          <a:lstStyle/>
          <a:p>
            <a:r>
              <a:rPr lang="en-US" sz="4800" b="1" dirty="0" smtClean="0">
                <a:solidFill>
                  <a:srgbClr val="FFC000"/>
                </a:solidFill>
              </a:rPr>
              <a:t>Primordial Soup Hypothesis</a:t>
            </a:r>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The Primordial Soup hypothesis suggests that life began in a body of water as a result of the combination of chemicals from the atmosphere and some form of energy to make amino acids, the building blocks of proteins, which would then evolve into the first life on Earth.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457200" y="2819400"/>
            <a:ext cx="8153400" cy="3539430"/>
          </a:xfrm>
          <a:prstGeom prst="rect">
            <a:avLst/>
          </a:prstGeom>
          <a:noFill/>
        </p:spPr>
        <p:txBody>
          <a:bodyPr wrap="square" rtlCol="0">
            <a:spAutoFit/>
          </a:bodyPr>
          <a:lstStyle/>
          <a:p>
            <a:r>
              <a:rPr lang="en-US" sz="3200" b="1" dirty="0" smtClean="0"/>
              <a:t>The Primordial Soup hypothesis suggests that life began in a </a:t>
            </a:r>
            <a:r>
              <a:rPr lang="en-US" sz="3200" b="1" u="sng" dirty="0" smtClean="0"/>
              <a:t>body of water</a:t>
            </a:r>
            <a:r>
              <a:rPr lang="en-US" sz="3200" b="1" dirty="0" smtClean="0"/>
              <a:t> as a result of the combination of chemicals from the atmosphere and some form of energy to make </a:t>
            </a:r>
            <a:r>
              <a:rPr lang="en-US" sz="3200" b="1" u="sng" dirty="0" smtClean="0"/>
              <a:t>amino acids</a:t>
            </a:r>
            <a:r>
              <a:rPr lang="en-US" sz="3200" b="1" dirty="0" smtClean="0"/>
              <a:t>, the building blocks of </a:t>
            </a:r>
            <a:r>
              <a:rPr lang="en-US" sz="3200" b="1" u="sng" dirty="0" smtClean="0"/>
              <a:t>proteins</a:t>
            </a:r>
            <a:r>
              <a:rPr lang="en-US" sz="3200" b="1" dirty="0" smtClean="0"/>
              <a:t>, which would then evolve into the first life on Earth.</a:t>
            </a:r>
            <a:endParaRPr lang="en-US" sz="3200" b="1"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The Primordial Soup hypothesis suggests that life began in a body of water as a result of the combination of chemicals from the atmosphere and some form of energy to make amino acids, the building blocks of proteins, which would then evolve into the first life on Earth.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6048377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1566" y="1066800"/>
            <a:ext cx="8022336" cy="1600200"/>
          </a:xfrm>
        </p:spPr>
        <p:txBody>
          <a:bodyPr>
            <a:noAutofit/>
          </a:bodyPr>
          <a:lstStyle/>
          <a:p>
            <a:r>
              <a:rPr lang="en-US" sz="4800" b="1" dirty="0" smtClean="0">
                <a:solidFill>
                  <a:srgbClr val="FFC000"/>
                </a:solidFill>
              </a:rPr>
              <a:t>Deep Sea Vent Hypothesis</a:t>
            </a:r>
          </a:p>
          <a:p>
            <a:endParaRPr lang="en-US" sz="3200" b="1" i="1" dirty="0" smtClean="0">
              <a:solidFill>
                <a:schemeClr val="tx1"/>
              </a:solidFill>
            </a:endParaRPr>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The Primordial Soup hypothesis suggests that life began in a body of water as a result of the combination of chemicals from the atmosphere and some form of energy to make amino acids, the building blocks of proteins, which would then evolve into the first life on Earth.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457200" y="2819400"/>
            <a:ext cx="8153400" cy="3539430"/>
          </a:xfrm>
          <a:prstGeom prst="rect">
            <a:avLst/>
          </a:prstGeom>
          <a:noFill/>
        </p:spPr>
        <p:txBody>
          <a:bodyPr wrap="square" rtlCol="0">
            <a:spAutoFit/>
          </a:bodyPr>
          <a:lstStyle/>
          <a:p>
            <a:pPr fontAlgn="base"/>
            <a:r>
              <a:rPr lang="en-US" sz="3200" b="1" dirty="0" smtClean="0"/>
              <a:t>The deep-sea vent hypothesis suggests that life may have begun deep within the ocean where </a:t>
            </a:r>
            <a:r>
              <a:rPr lang="en-US" sz="3200" b="1" u="sng" dirty="0" smtClean="0"/>
              <a:t>deep sea </a:t>
            </a:r>
            <a:r>
              <a:rPr lang="en-US" sz="3200" b="1" dirty="0" smtClean="0"/>
              <a:t>vents spewed key hydrogen-rich molecules. Their rocky nooks could then have concentrated these molecules together and provided mineral catalysts for critical reactions. </a:t>
            </a:r>
            <a:endParaRPr lang="en-US" sz="3200" b="1"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The Primordial Soup hypothesis suggests that life began in a body of water as a result of the combination of chemicals from the atmosphere and some form of energy to make amino acids, the building blocks of proteins, which would then evolve into the first life on Earth.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6048377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First Life on Earth</a:t>
            </a:r>
            <a:endParaRPr lang="en-US" dirty="0"/>
          </a:p>
        </p:txBody>
      </p:sp>
      <p:sp>
        <p:nvSpPr>
          <p:cNvPr id="3" name="Text Placeholder 2"/>
          <p:cNvSpPr>
            <a:spLocks noGrp="1"/>
          </p:cNvSpPr>
          <p:nvPr>
            <p:ph type="body" idx="1"/>
          </p:nvPr>
        </p:nvSpPr>
        <p:spPr/>
        <p:txBody>
          <a:bodyPr>
            <a:normAutofit/>
          </a:bodyPr>
          <a:lstStyle/>
          <a:p>
            <a:r>
              <a:rPr lang="en-US" sz="4000" b="1" i="1" dirty="0" smtClean="0"/>
              <a:t>Fossil Record</a:t>
            </a:r>
            <a:endParaRPr lang="en-US" sz="4000" b="1" i="1" dirty="0"/>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34000" y="3581400"/>
            <a:ext cx="35560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381000" y="2895600"/>
            <a:ext cx="5257800" cy="3539430"/>
          </a:xfrm>
          <a:prstGeom prst="rect">
            <a:avLst/>
          </a:prstGeom>
          <a:noFill/>
        </p:spPr>
        <p:txBody>
          <a:bodyPr wrap="square" rtlCol="0">
            <a:spAutoFit/>
          </a:bodyPr>
          <a:lstStyle/>
          <a:p>
            <a:r>
              <a:rPr lang="en-US" sz="3200" b="1" u="sng" dirty="0" smtClean="0"/>
              <a:t>Cyanobacteria</a:t>
            </a:r>
            <a:r>
              <a:rPr lang="en-US" sz="3200" b="1" dirty="0" smtClean="0"/>
              <a:t> are single-celled prokaryotes thought to be the first living organisms on Earth.</a:t>
            </a:r>
          </a:p>
          <a:p>
            <a:r>
              <a:rPr lang="en-US" sz="3200" b="1" dirty="0" smtClean="0"/>
              <a:t>The fossil record estimates they were in existence </a:t>
            </a:r>
          </a:p>
          <a:p>
            <a:r>
              <a:rPr lang="en-US" sz="3200" b="1" u="sng" dirty="0" smtClean="0"/>
              <a:t>4 billion </a:t>
            </a:r>
            <a:r>
              <a:rPr lang="en-US" sz="3200" b="1" dirty="0" smtClean="0"/>
              <a:t>years ago.</a:t>
            </a:r>
            <a:endParaRPr lang="en-US" sz="3200" b="1" dirty="0"/>
          </a:p>
        </p:txBody>
      </p:sp>
    </p:spTree>
    <p:extLst>
      <p:ext uri="{BB962C8B-B14F-4D97-AF65-F5344CB8AC3E}">
        <p14:creationId xmlns="" xmlns:p14="http://schemas.microsoft.com/office/powerpoint/2010/main" val="2521051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013192" cy="1636776"/>
          </a:xfrm>
        </p:spPr>
        <p:txBody>
          <a:bodyPr/>
          <a:lstStyle/>
          <a:p>
            <a:r>
              <a:rPr lang="en-US" sz="4800" dirty="0" smtClean="0"/>
              <a:t>Earth’s Atmosphere Oxygenated</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8200" y="2895600"/>
            <a:ext cx="378818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28600" y="2590800"/>
            <a:ext cx="4648200" cy="4031873"/>
          </a:xfrm>
          <a:prstGeom prst="rect">
            <a:avLst/>
          </a:prstGeom>
          <a:noFill/>
        </p:spPr>
        <p:txBody>
          <a:bodyPr wrap="square" rtlCol="0">
            <a:spAutoFit/>
          </a:bodyPr>
          <a:lstStyle/>
          <a:p>
            <a:pPr marL="571500" indent="-571500">
              <a:buFont typeface="Arial" panose="020B0604020202020204" pitchFamily="34" charset="0"/>
              <a:buChar char="•"/>
            </a:pPr>
            <a:r>
              <a:rPr lang="en-US" sz="3200" b="1" u="sng" dirty="0" smtClean="0"/>
              <a:t>Bacteria</a:t>
            </a:r>
            <a:r>
              <a:rPr lang="en-US" sz="3200" b="1" dirty="0" smtClean="0"/>
              <a:t> formed </a:t>
            </a:r>
            <a:r>
              <a:rPr lang="en-US" sz="3200" b="1" dirty="0" err="1" smtClean="0"/>
              <a:t>Stromatolites</a:t>
            </a:r>
            <a:endParaRPr lang="en-US" sz="3200" b="1" dirty="0" smtClean="0"/>
          </a:p>
          <a:p>
            <a:pPr marL="571500" indent="-571500">
              <a:buFont typeface="Arial" panose="020B0604020202020204" pitchFamily="34" charset="0"/>
              <a:buChar char="•"/>
            </a:pPr>
            <a:r>
              <a:rPr lang="en-US" sz="3200" b="1" dirty="0" smtClean="0"/>
              <a:t>Released </a:t>
            </a:r>
            <a:r>
              <a:rPr lang="en-US" sz="3200" b="1" u="sng" dirty="0" smtClean="0"/>
              <a:t>oxygen</a:t>
            </a:r>
            <a:r>
              <a:rPr lang="en-US" sz="3200" b="1" dirty="0" smtClean="0"/>
              <a:t> through </a:t>
            </a:r>
            <a:r>
              <a:rPr lang="en-US" sz="3200" b="1" u="sng" dirty="0" smtClean="0"/>
              <a:t>photosynthesis</a:t>
            </a:r>
            <a:r>
              <a:rPr lang="en-US" sz="3200" b="1" dirty="0" smtClean="0"/>
              <a:t> creating an atmosphere in which life could survive</a:t>
            </a:r>
            <a:endParaRPr lang="en-US" sz="3200" b="1" dirty="0"/>
          </a:p>
        </p:txBody>
      </p:sp>
      <p:sp>
        <p:nvSpPr>
          <p:cNvPr id="10" name="TextBox 9"/>
          <p:cNvSpPr txBox="1"/>
          <p:nvPr/>
        </p:nvSpPr>
        <p:spPr>
          <a:xfrm>
            <a:off x="4800600" y="5943600"/>
            <a:ext cx="3810000" cy="381000"/>
          </a:xfrm>
          <a:prstGeom prst="rect">
            <a:avLst/>
          </a:prstGeom>
          <a:noFill/>
        </p:spPr>
        <p:txBody>
          <a:bodyPr wrap="square" rtlCol="0">
            <a:spAutoFit/>
          </a:bodyPr>
          <a:lstStyle/>
          <a:p>
            <a:pPr algn="ctr"/>
            <a:r>
              <a:rPr lang="en-US" b="1" dirty="0" smtClean="0"/>
              <a:t>Shark Bay Australia</a:t>
            </a:r>
            <a:endParaRPr lang="en-US" b="1" dirty="0"/>
          </a:p>
        </p:txBody>
      </p:sp>
    </p:spTree>
    <p:extLst>
      <p:ext uri="{BB962C8B-B14F-4D97-AF65-F5344CB8AC3E}">
        <p14:creationId xmlns="" xmlns:p14="http://schemas.microsoft.com/office/powerpoint/2010/main" val="4126778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600" y="37531"/>
            <a:ext cx="3581400" cy="6447919"/>
          </a:xfrm>
          <a:prstGeom prst="rect">
            <a:avLst/>
          </a:prstGeom>
          <a:noFill/>
        </p:spPr>
        <p:txBody>
          <a:bodyPr wrap="square" rtlCol="0">
            <a:spAutoFit/>
          </a:bodyPr>
          <a:lstStyle/>
          <a:p>
            <a:r>
              <a:rPr lang="en-US" sz="41300" b="1" dirty="0" smtClean="0">
                <a:solidFill>
                  <a:schemeClr val="bg1">
                    <a:lumMod val="50000"/>
                    <a:lumOff val="50000"/>
                  </a:schemeClr>
                </a:solidFill>
              </a:rPr>
              <a:t>?</a:t>
            </a:r>
            <a:endParaRPr lang="en-US" sz="41300" b="1" dirty="0">
              <a:solidFill>
                <a:schemeClr val="bg1">
                  <a:lumMod val="50000"/>
                  <a:lumOff val="50000"/>
                </a:schemeClr>
              </a:solidFill>
            </a:endParaRPr>
          </a:p>
        </p:txBody>
      </p:sp>
      <p:sp>
        <p:nvSpPr>
          <p:cNvPr id="2" name="Title 1"/>
          <p:cNvSpPr>
            <a:spLocks noGrp="1"/>
          </p:cNvSpPr>
          <p:nvPr>
            <p:ph type="ctrTitle"/>
          </p:nvPr>
        </p:nvSpPr>
        <p:spPr>
          <a:xfrm>
            <a:off x="304800" y="2209800"/>
            <a:ext cx="8686800" cy="2819400"/>
          </a:xfrm>
        </p:spPr>
        <p:txBody>
          <a:bodyPr>
            <a:normAutofit/>
          </a:bodyPr>
          <a:lstStyle/>
          <a:p>
            <a:r>
              <a:rPr lang="en-US" dirty="0" smtClean="0"/>
              <a:t>How </a:t>
            </a:r>
            <a:r>
              <a:rPr lang="en-US" dirty="0"/>
              <a:t>d</a:t>
            </a:r>
            <a:r>
              <a:rPr lang="en-US" dirty="0" smtClean="0"/>
              <a:t>id a </a:t>
            </a:r>
            <a:r>
              <a:rPr lang="en-US" u="sng" dirty="0" smtClean="0"/>
              <a:t>multicellular</a:t>
            </a:r>
            <a:r>
              <a:rPr lang="en-US" dirty="0" smtClean="0"/>
              <a:t> organism</a:t>
            </a:r>
            <a:br>
              <a:rPr lang="en-US" dirty="0" smtClean="0"/>
            </a:br>
            <a:r>
              <a:rPr lang="en-US" dirty="0" smtClean="0"/>
              <a:t> arise from a </a:t>
            </a:r>
            <a:r>
              <a:rPr lang="en-US" u="sng" dirty="0" smtClean="0"/>
              <a:t>single-celled</a:t>
            </a:r>
            <a:r>
              <a:rPr lang="en-US" dirty="0" smtClean="0"/>
              <a:t> organism? </a:t>
            </a:r>
            <a:endParaRPr lang="en-US" i="1" dirty="0">
              <a:solidFill>
                <a:schemeClr val="tx1"/>
              </a:solidFill>
            </a:endParaRPr>
          </a:p>
        </p:txBody>
      </p:sp>
    </p:spTree>
    <p:extLst>
      <p:ext uri="{BB962C8B-B14F-4D97-AF65-F5344CB8AC3E}">
        <p14:creationId xmlns="" xmlns:p14="http://schemas.microsoft.com/office/powerpoint/2010/main" val="2842821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191892"/>
            <a:ext cx="8229600" cy="2862322"/>
          </a:xfrm>
          <a:prstGeom prst="rect">
            <a:avLst/>
          </a:prstGeom>
          <a:noFill/>
        </p:spPr>
        <p:txBody>
          <a:bodyPr wrap="square" rtlCol="0">
            <a:spAutoFit/>
          </a:bodyPr>
          <a:lstStyle/>
          <a:p>
            <a:r>
              <a:rPr lang="en-US" sz="3600" b="1" i="1" dirty="0" smtClean="0"/>
              <a:t>Natural Selection is the </a:t>
            </a:r>
            <a:r>
              <a:rPr lang="en-US" sz="3600" b="1" i="1" dirty="0"/>
              <a:t>process by which </a:t>
            </a:r>
            <a:r>
              <a:rPr lang="en-US" sz="3600" b="1" i="1" dirty="0" smtClean="0"/>
              <a:t>organisms that </a:t>
            </a:r>
            <a:r>
              <a:rPr lang="en-US" sz="3600" b="1" i="1" dirty="0"/>
              <a:t>can </a:t>
            </a:r>
            <a:r>
              <a:rPr lang="en-US" sz="3600" b="1" i="1" u="sng" dirty="0"/>
              <a:t>adapt</a:t>
            </a:r>
            <a:r>
              <a:rPr lang="en-US" sz="3600" b="1" i="1" dirty="0"/>
              <a:t> to changes in their environment are able to </a:t>
            </a:r>
            <a:r>
              <a:rPr lang="en-US" sz="3600" b="1" i="1" u="sng" dirty="0" smtClean="0"/>
              <a:t>survive, reproduce and pass on their genetic material</a:t>
            </a:r>
            <a:r>
              <a:rPr lang="en-US" sz="3600" b="1" i="1" dirty="0" smtClean="0"/>
              <a:t>.</a:t>
            </a:r>
            <a:endParaRPr lang="en-US" sz="3600" b="1" i="1" dirty="0"/>
          </a:p>
        </p:txBody>
      </p:sp>
      <p:sp>
        <p:nvSpPr>
          <p:cNvPr id="9" name="Text Placeholder 2"/>
          <p:cNvSpPr>
            <a:spLocks noGrp="1"/>
          </p:cNvSpPr>
          <p:nvPr>
            <p:ph type="body" idx="1"/>
          </p:nvPr>
        </p:nvSpPr>
        <p:spPr>
          <a:xfrm>
            <a:off x="473242" y="990600"/>
            <a:ext cx="8022336" cy="685800"/>
          </a:xfrm>
        </p:spPr>
        <p:txBody>
          <a:bodyPr>
            <a:noAutofit/>
          </a:bodyPr>
          <a:lstStyle/>
          <a:p>
            <a:r>
              <a:rPr lang="en-US" sz="4800" b="1" dirty="0" smtClean="0">
                <a:solidFill>
                  <a:srgbClr val="FFC000"/>
                </a:solidFill>
              </a:rPr>
              <a:t>Charles Darwin</a:t>
            </a:r>
          </a:p>
          <a:p>
            <a:r>
              <a:rPr lang="en-US" sz="4800" b="1" dirty="0" smtClean="0">
                <a:solidFill>
                  <a:srgbClr val="FFC000"/>
                </a:solidFill>
              </a:rPr>
              <a:t>&amp; Natural Selection</a:t>
            </a:r>
            <a:endParaRPr lang="en-US" sz="4800" b="1" dirty="0">
              <a:solidFill>
                <a:srgbClr val="FFC000"/>
              </a:solidFill>
            </a:endParaRPr>
          </a:p>
        </p:txBody>
      </p:sp>
    </p:spTree>
    <p:extLst>
      <p:ext uri="{BB962C8B-B14F-4D97-AF65-F5344CB8AC3E}">
        <p14:creationId xmlns="" xmlns:p14="http://schemas.microsoft.com/office/powerpoint/2010/main" val="4285591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1566" y="1066800"/>
            <a:ext cx="8022336" cy="1600200"/>
          </a:xfrm>
        </p:spPr>
        <p:txBody>
          <a:bodyPr>
            <a:noAutofit/>
          </a:bodyPr>
          <a:lstStyle/>
          <a:p>
            <a:r>
              <a:rPr lang="en-US" sz="4800" b="1" dirty="0" smtClean="0">
                <a:solidFill>
                  <a:srgbClr val="FFC000"/>
                </a:solidFill>
              </a:rPr>
              <a:t>Origin of Life</a:t>
            </a:r>
          </a:p>
          <a:p>
            <a:r>
              <a:rPr lang="en-US" sz="3200" b="1" i="1" dirty="0" smtClean="0">
                <a:solidFill>
                  <a:schemeClr val="tx1"/>
                </a:solidFill>
              </a:rPr>
              <a:t>Endosymbiotic Theory</a:t>
            </a:r>
            <a:endParaRPr lang="en-US" sz="3200" b="1" i="1" dirty="0">
              <a:solidFill>
                <a:schemeClr val="tx1"/>
              </a:solidFill>
            </a:endParaRPr>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The Primordial Soup hypothesis suggests that life began in a body of water as a result of the combination of chemicals from the atmosphere and some form of energy to make amino acids, the building blocks of proteins, which would then evolve into the first life on Earth.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457200" y="2819400"/>
            <a:ext cx="8153400" cy="3539430"/>
          </a:xfrm>
          <a:prstGeom prst="rect">
            <a:avLst/>
          </a:prstGeom>
          <a:noFill/>
        </p:spPr>
        <p:txBody>
          <a:bodyPr wrap="square" rtlCol="0">
            <a:spAutoFit/>
          </a:bodyPr>
          <a:lstStyle/>
          <a:p>
            <a:pPr fontAlgn="base"/>
            <a:r>
              <a:rPr lang="en-US" sz="3200" b="1" dirty="0" smtClean="0"/>
              <a:t>Endosymbiotic Theory suggests that eukaryotes were formed when prokaryotes were </a:t>
            </a:r>
            <a:r>
              <a:rPr lang="en-US" sz="3200" b="1" u="sng" dirty="0" smtClean="0"/>
              <a:t>engulfed</a:t>
            </a:r>
            <a:r>
              <a:rPr lang="en-US" sz="3200" b="1" dirty="0" smtClean="0"/>
              <a:t> (or swallowed up) by larger prokaryotes and somehow survived instead of being digested. Some scientists believe that chloroplasts and mitochondria were formerly prokaryotes.  </a:t>
            </a:r>
            <a:endParaRPr lang="en-US" sz="3200" b="1"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The Primordial Soup hypothesis suggests that life began in a body of water as a result of the combination of chemicals from the atmosphere and some form of energy to make amino acids, the building blocks of proteins, which would then evolve into the first life on Earth.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6048377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Origin of Life</a:t>
            </a:r>
            <a:endParaRPr lang="en-US" dirty="0"/>
          </a:p>
        </p:txBody>
      </p:sp>
      <p:sp>
        <p:nvSpPr>
          <p:cNvPr id="3" name="Text Placeholder 2"/>
          <p:cNvSpPr>
            <a:spLocks noGrp="1"/>
          </p:cNvSpPr>
          <p:nvPr>
            <p:ph type="body" idx="1"/>
          </p:nvPr>
        </p:nvSpPr>
        <p:spPr/>
        <p:txBody>
          <a:bodyPr>
            <a:normAutofit/>
          </a:bodyPr>
          <a:lstStyle/>
          <a:p>
            <a:r>
              <a:rPr lang="en-US" sz="4000" b="1" i="1" dirty="0" smtClean="0"/>
              <a:t>Endosymbiotic Theory</a:t>
            </a:r>
            <a:endParaRPr lang="en-US" sz="4000" b="1" i="1"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7200" y="4114800"/>
            <a:ext cx="8305800" cy="2342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533249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600" y="37531"/>
            <a:ext cx="3581400" cy="6447919"/>
          </a:xfrm>
          <a:prstGeom prst="rect">
            <a:avLst/>
          </a:prstGeom>
          <a:noFill/>
        </p:spPr>
        <p:txBody>
          <a:bodyPr wrap="square" rtlCol="0">
            <a:spAutoFit/>
          </a:bodyPr>
          <a:lstStyle/>
          <a:p>
            <a:r>
              <a:rPr lang="en-US" sz="41300" b="1" dirty="0" smtClean="0">
                <a:solidFill>
                  <a:schemeClr val="bg1">
                    <a:lumMod val="50000"/>
                    <a:lumOff val="50000"/>
                  </a:schemeClr>
                </a:solidFill>
              </a:rPr>
              <a:t>?</a:t>
            </a:r>
            <a:endParaRPr lang="en-US" sz="41300" b="1" dirty="0">
              <a:solidFill>
                <a:schemeClr val="bg1">
                  <a:lumMod val="50000"/>
                  <a:lumOff val="50000"/>
                </a:schemeClr>
              </a:solidFill>
            </a:endParaRPr>
          </a:p>
        </p:txBody>
      </p:sp>
      <p:sp>
        <p:nvSpPr>
          <p:cNvPr id="2" name="Title 1"/>
          <p:cNvSpPr>
            <a:spLocks noGrp="1"/>
          </p:cNvSpPr>
          <p:nvPr>
            <p:ph type="ctrTitle"/>
          </p:nvPr>
        </p:nvSpPr>
        <p:spPr>
          <a:xfrm>
            <a:off x="304800" y="2209800"/>
            <a:ext cx="8686800" cy="2819400"/>
          </a:xfrm>
        </p:spPr>
        <p:txBody>
          <a:bodyPr>
            <a:normAutofit fontScale="90000"/>
          </a:bodyPr>
          <a:lstStyle/>
          <a:p>
            <a:r>
              <a:rPr lang="en-US" dirty="0" smtClean="0"/>
              <a:t>Early prokaryotes and eukaryotes reproduced asexually, so…</a:t>
            </a:r>
            <a:br>
              <a:rPr lang="en-US" dirty="0" smtClean="0"/>
            </a:br>
            <a:r>
              <a:rPr lang="en-US" dirty="0" smtClean="0"/>
              <a:t>How can there be genetic diversity among organisms today?</a:t>
            </a:r>
            <a:br>
              <a:rPr lang="en-US" dirty="0" smtClean="0"/>
            </a:br>
            <a:endParaRPr lang="en-US" i="1" dirty="0">
              <a:solidFill>
                <a:schemeClr val="tx1"/>
              </a:solidFill>
            </a:endParaRPr>
          </a:p>
        </p:txBody>
      </p:sp>
    </p:spTree>
    <p:extLst>
      <p:ext uri="{BB962C8B-B14F-4D97-AF65-F5344CB8AC3E}">
        <p14:creationId xmlns="" xmlns:p14="http://schemas.microsoft.com/office/powerpoint/2010/main" val="2032143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600" y="37531"/>
            <a:ext cx="3581400" cy="6447919"/>
          </a:xfrm>
          <a:prstGeom prst="rect">
            <a:avLst/>
          </a:prstGeom>
          <a:noFill/>
        </p:spPr>
        <p:txBody>
          <a:bodyPr wrap="square" rtlCol="0">
            <a:spAutoFit/>
          </a:bodyPr>
          <a:lstStyle/>
          <a:p>
            <a:r>
              <a:rPr lang="en-US" sz="41300" b="1" dirty="0" smtClean="0">
                <a:solidFill>
                  <a:schemeClr val="bg1">
                    <a:lumMod val="50000"/>
                    <a:lumOff val="50000"/>
                  </a:schemeClr>
                </a:solidFill>
              </a:rPr>
              <a:t>?</a:t>
            </a:r>
            <a:endParaRPr lang="en-US" sz="41300" b="1" dirty="0">
              <a:solidFill>
                <a:schemeClr val="bg1">
                  <a:lumMod val="50000"/>
                  <a:lumOff val="50000"/>
                </a:schemeClr>
              </a:solidFill>
            </a:endParaRPr>
          </a:p>
        </p:txBody>
      </p:sp>
      <p:sp>
        <p:nvSpPr>
          <p:cNvPr id="2" name="Title 1"/>
          <p:cNvSpPr>
            <a:spLocks noGrp="1"/>
          </p:cNvSpPr>
          <p:nvPr>
            <p:ph type="ctrTitle"/>
          </p:nvPr>
        </p:nvSpPr>
        <p:spPr>
          <a:xfrm>
            <a:off x="304800" y="2209800"/>
            <a:ext cx="8686800" cy="2819400"/>
          </a:xfrm>
        </p:spPr>
        <p:txBody>
          <a:bodyPr>
            <a:normAutofit fontScale="90000"/>
          </a:bodyPr>
          <a:lstStyle/>
          <a:p>
            <a:r>
              <a:rPr lang="en-US" dirty="0" smtClean="0"/>
              <a:t>The area of sexual reproduction is still an area of scientific research.</a:t>
            </a:r>
            <a:br>
              <a:rPr lang="en-US" dirty="0" smtClean="0"/>
            </a:br>
            <a:endParaRPr lang="en-US" i="1" dirty="0">
              <a:solidFill>
                <a:schemeClr val="tx1"/>
              </a:solidFill>
            </a:endParaRPr>
          </a:p>
        </p:txBody>
      </p:sp>
    </p:spTree>
    <p:extLst>
      <p:ext uri="{BB962C8B-B14F-4D97-AF65-F5344CB8AC3E}">
        <p14:creationId xmlns="" xmlns:p14="http://schemas.microsoft.com/office/powerpoint/2010/main" val="1085019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22679" y="3124200"/>
            <a:ext cx="4903540" cy="2498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sz="4800" dirty="0" smtClean="0"/>
              <a:t>Homologous Structures</a:t>
            </a:r>
            <a:endParaRPr lang="en-US" dirty="0"/>
          </a:p>
        </p:txBody>
      </p:sp>
      <p:sp>
        <p:nvSpPr>
          <p:cNvPr id="3" name="Text Placeholder 2"/>
          <p:cNvSpPr>
            <a:spLocks noGrp="1"/>
          </p:cNvSpPr>
          <p:nvPr>
            <p:ph type="body" idx="1"/>
          </p:nvPr>
        </p:nvSpPr>
        <p:spPr/>
        <p:txBody>
          <a:bodyPr>
            <a:normAutofit/>
          </a:bodyPr>
          <a:lstStyle/>
          <a:p>
            <a:r>
              <a:rPr lang="en-US" sz="4000" b="1" i="1" dirty="0" smtClean="0"/>
              <a:t>Suggest Recent Ancestry</a:t>
            </a:r>
            <a:endParaRPr lang="en-US" sz="4000" b="1" i="1" dirty="0"/>
          </a:p>
        </p:txBody>
      </p:sp>
      <p:sp>
        <p:nvSpPr>
          <p:cNvPr id="4" name="TextBox 3"/>
          <p:cNvSpPr txBox="1"/>
          <p:nvPr/>
        </p:nvSpPr>
        <p:spPr>
          <a:xfrm>
            <a:off x="381000" y="2895600"/>
            <a:ext cx="3886200" cy="2554545"/>
          </a:xfrm>
          <a:prstGeom prst="rect">
            <a:avLst/>
          </a:prstGeom>
          <a:noFill/>
        </p:spPr>
        <p:txBody>
          <a:bodyPr wrap="square" rtlCol="0">
            <a:spAutoFit/>
          </a:bodyPr>
          <a:lstStyle/>
          <a:p>
            <a:r>
              <a:rPr lang="en-US" sz="3200" b="1" dirty="0" smtClean="0"/>
              <a:t>Homologous structures have the </a:t>
            </a:r>
            <a:r>
              <a:rPr lang="en-US" sz="3200" b="1" u="sng" dirty="0" smtClean="0"/>
              <a:t>same</a:t>
            </a:r>
            <a:r>
              <a:rPr lang="en-US" sz="3200" b="1" dirty="0" smtClean="0"/>
              <a:t> bones suggesting </a:t>
            </a:r>
            <a:r>
              <a:rPr lang="en-US" sz="3200" b="1" u="sng" dirty="0" smtClean="0"/>
              <a:t>recent</a:t>
            </a:r>
            <a:r>
              <a:rPr lang="en-US" sz="3200" b="1" dirty="0" smtClean="0"/>
              <a:t> common ancestors.</a:t>
            </a:r>
            <a:endParaRPr lang="en-US" sz="3200" b="1" dirty="0"/>
          </a:p>
        </p:txBody>
      </p:sp>
    </p:spTree>
    <p:extLst>
      <p:ext uri="{BB962C8B-B14F-4D97-AF65-F5344CB8AC3E}">
        <p14:creationId xmlns="" xmlns:p14="http://schemas.microsoft.com/office/powerpoint/2010/main" val="3835204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Analogous Structures</a:t>
            </a:r>
            <a:endParaRPr lang="en-US" dirty="0"/>
          </a:p>
        </p:txBody>
      </p:sp>
      <p:sp>
        <p:nvSpPr>
          <p:cNvPr id="3" name="Text Placeholder 2"/>
          <p:cNvSpPr>
            <a:spLocks noGrp="1"/>
          </p:cNvSpPr>
          <p:nvPr>
            <p:ph type="body" idx="1"/>
          </p:nvPr>
        </p:nvSpPr>
        <p:spPr/>
        <p:txBody>
          <a:bodyPr>
            <a:normAutofit/>
          </a:bodyPr>
          <a:lstStyle/>
          <a:p>
            <a:r>
              <a:rPr lang="en-US" sz="4000" b="1" i="1" dirty="0" smtClean="0"/>
              <a:t>Suggest Convergent Evolution</a:t>
            </a:r>
            <a:endParaRPr lang="en-US" sz="4000" b="1" i="1" dirty="0"/>
          </a:p>
        </p:txBody>
      </p:sp>
      <p:sp>
        <p:nvSpPr>
          <p:cNvPr id="4" name="TextBox 3"/>
          <p:cNvSpPr txBox="1"/>
          <p:nvPr/>
        </p:nvSpPr>
        <p:spPr>
          <a:xfrm>
            <a:off x="228600" y="2667000"/>
            <a:ext cx="4114800" cy="4031873"/>
          </a:xfrm>
          <a:prstGeom prst="rect">
            <a:avLst/>
          </a:prstGeom>
          <a:noFill/>
        </p:spPr>
        <p:txBody>
          <a:bodyPr wrap="square" rtlCol="0">
            <a:spAutoFit/>
          </a:bodyPr>
          <a:lstStyle/>
          <a:p>
            <a:r>
              <a:rPr lang="en-US" sz="3200" b="1" dirty="0" smtClean="0"/>
              <a:t>Process whereby organisms that are not closely related independently evolve </a:t>
            </a:r>
            <a:r>
              <a:rPr lang="en-US" sz="3200" b="1" u="sng" dirty="0" smtClean="0"/>
              <a:t>similar traits </a:t>
            </a:r>
            <a:r>
              <a:rPr lang="en-US" sz="3200" b="1" dirty="0" smtClean="0"/>
              <a:t>as a result of having to </a:t>
            </a:r>
            <a:r>
              <a:rPr lang="en-US" sz="3200" b="1" u="sng" dirty="0" smtClean="0"/>
              <a:t>adapt</a:t>
            </a:r>
            <a:r>
              <a:rPr lang="en-US" sz="3200" b="1" dirty="0" smtClean="0"/>
              <a:t> to similar environments.</a:t>
            </a:r>
            <a:endParaRPr lang="en-US" sz="3200" b="1" dirty="0"/>
          </a:p>
        </p:txBody>
      </p:sp>
      <p:pic>
        <p:nvPicPr>
          <p:cNvPr id="7" name="Picture 6"/>
          <p:cNvPicPr/>
          <p:nvPr/>
        </p:nvPicPr>
        <p:blipFill rotWithShape="1">
          <a:blip r:embed="rId3">
            <a:extLst>
              <a:ext uri="{28A0092B-C50C-407E-A947-70E740481C1C}">
                <a14:useLocalDpi xmlns="" xmlns:a14="http://schemas.microsoft.com/office/drawing/2010/main" val="0"/>
              </a:ext>
            </a:extLst>
          </a:blip>
          <a:srcRect/>
          <a:stretch/>
        </p:blipFill>
        <p:spPr bwMode="auto">
          <a:xfrm>
            <a:off x="4267200" y="3124200"/>
            <a:ext cx="4571999" cy="2338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3918998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l="36888" b="9653"/>
          <a:stretch>
            <a:fillRect/>
          </a:stretch>
        </p:blipFill>
        <p:spPr>
          <a:xfrm>
            <a:off x="3886200" y="2971800"/>
            <a:ext cx="4724400" cy="3569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sz="4800" dirty="0" smtClean="0"/>
              <a:t>Vestigial Structures</a:t>
            </a:r>
            <a:endParaRPr lang="en-US" dirty="0"/>
          </a:p>
        </p:txBody>
      </p:sp>
      <p:sp>
        <p:nvSpPr>
          <p:cNvPr id="3" name="Text Placeholder 2"/>
          <p:cNvSpPr>
            <a:spLocks noGrp="1"/>
          </p:cNvSpPr>
          <p:nvPr>
            <p:ph type="body" idx="1"/>
          </p:nvPr>
        </p:nvSpPr>
        <p:spPr/>
        <p:txBody>
          <a:bodyPr>
            <a:normAutofit/>
          </a:bodyPr>
          <a:lstStyle/>
          <a:p>
            <a:endParaRPr lang="en-US" sz="4000" b="1" i="1" dirty="0"/>
          </a:p>
        </p:txBody>
      </p:sp>
      <p:sp>
        <p:nvSpPr>
          <p:cNvPr id="4" name="TextBox 3"/>
          <p:cNvSpPr txBox="1"/>
          <p:nvPr/>
        </p:nvSpPr>
        <p:spPr>
          <a:xfrm>
            <a:off x="304800" y="3352800"/>
            <a:ext cx="3505200" cy="3046988"/>
          </a:xfrm>
          <a:prstGeom prst="rect">
            <a:avLst/>
          </a:prstGeom>
          <a:noFill/>
        </p:spPr>
        <p:txBody>
          <a:bodyPr wrap="square" rtlCol="0">
            <a:spAutoFit/>
          </a:bodyPr>
          <a:lstStyle/>
          <a:p>
            <a:r>
              <a:rPr lang="en-US" sz="3200" b="1" dirty="0" smtClean="0"/>
              <a:t>Remnants of </a:t>
            </a:r>
          </a:p>
          <a:p>
            <a:r>
              <a:rPr lang="en-US" sz="3200" b="1" dirty="0" smtClean="0"/>
              <a:t>an organ, </a:t>
            </a:r>
            <a:r>
              <a:rPr lang="en-US" sz="3200" b="1" u="sng" dirty="0" smtClean="0"/>
              <a:t>no longer used</a:t>
            </a:r>
            <a:r>
              <a:rPr lang="en-US" sz="3200" b="1" dirty="0" smtClean="0"/>
              <a:t>, that </a:t>
            </a:r>
          </a:p>
          <a:p>
            <a:r>
              <a:rPr lang="en-US" sz="3200" b="1" dirty="0" smtClean="0"/>
              <a:t>had a function </a:t>
            </a:r>
          </a:p>
          <a:p>
            <a:r>
              <a:rPr lang="en-US" sz="3200" b="1" dirty="0" smtClean="0"/>
              <a:t>in an earlier ancestor.</a:t>
            </a:r>
            <a:endParaRPr lang="en-US" sz="3200" b="1" dirty="0"/>
          </a:p>
        </p:txBody>
      </p:sp>
    </p:spTree>
    <p:extLst>
      <p:ext uri="{BB962C8B-B14F-4D97-AF65-F5344CB8AC3E}">
        <p14:creationId xmlns="" xmlns:p14="http://schemas.microsoft.com/office/powerpoint/2010/main" val="1895135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86200" y="3067525"/>
            <a:ext cx="4829641" cy="2318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sz="4800" dirty="0" smtClean="0"/>
              <a:t>Embryology</a:t>
            </a:r>
            <a:endParaRPr lang="en-US" dirty="0"/>
          </a:p>
        </p:txBody>
      </p:sp>
      <p:sp>
        <p:nvSpPr>
          <p:cNvPr id="3" name="Text Placeholder 2"/>
          <p:cNvSpPr>
            <a:spLocks noGrp="1"/>
          </p:cNvSpPr>
          <p:nvPr>
            <p:ph type="body" idx="1"/>
          </p:nvPr>
        </p:nvSpPr>
        <p:spPr/>
        <p:txBody>
          <a:bodyPr>
            <a:normAutofit/>
          </a:bodyPr>
          <a:lstStyle/>
          <a:p>
            <a:endParaRPr lang="en-US" sz="4000" b="1" i="1" dirty="0"/>
          </a:p>
        </p:txBody>
      </p:sp>
      <p:sp>
        <p:nvSpPr>
          <p:cNvPr id="4" name="TextBox 3"/>
          <p:cNvSpPr txBox="1"/>
          <p:nvPr/>
        </p:nvSpPr>
        <p:spPr>
          <a:xfrm>
            <a:off x="228600" y="3124200"/>
            <a:ext cx="3581399" cy="2862322"/>
          </a:xfrm>
          <a:prstGeom prst="rect">
            <a:avLst/>
          </a:prstGeom>
          <a:noFill/>
        </p:spPr>
        <p:txBody>
          <a:bodyPr wrap="square" rtlCol="0">
            <a:spAutoFit/>
          </a:bodyPr>
          <a:lstStyle/>
          <a:p>
            <a:r>
              <a:rPr lang="en-US" sz="3600" b="1" dirty="0" smtClean="0"/>
              <a:t>Similarities in </a:t>
            </a:r>
            <a:r>
              <a:rPr lang="en-US" sz="3600" b="1" u="sng" dirty="0" smtClean="0"/>
              <a:t>embryonic</a:t>
            </a:r>
            <a:r>
              <a:rPr lang="en-US" sz="3600" b="1" dirty="0" smtClean="0"/>
              <a:t>  development</a:t>
            </a:r>
          </a:p>
          <a:p>
            <a:r>
              <a:rPr lang="en-US" sz="3600" b="1" dirty="0" smtClean="0"/>
              <a:t>suggest common ancestry.</a:t>
            </a:r>
            <a:endParaRPr lang="en-US" sz="3600" b="1" dirty="0"/>
          </a:p>
        </p:txBody>
      </p:sp>
    </p:spTree>
    <p:extLst>
      <p:ext uri="{BB962C8B-B14F-4D97-AF65-F5344CB8AC3E}">
        <p14:creationId xmlns="" xmlns:p14="http://schemas.microsoft.com/office/powerpoint/2010/main" val="10717983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02421" y="3167087"/>
            <a:ext cx="3450965" cy="2564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sz="4800" dirty="0" smtClean="0"/>
              <a:t>Molecular Biology</a:t>
            </a:r>
            <a:endParaRPr lang="en-US" dirty="0"/>
          </a:p>
        </p:txBody>
      </p:sp>
      <p:sp>
        <p:nvSpPr>
          <p:cNvPr id="3" name="Text Placeholder 2"/>
          <p:cNvSpPr>
            <a:spLocks noGrp="1"/>
          </p:cNvSpPr>
          <p:nvPr>
            <p:ph type="body" idx="1"/>
          </p:nvPr>
        </p:nvSpPr>
        <p:spPr/>
        <p:txBody>
          <a:bodyPr>
            <a:normAutofit/>
          </a:bodyPr>
          <a:lstStyle/>
          <a:p>
            <a:endParaRPr lang="en-US" sz="4000" b="1" i="1" dirty="0"/>
          </a:p>
        </p:txBody>
      </p:sp>
      <p:sp>
        <p:nvSpPr>
          <p:cNvPr id="4" name="TextBox 3"/>
          <p:cNvSpPr txBox="1"/>
          <p:nvPr/>
        </p:nvSpPr>
        <p:spPr>
          <a:xfrm>
            <a:off x="457200" y="2971800"/>
            <a:ext cx="4267200" cy="3539430"/>
          </a:xfrm>
          <a:prstGeom prst="rect">
            <a:avLst/>
          </a:prstGeom>
          <a:noFill/>
        </p:spPr>
        <p:txBody>
          <a:bodyPr wrap="square" rtlCol="0">
            <a:spAutoFit/>
          </a:bodyPr>
          <a:lstStyle/>
          <a:p>
            <a:r>
              <a:rPr lang="en-US" sz="3200" b="1" dirty="0" smtClean="0"/>
              <a:t>Study of living things at the molecular level such as DNA, RNA and proteins.  This is useful in determining how closely related ancestors may be.</a:t>
            </a:r>
            <a:endParaRPr lang="en-US" sz="3200" b="1" dirty="0"/>
          </a:p>
        </p:txBody>
      </p:sp>
    </p:spTree>
    <p:extLst>
      <p:ext uri="{BB962C8B-B14F-4D97-AF65-F5344CB8AC3E}">
        <p14:creationId xmlns="" xmlns:p14="http://schemas.microsoft.com/office/powerpoint/2010/main" val="19762125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971800"/>
            <a:ext cx="8001000" cy="3200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dirty="0" smtClean="0"/>
              <a:t>Amino Acid Sequencing</a:t>
            </a:r>
            <a:endParaRPr lang="en-US" dirty="0"/>
          </a:p>
        </p:txBody>
      </p:sp>
      <p:sp>
        <p:nvSpPr>
          <p:cNvPr id="3" name="Text Placeholder 2"/>
          <p:cNvSpPr>
            <a:spLocks noGrp="1"/>
          </p:cNvSpPr>
          <p:nvPr>
            <p:ph type="body" idx="1"/>
          </p:nvPr>
        </p:nvSpPr>
        <p:spPr/>
        <p:txBody>
          <a:bodyPr>
            <a:normAutofit/>
          </a:bodyPr>
          <a:lstStyle/>
          <a:p>
            <a:r>
              <a:rPr lang="en-US" sz="4000" b="1" i="1" dirty="0" smtClean="0"/>
              <a:t>Molecular Biology</a:t>
            </a:r>
            <a:endParaRPr lang="en-US" sz="4000" b="1" i="1" dirty="0"/>
          </a:p>
        </p:txBody>
      </p:sp>
      <p:graphicFrame>
        <p:nvGraphicFramePr>
          <p:cNvPr id="8" name="Table 7"/>
          <p:cNvGraphicFramePr>
            <a:graphicFrameLocks noGrp="1"/>
          </p:cNvGraphicFramePr>
          <p:nvPr>
            <p:extLst>
              <p:ext uri="{D42A27DB-BD31-4B8C-83A1-F6EECF244321}">
                <p14:modId xmlns="" xmlns:p14="http://schemas.microsoft.com/office/powerpoint/2010/main" val="648044318"/>
              </p:ext>
            </p:extLst>
          </p:nvPr>
        </p:nvGraphicFramePr>
        <p:xfrm>
          <a:off x="685803" y="2971803"/>
          <a:ext cx="8001001" cy="3200399"/>
        </p:xfrm>
        <a:graphic>
          <a:graphicData uri="http://schemas.openxmlformats.org/drawingml/2006/table">
            <a:tbl>
              <a:tblPr firstRow="1" firstCol="1" lastRow="1" lastCol="1" bandRow="1" bandCol="1"/>
              <a:tblGrid>
                <a:gridCol w="1168430"/>
                <a:gridCol w="471212"/>
                <a:gridCol w="471212"/>
                <a:gridCol w="392676"/>
                <a:gridCol w="392676"/>
                <a:gridCol w="424090"/>
                <a:gridCol w="439797"/>
                <a:gridCol w="471212"/>
                <a:gridCol w="471212"/>
                <a:gridCol w="471212"/>
                <a:gridCol w="471212"/>
                <a:gridCol w="471212"/>
                <a:gridCol w="471212"/>
                <a:gridCol w="471212"/>
                <a:gridCol w="471212"/>
                <a:gridCol w="471212"/>
              </a:tblGrid>
              <a:tr h="341923">
                <a:tc>
                  <a:txBody>
                    <a:bodyPr/>
                    <a:lstStyle/>
                    <a:p>
                      <a:pPr marL="0" marR="0" algn="l">
                        <a:spcBef>
                          <a:spcPts val="0"/>
                        </a:spcBef>
                        <a:spcAft>
                          <a:spcPts val="0"/>
                        </a:spcAft>
                      </a:pPr>
                      <a:r>
                        <a:rPr lang="en-US" sz="1000" dirty="0" smtClean="0">
                          <a:solidFill>
                            <a:srgbClr val="000000"/>
                          </a:solidFill>
                          <a:effectLst/>
                          <a:latin typeface="Arial"/>
                          <a:ea typeface="Times New Roman"/>
                          <a:cs typeface="Futura Std"/>
                        </a:rPr>
                        <a:t>Amino Acid</a:t>
                      </a:r>
                      <a:r>
                        <a:rPr lang="en-US" sz="1000" dirty="0">
                          <a:solidFill>
                            <a:srgbClr val="000000"/>
                          </a:solidFill>
                          <a:effectLst/>
                          <a:latin typeface="Arial"/>
                          <a:ea typeface="Times New Roman"/>
                          <a:cs typeface="Futura Std"/>
                        </a:rPr>
                        <a:t> </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4</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6</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9</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10</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12</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13</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20</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25</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33</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41</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43</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50</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51</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52</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9">
                <a:tc>
                  <a:txBody>
                    <a:bodyPr/>
                    <a:lstStyle/>
                    <a:p>
                      <a:pPr marL="0" marR="0">
                        <a:spcBef>
                          <a:spcPts val="0"/>
                        </a:spcBef>
                        <a:spcAft>
                          <a:spcPts val="0"/>
                        </a:spcAft>
                      </a:pPr>
                      <a:r>
                        <a:rPr lang="en-US" sz="1000">
                          <a:solidFill>
                            <a:srgbClr val="000000"/>
                          </a:solidFill>
                          <a:effectLst/>
                          <a:latin typeface="Arial"/>
                          <a:ea typeface="Times New Roman"/>
                          <a:cs typeface="Futura Std"/>
                        </a:rPr>
                        <a:t>Human</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r>
              <a:tr h="370329">
                <a:tc>
                  <a:txBody>
                    <a:bodyPr/>
                    <a:lstStyle/>
                    <a:p>
                      <a:pPr marL="0" marR="0">
                        <a:spcBef>
                          <a:spcPts val="0"/>
                        </a:spcBef>
                        <a:spcAft>
                          <a:spcPts val="0"/>
                        </a:spcAft>
                      </a:pPr>
                      <a:r>
                        <a:rPr lang="en-US" sz="1000">
                          <a:solidFill>
                            <a:srgbClr val="000000"/>
                          </a:solidFill>
                          <a:effectLst/>
                          <a:latin typeface="Arial"/>
                          <a:ea typeface="Times New Roman"/>
                          <a:cs typeface="Futura Std"/>
                        </a:rPr>
                        <a:t>Bear</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1"/>
                          </a:solidFill>
                          <a:effectLst/>
                          <a:latin typeface="Arial"/>
                          <a:ea typeface="Times New Roman"/>
                          <a:cs typeface="Futura Std"/>
                        </a:rPr>
                        <a:t>G</a:t>
                      </a:r>
                      <a:endParaRPr lang="en-US" sz="120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L</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9">
                <a:tc>
                  <a:txBody>
                    <a:bodyPr/>
                    <a:lstStyle/>
                    <a:p>
                      <a:pPr marL="0" marR="0">
                        <a:spcBef>
                          <a:spcPts val="0"/>
                        </a:spcBef>
                        <a:spcAft>
                          <a:spcPts val="0"/>
                        </a:spcAft>
                      </a:pPr>
                      <a:r>
                        <a:rPr lang="en-US" sz="1000">
                          <a:solidFill>
                            <a:srgbClr val="000000"/>
                          </a:solidFill>
                          <a:effectLst/>
                          <a:latin typeface="Arial"/>
                          <a:ea typeface="Times New Roman"/>
                          <a:cs typeface="Futura Std"/>
                        </a:rPr>
                        <a:t>Chimpanzee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1"/>
                          </a:solidFill>
                          <a:effectLst/>
                          <a:latin typeface="Arial"/>
                          <a:ea typeface="Times New Roman"/>
                          <a:cs typeface="Futura Std"/>
                        </a:rPr>
                        <a:t>P</a:t>
                      </a:r>
                      <a:endParaRPr lang="en-US" sz="120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642">
                <a:tc>
                  <a:txBody>
                    <a:bodyPr/>
                    <a:lstStyle/>
                    <a:p>
                      <a:pPr marL="0" marR="0">
                        <a:spcBef>
                          <a:spcPts val="0"/>
                        </a:spcBef>
                        <a:spcAft>
                          <a:spcPts val="0"/>
                        </a:spcAft>
                      </a:pPr>
                      <a:r>
                        <a:rPr lang="en-US" sz="1000">
                          <a:solidFill>
                            <a:srgbClr val="000000"/>
                          </a:solidFill>
                          <a:effectLst/>
                          <a:latin typeface="Arial"/>
                          <a:ea typeface="Times New Roman"/>
                          <a:cs typeface="Futura Std"/>
                        </a:rPr>
                        <a:t>Gibbon</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60">
                <a:tc>
                  <a:txBody>
                    <a:bodyPr/>
                    <a:lstStyle/>
                    <a:p>
                      <a:pPr marL="0" marR="0">
                        <a:spcBef>
                          <a:spcPts val="0"/>
                        </a:spcBef>
                        <a:spcAft>
                          <a:spcPts val="0"/>
                        </a:spcAft>
                      </a:pPr>
                      <a:r>
                        <a:rPr lang="en-US" sz="1000">
                          <a:solidFill>
                            <a:srgbClr val="000000"/>
                          </a:solidFill>
                          <a:effectLst/>
                          <a:latin typeface="Arial"/>
                          <a:ea typeface="Times New Roman"/>
                          <a:cs typeface="Futura Std"/>
                        </a:rPr>
                        <a:t>Gorilla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9">
                <a:tc>
                  <a:txBody>
                    <a:bodyPr/>
                    <a:lstStyle/>
                    <a:p>
                      <a:pPr marL="0" marR="0">
                        <a:spcBef>
                          <a:spcPts val="0"/>
                        </a:spcBef>
                        <a:spcAft>
                          <a:spcPts val="0"/>
                        </a:spcAft>
                      </a:pPr>
                      <a:r>
                        <a:rPr lang="en-US" sz="1000">
                          <a:solidFill>
                            <a:srgbClr val="000000"/>
                          </a:solidFill>
                          <a:effectLst/>
                          <a:latin typeface="Arial"/>
                          <a:ea typeface="Times New Roman"/>
                          <a:cs typeface="Futura Std"/>
                        </a:rPr>
                        <a:t>Monkey</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N</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L</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9">
                <a:tc>
                  <a:txBody>
                    <a:bodyPr/>
                    <a:lstStyle/>
                    <a:p>
                      <a:pPr marL="0" marR="0">
                        <a:spcBef>
                          <a:spcPts val="0"/>
                        </a:spcBef>
                        <a:spcAft>
                          <a:spcPts val="0"/>
                        </a:spcAft>
                      </a:pPr>
                      <a:r>
                        <a:rPr lang="en-US" sz="1000">
                          <a:solidFill>
                            <a:srgbClr val="000000"/>
                          </a:solidFill>
                          <a:effectLst/>
                          <a:latin typeface="Arial"/>
                          <a:ea typeface="Times New Roman"/>
                          <a:cs typeface="Futura Std"/>
                        </a:rPr>
                        <a:t>Mouse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D</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C</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Y</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9">
                <a:tc>
                  <a:txBody>
                    <a:bodyPr/>
                    <a:lstStyle/>
                    <a:p>
                      <a:pPr marL="0" marR="0">
                        <a:spcBef>
                          <a:spcPts val="0"/>
                        </a:spcBef>
                        <a:spcAft>
                          <a:spcPts val="0"/>
                        </a:spcAft>
                      </a:pPr>
                      <a:r>
                        <a:rPr lang="en-US" sz="1000">
                          <a:solidFill>
                            <a:srgbClr val="000000"/>
                          </a:solidFill>
                          <a:effectLst/>
                          <a:latin typeface="Arial"/>
                          <a:ea typeface="Times New Roman"/>
                          <a:cs typeface="Futura Std"/>
                        </a:rPr>
                        <a:t>Shrew</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C</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990600" y="6248400"/>
            <a:ext cx="7162800" cy="369332"/>
          </a:xfrm>
          <a:prstGeom prst="rect">
            <a:avLst/>
          </a:prstGeom>
          <a:noFill/>
        </p:spPr>
        <p:txBody>
          <a:bodyPr wrap="square" rtlCol="0">
            <a:spAutoFit/>
          </a:bodyPr>
          <a:lstStyle/>
          <a:p>
            <a:pPr algn="ctr"/>
            <a:r>
              <a:rPr lang="en-US" b="1" dirty="0" smtClean="0"/>
              <a:t>Amino Acid Sequencing Chart</a:t>
            </a:r>
            <a:endParaRPr lang="en-US" b="1" dirty="0"/>
          </a:p>
        </p:txBody>
      </p:sp>
    </p:spTree>
    <p:extLst>
      <p:ext uri="{BB962C8B-B14F-4D97-AF65-F5344CB8AC3E}">
        <p14:creationId xmlns="" xmlns:p14="http://schemas.microsoft.com/office/powerpoint/2010/main" val="1498963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4</a:t>
            </a:r>
            <a:r>
              <a:rPr lang="en-US" dirty="0" smtClean="0"/>
              <a:t> </a:t>
            </a:r>
            <a:r>
              <a:rPr lang="en-US" sz="6000" dirty="0" smtClean="0"/>
              <a:t>Principles</a:t>
            </a:r>
            <a:endParaRPr lang="en-US" dirty="0"/>
          </a:p>
        </p:txBody>
      </p:sp>
      <p:sp>
        <p:nvSpPr>
          <p:cNvPr id="3" name="Text Placeholder 2"/>
          <p:cNvSpPr>
            <a:spLocks noGrp="1"/>
          </p:cNvSpPr>
          <p:nvPr>
            <p:ph type="body" idx="1"/>
          </p:nvPr>
        </p:nvSpPr>
        <p:spPr/>
        <p:txBody>
          <a:bodyPr>
            <a:noAutofit/>
          </a:bodyPr>
          <a:lstStyle/>
          <a:p>
            <a:r>
              <a:rPr lang="en-US" sz="4800" b="1" i="1" dirty="0" smtClean="0"/>
              <a:t>of Natural Selection</a:t>
            </a:r>
            <a:endParaRPr lang="en-US" sz="4800" b="1" i="1" dirty="0"/>
          </a:p>
        </p:txBody>
      </p:sp>
      <p:sp>
        <p:nvSpPr>
          <p:cNvPr id="4" name="TextBox 3"/>
          <p:cNvSpPr txBox="1"/>
          <p:nvPr/>
        </p:nvSpPr>
        <p:spPr>
          <a:xfrm>
            <a:off x="838200" y="3124200"/>
            <a:ext cx="7391400" cy="1877437"/>
          </a:xfrm>
          <a:prstGeom prst="rect">
            <a:avLst/>
          </a:prstGeom>
          <a:noFill/>
        </p:spPr>
        <p:txBody>
          <a:bodyPr wrap="square" rtlCol="0">
            <a:spAutoFit/>
          </a:bodyPr>
          <a:lstStyle/>
          <a:p>
            <a:r>
              <a:rPr lang="en-US" sz="4400" b="1" u="sng" dirty="0" smtClean="0"/>
              <a:t>Variation</a:t>
            </a:r>
          </a:p>
          <a:p>
            <a:r>
              <a:rPr lang="en-US" sz="3600" b="1" dirty="0" smtClean="0">
                <a:solidFill>
                  <a:schemeClr val="bg1"/>
                </a:solidFill>
              </a:rPr>
              <a:t>There must be </a:t>
            </a:r>
            <a:r>
              <a:rPr lang="en-US" sz="3600" b="1" u="sng" dirty="0" smtClean="0">
                <a:solidFill>
                  <a:schemeClr val="bg1"/>
                </a:solidFill>
              </a:rPr>
              <a:t>variation</a:t>
            </a:r>
            <a:r>
              <a:rPr lang="en-US" sz="3600" b="1" dirty="0" smtClean="0">
                <a:solidFill>
                  <a:schemeClr val="bg1"/>
                </a:solidFill>
              </a:rPr>
              <a:t> within a population that that is hereditable.</a:t>
            </a:r>
            <a:endParaRPr lang="en-US" sz="3600" b="1" dirty="0">
              <a:solidFill>
                <a:schemeClr val="bg1"/>
              </a:solidFill>
            </a:endParaRPr>
          </a:p>
        </p:txBody>
      </p:sp>
    </p:spTree>
    <p:extLst>
      <p:ext uri="{BB962C8B-B14F-4D97-AF65-F5344CB8AC3E}">
        <p14:creationId xmlns="" xmlns:p14="http://schemas.microsoft.com/office/powerpoint/2010/main" val="3836338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971800"/>
            <a:ext cx="8001000" cy="3200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dirty="0" smtClean="0"/>
              <a:t>Amino Acid Sequencing</a:t>
            </a:r>
            <a:endParaRPr lang="en-US" dirty="0"/>
          </a:p>
        </p:txBody>
      </p:sp>
      <p:sp>
        <p:nvSpPr>
          <p:cNvPr id="3" name="Text Placeholder 2"/>
          <p:cNvSpPr>
            <a:spLocks noGrp="1"/>
          </p:cNvSpPr>
          <p:nvPr>
            <p:ph type="body" idx="1"/>
          </p:nvPr>
        </p:nvSpPr>
        <p:spPr/>
        <p:txBody>
          <a:bodyPr>
            <a:normAutofit/>
          </a:bodyPr>
          <a:lstStyle/>
          <a:p>
            <a:r>
              <a:rPr lang="en-US" sz="4000" b="1" i="1" dirty="0" smtClean="0"/>
              <a:t>Molecular Biology</a:t>
            </a:r>
            <a:endParaRPr lang="en-US" sz="4000" b="1" i="1" dirty="0"/>
          </a:p>
        </p:txBody>
      </p:sp>
      <p:graphicFrame>
        <p:nvGraphicFramePr>
          <p:cNvPr id="8" name="Table 7"/>
          <p:cNvGraphicFramePr>
            <a:graphicFrameLocks noGrp="1"/>
          </p:cNvGraphicFramePr>
          <p:nvPr>
            <p:extLst>
              <p:ext uri="{D42A27DB-BD31-4B8C-83A1-F6EECF244321}">
                <p14:modId xmlns="" xmlns:p14="http://schemas.microsoft.com/office/powerpoint/2010/main" val="2077762724"/>
              </p:ext>
            </p:extLst>
          </p:nvPr>
        </p:nvGraphicFramePr>
        <p:xfrm>
          <a:off x="685803" y="2971803"/>
          <a:ext cx="8001001" cy="3200399"/>
        </p:xfrm>
        <a:graphic>
          <a:graphicData uri="http://schemas.openxmlformats.org/drawingml/2006/table">
            <a:tbl>
              <a:tblPr firstRow="1" firstCol="1" lastRow="1" lastCol="1" bandRow="1" bandCol="1"/>
              <a:tblGrid>
                <a:gridCol w="1168430"/>
                <a:gridCol w="471212"/>
                <a:gridCol w="471212"/>
                <a:gridCol w="392676"/>
                <a:gridCol w="392676"/>
                <a:gridCol w="424090"/>
                <a:gridCol w="439797"/>
                <a:gridCol w="471212"/>
                <a:gridCol w="471212"/>
                <a:gridCol w="471212"/>
                <a:gridCol w="471212"/>
                <a:gridCol w="471212"/>
                <a:gridCol w="471212"/>
                <a:gridCol w="471212"/>
                <a:gridCol w="471212"/>
                <a:gridCol w="471212"/>
              </a:tblGrid>
              <a:tr h="341923">
                <a:tc>
                  <a:txBody>
                    <a:bodyPr/>
                    <a:lstStyle/>
                    <a:p>
                      <a:pPr marL="0" marR="0" algn="l">
                        <a:spcBef>
                          <a:spcPts val="0"/>
                        </a:spcBef>
                        <a:spcAft>
                          <a:spcPts val="0"/>
                        </a:spcAft>
                      </a:pPr>
                      <a:r>
                        <a:rPr lang="en-US" sz="1000" dirty="0" smtClean="0">
                          <a:solidFill>
                            <a:srgbClr val="000000"/>
                          </a:solidFill>
                          <a:effectLst/>
                          <a:latin typeface="Arial"/>
                          <a:ea typeface="Times New Roman"/>
                          <a:cs typeface="Futura Std"/>
                        </a:rPr>
                        <a:t>Location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4</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6</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9</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10</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12</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13</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20</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25</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33</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41</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43</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50</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51</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52</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Human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3E4"/>
                    </a:solid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Bear</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1"/>
                          </a:solidFill>
                          <a:effectLst/>
                          <a:latin typeface="Arial"/>
                          <a:ea typeface="Times New Roman"/>
                          <a:cs typeface="Futura Std"/>
                        </a:rPr>
                        <a:t>G</a:t>
                      </a:r>
                      <a:endParaRPr lang="en-US" sz="120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L</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Chimpanzee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chemeClr val="bg1"/>
                          </a:solidFill>
                          <a:effectLst/>
                          <a:latin typeface="Arial"/>
                          <a:ea typeface="Times New Roman"/>
                          <a:cs typeface="Futura Std"/>
                        </a:rPr>
                        <a:t>P</a:t>
                      </a:r>
                      <a:endParaRPr lang="en-US" sz="120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642">
                <a:tc>
                  <a:txBody>
                    <a:bodyPr/>
                    <a:lstStyle/>
                    <a:p>
                      <a:pPr marL="0" marR="0">
                        <a:spcBef>
                          <a:spcPts val="0"/>
                        </a:spcBef>
                        <a:spcAft>
                          <a:spcPts val="0"/>
                        </a:spcAft>
                      </a:pPr>
                      <a:r>
                        <a:rPr lang="en-US" sz="1000" dirty="0">
                          <a:solidFill>
                            <a:srgbClr val="000000"/>
                          </a:solidFill>
                          <a:effectLst/>
                          <a:latin typeface="Arial"/>
                          <a:ea typeface="Times New Roman"/>
                          <a:cs typeface="Futura Std"/>
                        </a:rPr>
                        <a:t>Gibbon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60">
                <a:tc>
                  <a:txBody>
                    <a:bodyPr/>
                    <a:lstStyle/>
                    <a:p>
                      <a:pPr marL="0" marR="0">
                        <a:spcBef>
                          <a:spcPts val="0"/>
                        </a:spcBef>
                        <a:spcAft>
                          <a:spcPts val="0"/>
                        </a:spcAft>
                      </a:pPr>
                      <a:r>
                        <a:rPr lang="en-US" sz="1000" dirty="0">
                          <a:solidFill>
                            <a:srgbClr val="000000"/>
                          </a:solidFill>
                          <a:effectLst/>
                          <a:latin typeface="Arial"/>
                          <a:ea typeface="Times New Roman"/>
                          <a:cs typeface="Futura Std"/>
                        </a:rPr>
                        <a:t>Gorilla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Monkey</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N</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L</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Mouse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D</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C</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Y</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Shrew</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C</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990600" y="6248400"/>
            <a:ext cx="7162800" cy="369332"/>
          </a:xfrm>
          <a:prstGeom prst="rect">
            <a:avLst/>
          </a:prstGeom>
          <a:noFill/>
        </p:spPr>
        <p:txBody>
          <a:bodyPr wrap="square" rtlCol="0">
            <a:spAutoFit/>
          </a:bodyPr>
          <a:lstStyle/>
          <a:p>
            <a:pPr algn="ctr"/>
            <a:r>
              <a:rPr lang="en-US" b="1" dirty="0" smtClean="0"/>
              <a:t>This Chart Compares Eight Organisms</a:t>
            </a:r>
            <a:endParaRPr lang="en-US" b="1" dirty="0"/>
          </a:p>
        </p:txBody>
      </p:sp>
    </p:spTree>
    <p:extLst>
      <p:ext uri="{BB962C8B-B14F-4D97-AF65-F5344CB8AC3E}">
        <p14:creationId xmlns="" xmlns:p14="http://schemas.microsoft.com/office/powerpoint/2010/main" val="35450412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971800"/>
            <a:ext cx="8001000" cy="3200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dirty="0" smtClean="0"/>
              <a:t>Amino Acid Sequencing</a:t>
            </a:r>
            <a:endParaRPr lang="en-US" dirty="0"/>
          </a:p>
        </p:txBody>
      </p:sp>
      <p:sp>
        <p:nvSpPr>
          <p:cNvPr id="3" name="Text Placeholder 2"/>
          <p:cNvSpPr>
            <a:spLocks noGrp="1"/>
          </p:cNvSpPr>
          <p:nvPr>
            <p:ph type="body" idx="1"/>
          </p:nvPr>
        </p:nvSpPr>
        <p:spPr/>
        <p:txBody>
          <a:bodyPr>
            <a:normAutofit/>
          </a:bodyPr>
          <a:lstStyle/>
          <a:p>
            <a:r>
              <a:rPr lang="en-US" sz="4000" b="1" i="1" dirty="0" smtClean="0"/>
              <a:t>Molecular Biology</a:t>
            </a:r>
            <a:endParaRPr lang="en-US" sz="4000" b="1" i="1" dirty="0"/>
          </a:p>
        </p:txBody>
      </p:sp>
      <p:graphicFrame>
        <p:nvGraphicFramePr>
          <p:cNvPr id="8" name="Table 7"/>
          <p:cNvGraphicFramePr>
            <a:graphicFrameLocks noGrp="1"/>
          </p:cNvGraphicFramePr>
          <p:nvPr>
            <p:extLst>
              <p:ext uri="{D42A27DB-BD31-4B8C-83A1-F6EECF244321}">
                <p14:modId xmlns="" xmlns:p14="http://schemas.microsoft.com/office/powerpoint/2010/main" val="1615661116"/>
              </p:ext>
            </p:extLst>
          </p:nvPr>
        </p:nvGraphicFramePr>
        <p:xfrm>
          <a:off x="685803" y="2971803"/>
          <a:ext cx="7872989" cy="3200399"/>
        </p:xfrm>
        <a:graphic>
          <a:graphicData uri="http://schemas.openxmlformats.org/drawingml/2006/table">
            <a:tbl>
              <a:tblPr firstRow="1" firstCol="1" lastRow="1" lastCol="1" bandRow="1" bandCol="1"/>
              <a:tblGrid>
                <a:gridCol w="1168430"/>
                <a:gridCol w="471212"/>
                <a:gridCol w="471212"/>
                <a:gridCol w="392676"/>
                <a:gridCol w="392676"/>
                <a:gridCol w="424090"/>
                <a:gridCol w="311785"/>
                <a:gridCol w="471212"/>
                <a:gridCol w="471212"/>
                <a:gridCol w="471212"/>
                <a:gridCol w="471212"/>
                <a:gridCol w="471212"/>
                <a:gridCol w="471212"/>
                <a:gridCol w="471212"/>
                <a:gridCol w="471212"/>
                <a:gridCol w="471212"/>
              </a:tblGrid>
              <a:tr h="341923">
                <a:tc>
                  <a:txBody>
                    <a:bodyPr/>
                    <a:lstStyle/>
                    <a:p>
                      <a:pPr marL="0" marR="0" algn="l">
                        <a:spcBef>
                          <a:spcPts val="0"/>
                        </a:spcBef>
                        <a:spcAft>
                          <a:spcPts val="0"/>
                        </a:spcAft>
                      </a:pPr>
                      <a:r>
                        <a:rPr lang="en-US" sz="1000" dirty="0" smtClean="0">
                          <a:solidFill>
                            <a:srgbClr val="000000"/>
                          </a:solidFill>
                          <a:effectLst/>
                          <a:latin typeface="Arial"/>
                          <a:ea typeface="Times New Roman"/>
                          <a:cs typeface="Futura Std"/>
                        </a:rPr>
                        <a:t>Location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4</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6</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9</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10</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12</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13</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20</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25</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33</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41</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43</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50</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51</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52</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Human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Bear</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G</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L</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Chimpanzee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chemeClr val="bg1"/>
                          </a:solidFill>
                          <a:effectLst/>
                          <a:latin typeface="Arial"/>
                          <a:ea typeface="Times New Roman"/>
                          <a:cs typeface="Futura Std"/>
                        </a:rPr>
                        <a:t>P</a:t>
                      </a:r>
                      <a:endParaRPr lang="en-US" sz="120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5642">
                <a:tc>
                  <a:txBody>
                    <a:bodyPr/>
                    <a:lstStyle/>
                    <a:p>
                      <a:pPr marL="0" marR="0">
                        <a:spcBef>
                          <a:spcPts val="0"/>
                        </a:spcBef>
                        <a:spcAft>
                          <a:spcPts val="0"/>
                        </a:spcAft>
                      </a:pPr>
                      <a:r>
                        <a:rPr lang="en-US" sz="1000" dirty="0">
                          <a:solidFill>
                            <a:srgbClr val="000000"/>
                          </a:solidFill>
                          <a:effectLst/>
                          <a:latin typeface="Arial"/>
                          <a:ea typeface="Times New Roman"/>
                          <a:cs typeface="Futura Std"/>
                        </a:rPr>
                        <a:t>Gibbon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V</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G</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0860">
                <a:tc>
                  <a:txBody>
                    <a:bodyPr/>
                    <a:lstStyle/>
                    <a:p>
                      <a:pPr marL="0" marR="0">
                        <a:spcBef>
                          <a:spcPts val="0"/>
                        </a:spcBef>
                        <a:spcAft>
                          <a:spcPts val="0"/>
                        </a:spcAft>
                      </a:pPr>
                      <a:r>
                        <a:rPr lang="en-US" sz="1000" dirty="0">
                          <a:solidFill>
                            <a:srgbClr val="000000"/>
                          </a:solidFill>
                          <a:effectLst/>
                          <a:latin typeface="Arial"/>
                          <a:ea typeface="Times New Roman"/>
                          <a:cs typeface="Futura Std"/>
                        </a:rPr>
                        <a:t>Gorilla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V</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G</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Monkey</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N</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G</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L</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F</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Mouse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D</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C</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Y</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D</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Shrew</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C</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TextBox 5"/>
          <p:cNvSpPr txBox="1"/>
          <p:nvPr/>
        </p:nvSpPr>
        <p:spPr>
          <a:xfrm>
            <a:off x="990600" y="6248400"/>
            <a:ext cx="7162800" cy="369332"/>
          </a:xfrm>
          <a:prstGeom prst="rect">
            <a:avLst/>
          </a:prstGeom>
          <a:noFill/>
        </p:spPr>
        <p:txBody>
          <a:bodyPr wrap="square" rtlCol="0">
            <a:spAutoFit/>
          </a:bodyPr>
          <a:lstStyle/>
          <a:p>
            <a:pPr algn="ctr"/>
            <a:r>
              <a:rPr lang="en-US" b="1" dirty="0" smtClean="0"/>
              <a:t>These Letters Represent the 20 Amino Acids</a:t>
            </a:r>
            <a:endParaRPr lang="en-US" b="1" dirty="0"/>
          </a:p>
        </p:txBody>
      </p:sp>
    </p:spTree>
    <p:extLst>
      <p:ext uri="{BB962C8B-B14F-4D97-AF65-F5344CB8AC3E}">
        <p14:creationId xmlns="" xmlns:p14="http://schemas.microsoft.com/office/powerpoint/2010/main" val="21106387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971800"/>
            <a:ext cx="8001000" cy="3200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dirty="0" smtClean="0"/>
              <a:t>Amino Acid Sequencing</a:t>
            </a:r>
            <a:endParaRPr lang="en-US" dirty="0"/>
          </a:p>
        </p:txBody>
      </p:sp>
      <p:sp>
        <p:nvSpPr>
          <p:cNvPr id="3" name="Text Placeholder 2"/>
          <p:cNvSpPr>
            <a:spLocks noGrp="1"/>
          </p:cNvSpPr>
          <p:nvPr>
            <p:ph type="body" idx="1"/>
          </p:nvPr>
        </p:nvSpPr>
        <p:spPr/>
        <p:txBody>
          <a:bodyPr>
            <a:normAutofit/>
          </a:bodyPr>
          <a:lstStyle/>
          <a:p>
            <a:r>
              <a:rPr lang="en-US" sz="4000" b="1" i="1" dirty="0" smtClean="0"/>
              <a:t>Molecular Biology</a:t>
            </a:r>
            <a:endParaRPr lang="en-US" sz="4000" b="1" i="1" dirty="0"/>
          </a:p>
        </p:txBody>
      </p:sp>
      <p:graphicFrame>
        <p:nvGraphicFramePr>
          <p:cNvPr id="8" name="Table 7"/>
          <p:cNvGraphicFramePr>
            <a:graphicFrameLocks noGrp="1"/>
          </p:cNvGraphicFramePr>
          <p:nvPr>
            <p:extLst>
              <p:ext uri="{D42A27DB-BD31-4B8C-83A1-F6EECF244321}">
                <p14:modId xmlns="" xmlns:p14="http://schemas.microsoft.com/office/powerpoint/2010/main" val="3667373252"/>
              </p:ext>
            </p:extLst>
          </p:nvPr>
        </p:nvGraphicFramePr>
        <p:xfrm>
          <a:off x="685803" y="2971803"/>
          <a:ext cx="8001001" cy="3200399"/>
        </p:xfrm>
        <a:graphic>
          <a:graphicData uri="http://schemas.openxmlformats.org/drawingml/2006/table">
            <a:tbl>
              <a:tblPr firstRow="1" firstCol="1" lastRow="1" lastCol="1" bandRow="1" bandCol="1"/>
              <a:tblGrid>
                <a:gridCol w="1168430"/>
                <a:gridCol w="471212"/>
                <a:gridCol w="471212"/>
                <a:gridCol w="392676"/>
                <a:gridCol w="392676"/>
                <a:gridCol w="424090"/>
                <a:gridCol w="439797"/>
                <a:gridCol w="471212"/>
                <a:gridCol w="471212"/>
                <a:gridCol w="471212"/>
                <a:gridCol w="471212"/>
                <a:gridCol w="471212"/>
                <a:gridCol w="471212"/>
                <a:gridCol w="471212"/>
                <a:gridCol w="471212"/>
                <a:gridCol w="471212"/>
              </a:tblGrid>
              <a:tr h="341923">
                <a:tc>
                  <a:txBody>
                    <a:bodyPr/>
                    <a:lstStyle/>
                    <a:p>
                      <a:pPr marL="0" marR="0" algn="l">
                        <a:spcBef>
                          <a:spcPts val="0"/>
                        </a:spcBef>
                        <a:spcAft>
                          <a:spcPts val="0"/>
                        </a:spcAft>
                      </a:pPr>
                      <a:r>
                        <a:rPr lang="en-US" sz="1000" dirty="0" smtClean="0">
                          <a:solidFill>
                            <a:srgbClr val="000000"/>
                          </a:solidFill>
                          <a:effectLst/>
                          <a:latin typeface="Arial"/>
                          <a:ea typeface="Times New Roman"/>
                          <a:cs typeface="Futura Std"/>
                        </a:rPr>
                        <a:t>Location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4</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5</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6</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9</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10</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12</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13</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20</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25</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33</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41</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43</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50</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51</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52</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Human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Bear</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G</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L</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Chimpanzee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bg1"/>
                          </a:solidFill>
                          <a:effectLst/>
                          <a:latin typeface="Arial"/>
                          <a:ea typeface="Times New Roman"/>
                          <a:cs typeface="Futura Std"/>
                        </a:rPr>
                        <a:t>P</a:t>
                      </a:r>
                      <a:endParaRPr lang="en-US" sz="120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5642">
                <a:tc>
                  <a:txBody>
                    <a:bodyPr/>
                    <a:lstStyle/>
                    <a:p>
                      <a:pPr marL="0" marR="0">
                        <a:spcBef>
                          <a:spcPts val="0"/>
                        </a:spcBef>
                        <a:spcAft>
                          <a:spcPts val="0"/>
                        </a:spcAft>
                      </a:pPr>
                      <a:r>
                        <a:rPr lang="en-US" sz="1000" dirty="0">
                          <a:solidFill>
                            <a:srgbClr val="000000"/>
                          </a:solidFill>
                          <a:effectLst/>
                          <a:latin typeface="Arial"/>
                          <a:ea typeface="Times New Roman"/>
                          <a:cs typeface="Futura Std"/>
                        </a:rPr>
                        <a:t>Gibbon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V</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G</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860">
                <a:tc>
                  <a:txBody>
                    <a:bodyPr/>
                    <a:lstStyle/>
                    <a:p>
                      <a:pPr marL="0" marR="0">
                        <a:spcBef>
                          <a:spcPts val="0"/>
                        </a:spcBef>
                        <a:spcAft>
                          <a:spcPts val="0"/>
                        </a:spcAft>
                      </a:pPr>
                      <a:r>
                        <a:rPr lang="en-US" sz="1000" dirty="0">
                          <a:solidFill>
                            <a:srgbClr val="000000"/>
                          </a:solidFill>
                          <a:effectLst/>
                          <a:latin typeface="Arial"/>
                          <a:ea typeface="Times New Roman"/>
                          <a:cs typeface="Futura Std"/>
                        </a:rPr>
                        <a:t>Gorilla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V</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G</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V</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F</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Monkey</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N</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G</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L</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F</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Mouse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D</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C</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Y</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D</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Shrew</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C</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6" name="TextBox 5"/>
          <p:cNvSpPr txBox="1"/>
          <p:nvPr/>
        </p:nvSpPr>
        <p:spPr>
          <a:xfrm>
            <a:off x="609600" y="6248400"/>
            <a:ext cx="8001000" cy="369332"/>
          </a:xfrm>
          <a:prstGeom prst="rect">
            <a:avLst/>
          </a:prstGeom>
          <a:noFill/>
        </p:spPr>
        <p:txBody>
          <a:bodyPr wrap="square" rtlCol="0">
            <a:spAutoFit/>
          </a:bodyPr>
          <a:lstStyle/>
          <a:p>
            <a:pPr algn="ctr"/>
            <a:r>
              <a:rPr lang="en-US" b="1" dirty="0" smtClean="0"/>
              <a:t>These Numbers Indicate the Location of Each Amino Acid on the Protein Strand</a:t>
            </a:r>
            <a:endParaRPr lang="en-US" b="1" dirty="0"/>
          </a:p>
        </p:txBody>
      </p:sp>
    </p:spTree>
    <p:extLst>
      <p:ext uri="{BB962C8B-B14F-4D97-AF65-F5344CB8AC3E}">
        <p14:creationId xmlns="" xmlns:p14="http://schemas.microsoft.com/office/powerpoint/2010/main" val="36774021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971800"/>
            <a:ext cx="8001000" cy="3200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dirty="0" smtClean="0"/>
              <a:t>Amino Acid Sequencing</a:t>
            </a:r>
            <a:endParaRPr lang="en-US" dirty="0"/>
          </a:p>
        </p:txBody>
      </p:sp>
      <p:sp>
        <p:nvSpPr>
          <p:cNvPr id="3" name="Text Placeholder 2"/>
          <p:cNvSpPr>
            <a:spLocks noGrp="1"/>
          </p:cNvSpPr>
          <p:nvPr>
            <p:ph type="body" idx="1"/>
          </p:nvPr>
        </p:nvSpPr>
        <p:spPr/>
        <p:txBody>
          <a:bodyPr>
            <a:normAutofit/>
          </a:bodyPr>
          <a:lstStyle/>
          <a:p>
            <a:r>
              <a:rPr lang="en-US" sz="4000" b="1" i="1" dirty="0" smtClean="0"/>
              <a:t>Molecular Biology</a:t>
            </a:r>
            <a:endParaRPr lang="en-US" sz="4000" b="1" i="1" dirty="0"/>
          </a:p>
        </p:txBody>
      </p:sp>
      <p:graphicFrame>
        <p:nvGraphicFramePr>
          <p:cNvPr id="8" name="Table 7"/>
          <p:cNvGraphicFramePr>
            <a:graphicFrameLocks noGrp="1"/>
          </p:cNvGraphicFramePr>
          <p:nvPr>
            <p:extLst>
              <p:ext uri="{D42A27DB-BD31-4B8C-83A1-F6EECF244321}">
                <p14:modId xmlns="" xmlns:p14="http://schemas.microsoft.com/office/powerpoint/2010/main" val="2567936939"/>
              </p:ext>
            </p:extLst>
          </p:nvPr>
        </p:nvGraphicFramePr>
        <p:xfrm>
          <a:off x="685803" y="2971803"/>
          <a:ext cx="8001001" cy="3200399"/>
        </p:xfrm>
        <a:graphic>
          <a:graphicData uri="http://schemas.openxmlformats.org/drawingml/2006/table">
            <a:tbl>
              <a:tblPr firstRow="1" firstCol="1" lastRow="1" lastCol="1" bandRow="1" bandCol="1"/>
              <a:tblGrid>
                <a:gridCol w="1168430"/>
                <a:gridCol w="471212"/>
                <a:gridCol w="471212"/>
                <a:gridCol w="392676"/>
                <a:gridCol w="392676"/>
                <a:gridCol w="424090"/>
                <a:gridCol w="439797"/>
                <a:gridCol w="471212"/>
                <a:gridCol w="471212"/>
                <a:gridCol w="471212"/>
                <a:gridCol w="471212"/>
                <a:gridCol w="471212"/>
                <a:gridCol w="471212"/>
                <a:gridCol w="471212"/>
                <a:gridCol w="471212"/>
                <a:gridCol w="471212"/>
              </a:tblGrid>
              <a:tr h="341923">
                <a:tc>
                  <a:txBody>
                    <a:bodyPr/>
                    <a:lstStyle/>
                    <a:p>
                      <a:pPr marL="0" marR="0" algn="l">
                        <a:spcBef>
                          <a:spcPts val="0"/>
                        </a:spcBef>
                        <a:spcAft>
                          <a:spcPts val="0"/>
                        </a:spcAft>
                      </a:pPr>
                      <a:r>
                        <a:rPr lang="en-US" sz="1000" dirty="0" smtClean="0">
                          <a:solidFill>
                            <a:srgbClr val="000000"/>
                          </a:solidFill>
                          <a:effectLst/>
                          <a:latin typeface="Arial"/>
                          <a:ea typeface="Times New Roman"/>
                          <a:cs typeface="Futura Std"/>
                        </a:rPr>
                        <a:t>Location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4</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5</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6</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9</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10</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12</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13</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20</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25</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33</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41</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43</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50</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51</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52</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Human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P</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V</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G</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V</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F</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P</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D</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Bear</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G</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L</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Chimpanzee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bg1"/>
                          </a:solidFill>
                          <a:effectLst/>
                          <a:latin typeface="Arial"/>
                          <a:ea typeface="Times New Roman"/>
                          <a:cs typeface="Futura Std"/>
                        </a:rPr>
                        <a:t>P</a:t>
                      </a:r>
                      <a:endParaRPr lang="en-US" sz="120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5642">
                <a:tc>
                  <a:txBody>
                    <a:bodyPr/>
                    <a:lstStyle/>
                    <a:p>
                      <a:pPr marL="0" marR="0">
                        <a:spcBef>
                          <a:spcPts val="0"/>
                        </a:spcBef>
                        <a:spcAft>
                          <a:spcPts val="0"/>
                        </a:spcAft>
                      </a:pPr>
                      <a:r>
                        <a:rPr lang="en-US" sz="1000" dirty="0">
                          <a:solidFill>
                            <a:srgbClr val="000000"/>
                          </a:solidFill>
                          <a:effectLst/>
                          <a:latin typeface="Arial"/>
                          <a:ea typeface="Times New Roman"/>
                          <a:cs typeface="Futura Std"/>
                        </a:rPr>
                        <a:t>Gibbon</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V</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G</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860">
                <a:tc>
                  <a:txBody>
                    <a:bodyPr/>
                    <a:lstStyle/>
                    <a:p>
                      <a:pPr marL="0" marR="0">
                        <a:spcBef>
                          <a:spcPts val="0"/>
                        </a:spcBef>
                        <a:spcAft>
                          <a:spcPts val="0"/>
                        </a:spcAft>
                      </a:pPr>
                      <a:r>
                        <a:rPr lang="en-US" sz="1000" dirty="0">
                          <a:solidFill>
                            <a:srgbClr val="000000"/>
                          </a:solidFill>
                          <a:effectLst/>
                          <a:latin typeface="Arial"/>
                          <a:ea typeface="Times New Roman"/>
                          <a:cs typeface="Futura Std"/>
                        </a:rPr>
                        <a:t>Gorilla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T</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V</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G</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V</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F</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Monkey</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Kartika"/>
                        </a:rPr>
                        <a:t>T</a:t>
                      </a:r>
                      <a:endParaRPr lang="en-US" sz="1200" dirty="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P</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N</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G</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L</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F</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P</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Mouse</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bg1"/>
                          </a:solidFill>
                          <a:effectLst/>
                          <a:latin typeface="Arial"/>
                          <a:ea typeface="Times New Roman"/>
                          <a:cs typeface="Kartika"/>
                        </a:rPr>
                        <a:t>T</a:t>
                      </a:r>
                      <a:endParaRPr lang="en-US" sz="1200">
                        <a:solidFill>
                          <a:schemeClr val="bg1"/>
                        </a:solidFill>
                        <a:effectLst/>
                        <a:latin typeface="Times New Roman"/>
                        <a:ea typeface="Times New Roman"/>
                        <a:cs typeface="Kartik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bg1"/>
                          </a:solidFill>
                          <a:effectLst/>
                          <a:latin typeface="Arial"/>
                          <a:ea typeface="Times New Roman"/>
                          <a:cs typeface="Futura Std"/>
                        </a:rPr>
                        <a:t>D</a:t>
                      </a:r>
                      <a:endParaRPr lang="en-US" sz="1200" dirty="0">
                        <a:solidFill>
                          <a:schemeClr val="bg1"/>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C</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Y</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D</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0329">
                <a:tc>
                  <a:txBody>
                    <a:bodyPr/>
                    <a:lstStyle/>
                    <a:p>
                      <a:pPr marL="0" marR="0">
                        <a:spcBef>
                          <a:spcPts val="0"/>
                        </a:spcBef>
                        <a:spcAft>
                          <a:spcPts val="0"/>
                        </a:spcAft>
                      </a:pPr>
                      <a:r>
                        <a:rPr lang="en-US" sz="1000" dirty="0">
                          <a:solidFill>
                            <a:srgbClr val="000000"/>
                          </a:solidFill>
                          <a:effectLst/>
                          <a:latin typeface="Arial"/>
                          <a:ea typeface="Times New Roman"/>
                          <a:cs typeface="Futura Std"/>
                        </a:rPr>
                        <a:t>Shrew</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S</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C</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T</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G</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E</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A</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V</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F</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a:solidFill>
                            <a:srgbClr val="000000"/>
                          </a:solidFill>
                          <a:effectLst/>
                          <a:latin typeface="Arial"/>
                          <a:ea typeface="Times New Roman"/>
                          <a:cs typeface="Futura Std"/>
                        </a:rPr>
                        <a:t>D</a:t>
                      </a:r>
                      <a:endParaRPr lang="en-US" sz="120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A</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Futura Std"/>
                        </a:rPr>
                        <a:t>S</a:t>
                      </a:r>
                      <a:endParaRPr lang="en-US" sz="1200" dirty="0">
                        <a:solidFill>
                          <a:srgbClr val="000000"/>
                        </a:solidFill>
                        <a:effectLst/>
                        <a:latin typeface="Futura Std"/>
                        <a:ea typeface="Times New Roman"/>
                        <a:cs typeface="Futura Std"/>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6" name="TextBox 5"/>
          <p:cNvSpPr txBox="1"/>
          <p:nvPr/>
        </p:nvSpPr>
        <p:spPr>
          <a:xfrm>
            <a:off x="990600" y="6248400"/>
            <a:ext cx="7162800" cy="369332"/>
          </a:xfrm>
          <a:prstGeom prst="rect">
            <a:avLst/>
          </a:prstGeom>
          <a:noFill/>
        </p:spPr>
        <p:txBody>
          <a:bodyPr wrap="square" rtlCol="0">
            <a:spAutoFit/>
          </a:bodyPr>
          <a:lstStyle/>
          <a:p>
            <a:pPr algn="ctr"/>
            <a:r>
              <a:rPr lang="en-US" b="1" dirty="0" smtClean="0"/>
              <a:t>Compare the Amino Acid Sequences of the Animals to Humans</a:t>
            </a:r>
            <a:endParaRPr lang="en-US" b="1" dirty="0"/>
          </a:p>
        </p:txBody>
      </p:sp>
    </p:spTree>
    <p:extLst>
      <p:ext uri="{BB962C8B-B14F-4D97-AF65-F5344CB8AC3E}">
        <p14:creationId xmlns="" xmlns:p14="http://schemas.microsoft.com/office/powerpoint/2010/main" val="41799977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Classification of Life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34109823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ee of life Pearson.png"/>
          <p:cNvPicPr>
            <a:picLocks noChangeAspect="1"/>
          </p:cNvPicPr>
          <p:nvPr/>
        </p:nvPicPr>
        <p:blipFill>
          <a:blip r:embed="rId3"/>
          <a:stretch>
            <a:fillRect/>
          </a:stretch>
        </p:blipFill>
        <p:spPr>
          <a:xfrm>
            <a:off x="228600" y="228600"/>
            <a:ext cx="8749100" cy="662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 Placeholder 2"/>
          <p:cNvSpPr>
            <a:spLocks noGrp="1"/>
          </p:cNvSpPr>
          <p:nvPr>
            <p:ph type="body" idx="1"/>
          </p:nvPr>
        </p:nvSpPr>
        <p:spPr>
          <a:xfrm>
            <a:off x="685800" y="1086134"/>
            <a:ext cx="8098536" cy="685800"/>
          </a:xfrm>
        </p:spPr>
        <p:txBody>
          <a:bodyPr>
            <a:noAutofit/>
          </a:bodyPr>
          <a:lstStyle/>
          <a:p>
            <a:r>
              <a:rPr lang="en-US" sz="4800" b="1" dirty="0" smtClean="0">
                <a:solidFill>
                  <a:schemeClr val="bg1"/>
                </a:solidFill>
              </a:rPr>
              <a:t>Three</a:t>
            </a:r>
          </a:p>
          <a:p>
            <a:r>
              <a:rPr lang="en-US" sz="4800" b="1" dirty="0" smtClean="0">
                <a:solidFill>
                  <a:schemeClr val="bg1"/>
                </a:solidFill>
              </a:rPr>
              <a:t>Domains</a:t>
            </a:r>
            <a:endParaRPr lang="en-US" sz="4800" b="1" dirty="0">
              <a:solidFill>
                <a:schemeClr val="bg1"/>
              </a:solidFill>
            </a:endParaRPr>
          </a:p>
        </p:txBody>
      </p:sp>
      <p:sp>
        <p:nvSpPr>
          <p:cNvPr id="193538" name="AutoShape 2" descr="https://people.emich.edu/jeisenbac/bio110life/IMAGESfor110LIFE/26_21-ThreeDomains-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7382970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086134"/>
            <a:ext cx="8098536" cy="685800"/>
          </a:xfrm>
        </p:spPr>
        <p:txBody>
          <a:bodyPr>
            <a:noAutofit/>
          </a:bodyPr>
          <a:lstStyle/>
          <a:p>
            <a:r>
              <a:rPr lang="en-US" sz="4800" b="1" dirty="0" smtClean="0">
                <a:solidFill>
                  <a:schemeClr val="bg1"/>
                </a:solidFill>
              </a:rPr>
              <a:t>Three</a:t>
            </a:r>
          </a:p>
          <a:p>
            <a:r>
              <a:rPr lang="en-US" sz="4800" b="1" dirty="0" smtClean="0">
                <a:solidFill>
                  <a:schemeClr val="bg1"/>
                </a:solidFill>
              </a:rPr>
              <a:t>Domains</a:t>
            </a:r>
            <a:endParaRPr lang="en-US" sz="4800" b="1" dirty="0">
              <a:solidFill>
                <a:schemeClr val="bg1"/>
              </a:solidFill>
            </a:endParaRPr>
          </a:p>
        </p:txBody>
      </p:sp>
      <p:sp>
        <p:nvSpPr>
          <p:cNvPr id="193538" name="AutoShape 2" descr="https://people.emich.edu/jeisenbac/bio110life/IMAGESfor110LIFE/26_21-ThreeDomains-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Tree of life Pearson with chloroplast and mitochondria crossovers.png"/>
          <p:cNvPicPr>
            <a:picLocks noChangeAspect="1"/>
          </p:cNvPicPr>
          <p:nvPr/>
        </p:nvPicPr>
        <p:blipFill>
          <a:blip r:embed="rId3"/>
          <a:stretch>
            <a:fillRect/>
          </a:stretch>
        </p:blipFill>
        <p:spPr>
          <a:xfrm>
            <a:off x="228600" y="228600"/>
            <a:ext cx="8686800" cy="6452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762000" y="838200"/>
            <a:ext cx="2971800" cy="923330"/>
          </a:xfrm>
          <a:prstGeom prst="rect">
            <a:avLst/>
          </a:prstGeom>
          <a:noFill/>
        </p:spPr>
        <p:txBody>
          <a:bodyPr wrap="square" rtlCol="0">
            <a:spAutoFit/>
          </a:bodyPr>
          <a:lstStyle/>
          <a:p>
            <a:r>
              <a:rPr lang="en-US" b="1" dirty="0" smtClean="0">
                <a:solidFill>
                  <a:schemeClr val="bg1"/>
                </a:solidFill>
              </a:rPr>
              <a:t>Find the  Chloroplast and Mitochondria. What does this diagram illustrate?</a:t>
            </a:r>
            <a:endParaRPr lang="en-US" b="1" dirty="0">
              <a:solidFill>
                <a:schemeClr val="bg1"/>
              </a:solidFill>
            </a:endParaRPr>
          </a:p>
        </p:txBody>
      </p:sp>
    </p:spTree>
    <p:extLst>
      <p:ext uri="{BB962C8B-B14F-4D97-AF65-F5344CB8AC3E}">
        <p14:creationId xmlns="" xmlns:p14="http://schemas.microsoft.com/office/powerpoint/2010/main" val="37382970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086134"/>
            <a:ext cx="8098536" cy="685800"/>
          </a:xfrm>
        </p:spPr>
        <p:txBody>
          <a:bodyPr>
            <a:noAutofit/>
          </a:bodyPr>
          <a:lstStyle/>
          <a:p>
            <a:r>
              <a:rPr lang="en-US" sz="4800" b="1" dirty="0" smtClean="0">
                <a:solidFill>
                  <a:schemeClr val="bg1"/>
                </a:solidFill>
              </a:rPr>
              <a:t>Three</a:t>
            </a:r>
          </a:p>
          <a:p>
            <a:r>
              <a:rPr lang="en-US" sz="4800" b="1" dirty="0" smtClean="0">
                <a:solidFill>
                  <a:schemeClr val="bg1"/>
                </a:solidFill>
              </a:rPr>
              <a:t>Domains</a:t>
            </a:r>
            <a:endParaRPr lang="en-US" sz="4800" b="1" dirty="0">
              <a:solidFill>
                <a:schemeClr val="bg1"/>
              </a:solidFill>
            </a:endParaRPr>
          </a:p>
        </p:txBody>
      </p:sp>
      <p:sp>
        <p:nvSpPr>
          <p:cNvPr id="193538" name="AutoShape 2" descr="https://people.emich.edu/jeisenbac/bio110life/IMAGESfor110LIFE/26_21-ThreeDomains-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Tree of life Pearson with chloroplast and mitochondria crossovers.png"/>
          <p:cNvPicPr>
            <a:picLocks noChangeAspect="1"/>
          </p:cNvPicPr>
          <p:nvPr/>
        </p:nvPicPr>
        <p:blipFill>
          <a:blip r:embed="rId3"/>
          <a:stretch>
            <a:fillRect/>
          </a:stretch>
        </p:blipFill>
        <p:spPr>
          <a:xfrm>
            <a:off x="228600" y="228600"/>
            <a:ext cx="8686800" cy="6452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762000" y="838200"/>
            <a:ext cx="2971800" cy="1754326"/>
          </a:xfrm>
          <a:prstGeom prst="rect">
            <a:avLst/>
          </a:prstGeom>
          <a:noFill/>
        </p:spPr>
        <p:txBody>
          <a:bodyPr wrap="square" rtlCol="0">
            <a:spAutoFit/>
          </a:bodyPr>
          <a:lstStyle/>
          <a:p>
            <a:r>
              <a:rPr lang="en-US" b="1" dirty="0" smtClean="0">
                <a:solidFill>
                  <a:schemeClr val="bg1"/>
                </a:solidFill>
              </a:rPr>
              <a:t>Find the  Chloroplast and Mitochondria. What does this diagram illustrate?</a:t>
            </a:r>
          </a:p>
          <a:p>
            <a:endParaRPr lang="en-US" b="1" dirty="0" smtClean="0">
              <a:solidFill>
                <a:schemeClr val="bg1"/>
              </a:solidFill>
            </a:endParaRPr>
          </a:p>
          <a:p>
            <a:r>
              <a:rPr lang="en-US" b="1" dirty="0" smtClean="0">
                <a:solidFill>
                  <a:schemeClr val="bg1"/>
                </a:solidFill>
              </a:rPr>
              <a:t>Answer: </a:t>
            </a:r>
          </a:p>
          <a:p>
            <a:r>
              <a:rPr lang="en-US" b="1" dirty="0" smtClean="0">
                <a:solidFill>
                  <a:schemeClr val="bg1"/>
                </a:solidFill>
              </a:rPr>
              <a:t>The Endosymbiotic Theory </a:t>
            </a:r>
            <a:endParaRPr lang="en-US" b="1" dirty="0">
              <a:solidFill>
                <a:schemeClr val="bg1"/>
              </a:solidFill>
            </a:endParaRPr>
          </a:p>
        </p:txBody>
      </p:sp>
    </p:spTree>
    <p:extLst>
      <p:ext uri="{BB962C8B-B14F-4D97-AF65-F5344CB8AC3E}">
        <p14:creationId xmlns="" xmlns:p14="http://schemas.microsoft.com/office/powerpoint/2010/main" val="37382970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3"/>
              </a:rPr>
              <a:t>Cladograms (7:18)</a:t>
            </a:r>
            <a:r>
              <a:rPr lang="en-US" dirty="0" smtClean="0"/>
              <a:t/>
            </a:r>
            <a:br>
              <a:rPr lang="en-US" dirty="0" smtClean="0"/>
            </a:br>
            <a:r>
              <a:rPr lang="en-US" sz="2200" dirty="0" smtClean="0"/>
              <a:t>BozemanScience.com</a:t>
            </a:r>
            <a:endParaRPr lang="en-US" sz="2200" dirty="0"/>
          </a:p>
        </p:txBody>
      </p:sp>
      <p:pic>
        <p:nvPicPr>
          <p:cNvPr id="1026" name="Picture 2"/>
          <p:cNvPicPr>
            <a:picLocks noGrp="1" noChangeAspect="1" noChangeArrowheads="1"/>
          </p:cNvPicPr>
          <p:nvPr>
            <p:ph idx="1"/>
          </p:nvPr>
        </p:nvPicPr>
        <p:blipFill>
          <a:blip r:embed="rId4"/>
          <a:srcRect l="-652" t="19286" r="31469" b="28003"/>
          <a:stretch>
            <a:fillRect/>
          </a:stretch>
        </p:blipFill>
        <p:spPr bwMode="auto">
          <a:xfrm>
            <a:off x="381000" y="1600200"/>
            <a:ext cx="8153400" cy="4659086"/>
          </a:xfrm>
          <a:prstGeom prst="rect">
            <a:avLst/>
          </a:prstGeom>
          <a:noFill/>
          <a:ln w="9525">
            <a:noFill/>
            <a:miter lim="800000"/>
            <a:headEnd/>
            <a:tailEnd/>
          </a:ln>
          <a:effectLst/>
        </p:spPr>
      </p:pic>
    </p:spTree>
    <p:extLst>
      <p:ext uri="{BB962C8B-B14F-4D97-AF65-F5344CB8AC3E}">
        <p14:creationId xmlns="" xmlns:p14="http://schemas.microsoft.com/office/powerpoint/2010/main" val="25060991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Cladistics</a:t>
            </a:r>
            <a:endParaRPr lang="en-US" dirty="0"/>
          </a:p>
        </p:txBody>
      </p:sp>
      <p:sp>
        <p:nvSpPr>
          <p:cNvPr id="3" name="Text Placeholder 2"/>
          <p:cNvSpPr>
            <a:spLocks noGrp="1"/>
          </p:cNvSpPr>
          <p:nvPr>
            <p:ph type="body" idx="1"/>
          </p:nvPr>
        </p:nvSpPr>
        <p:spPr/>
        <p:txBody>
          <a:bodyPr>
            <a:normAutofit/>
          </a:bodyPr>
          <a:lstStyle/>
          <a:p>
            <a:r>
              <a:rPr lang="en-US" sz="4000" b="1" i="1" dirty="0" smtClean="0"/>
              <a:t>Classification on a Cladogram</a:t>
            </a:r>
            <a:endParaRPr lang="en-US" sz="4000" b="1" i="1" dirty="0"/>
          </a:p>
        </p:txBody>
      </p:sp>
      <p:sp>
        <p:nvSpPr>
          <p:cNvPr id="4" name="TextBox 3"/>
          <p:cNvSpPr txBox="1"/>
          <p:nvPr/>
        </p:nvSpPr>
        <p:spPr>
          <a:xfrm>
            <a:off x="533400" y="2895600"/>
            <a:ext cx="3505200" cy="3539430"/>
          </a:xfrm>
          <a:prstGeom prst="rect">
            <a:avLst/>
          </a:prstGeom>
          <a:noFill/>
        </p:spPr>
        <p:txBody>
          <a:bodyPr wrap="square" rtlCol="0">
            <a:spAutoFit/>
          </a:bodyPr>
          <a:lstStyle/>
          <a:p>
            <a:r>
              <a:rPr lang="en-US" sz="3200" b="1" i="1" dirty="0" smtClean="0">
                <a:solidFill>
                  <a:srgbClr val="FFC000"/>
                </a:solidFill>
              </a:rPr>
              <a:t>Cladistics is </a:t>
            </a:r>
            <a:r>
              <a:rPr lang="en-US" sz="3200" b="1" i="1" smtClean="0">
                <a:solidFill>
                  <a:srgbClr val="FFC000"/>
                </a:solidFill>
              </a:rPr>
              <a:t>the process </a:t>
            </a:r>
            <a:r>
              <a:rPr lang="en-US" sz="3200" b="1" i="1" dirty="0" smtClean="0">
                <a:solidFill>
                  <a:srgbClr val="FFC000"/>
                </a:solidFill>
              </a:rPr>
              <a:t>of classifying organisms based on common </a:t>
            </a:r>
          </a:p>
          <a:p>
            <a:r>
              <a:rPr lang="en-US" sz="3200" b="1" i="1" dirty="0" smtClean="0">
                <a:solidFill>
                  <a:srgbClr val="FFC000"/>
                </a:solidFill>
              </a:rPr>
              <a:t>Ancestry on a </a:t>
            </a:r>
            <a:r>
              <a:rPr lang="en-US" sz="3200" b="1" i="1" u="sng" dirty="0" smtClean="0">
                <a:solidFill>
                  <a:srgbClr val="FFC000"/>
                </a:solidFill>
              </a:rPr>
              <a:t>cladogram</a:t>
            </a:r>
            <a:r>
              <a:rPr lang="en-US" sz="3200" b="1" i="1" dirty="0" smtClean="0">
                <a:solidFill>
                  <a:srgbClr val="FFC000"/>
                </a:solidFill>
              </a:rPr>
              <a:t>.</a:t>
            </a:r>
            <a:endParaRPr lang="en-US" sz="3200" b="1" i="1" dirty="0">
              <a:solidFill>
                <a:srgbClr val="FFC000"/>
              </a:solidFill>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90999" y="3021273"/>
            <a:ext cx="4585539" cy="2881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46973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9600" y="3429000"/>
            <a:ext cx="4420063" cy="3226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225715" y="3429000"/>
            <a:ext cx="3385807" cy="3226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 Placeholder 2"/>
          <p:cNvSpPr>
            <a:spLocks noGrp="1"/>
          </p:cNvSpPr>
          <p:nvPr>
            <p:ph type="body" idx="1"/>
          </p:nvPr>
        </p:nvSpPr>
        <p:spPr>
          <a:xfrm>
            <a:off x="473242" y="990600"/>
            <a:ext cx="8022336" cy="685800"/>
          </a:xfrm>
        </p:spPr>
        <p:txBody>
          <a:bodyPr>
            <a:noAutofit/>
          </a:bodyPr>
          <a:lstStyle/>
          <a:p>
            <a:r>
              <a:rPr lang="en-US" sz="4800" b="1" dirty="0" smtClean="0">
                <a:solidFill>
                  <a:srgbClr val="FFC000"/>
                </a:solidFill>
              </a:rPr>
              <a:t>Charles Darwin</a:t>
            </a:r>
          </a:p>
          <a:p>
            <a:r>
              <a:rPr lang="en-US" sz="4800" b="1" dirty="0" smtClean="0">
                <a:solidFill>
                  <a:srgbClr val="FFC000"/>
                </a:solidFill>
              </a:rPr>
              <a:t>&amp; Natural Selection</a:t>
            </a:r>
            <a:endParaRPr lang="en-US" sz="4800" b="1" dirty="0">
              <a:solidFill>
                <a:srgbClr val="FFC000"/>
              </a:solidFill>
            </a:endParaRPr>
          </a:p>
        </p:txBody>
      </p:sp>
      <p:sp>
        <p:nvSpPr>
          <p:cNvPr id="5" name="TextBox 4"/>
          <p:cNvSpPr txBox="1"/>
          <p:nvPr/>
        </p:nvSpPr>
        <p:spPr>
          <a:xfrm>
            <a:off x="585952" y="2831803"/>
            <a:ext cx="8001922" cy="584775"/>
          </a:xfrm>
          <a:prstGeom prst="rect">
            <a:avLst/>
          </a:prstGeom>
          <a:noFill/>
        </p:spPr>
        <p:txBody>
          <a:bodyPr wrap="square" rtlCol="0">
            <a:spAutoFit/>
          </a:bodyPr>
          <a:lstStyle/>
          <a:p>
            <a:r>
              <a:rPr lang="en-US" sz="3200" b="1" i="1" u="sng" dirty="0" smtClean="0"/>
              <a:t>Variation</a:t>
            </a:r>
            <a:r>
              <a:rPr lang="en-US" sz="3200" b="1" i="1" dirty="0" smtClean="0"/>
              <a:t> is difference within a population</a:t>
            </a:r>
            <a:endParaRPr lang="en-US" sz="3200" b="1" i="1" dirty="0"/>
          </a:p>
        </p:txBody>
      </p:sp>
    </p:spTree>
    <p:extLst>
      <p:ext uri="{BB962C8B-B14F-4D97-AF65-F5344CB8AC3E}">
        <p14:creationId xmlns="" xmlns:p14="http://schemas.microsoft.com/office/powerpoint/2010/main" val="10127164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90999" y="3021273"/>
            <a:ext cx="4585539" cy="2881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sz="4800" dirty="0" smtClean="0"/>
              <a:t>Cladistics</a:t>
            </a:r>
            <a:endParaRPr lang="en-US" dirty="0"/>
          </a:p>
        </p:txBody>
      </p:sp>
      <p:sp>
        <p:nvSpPr>
          <p:cNvPr id="3" name="Text Placeholder 2"/>
          <p:cNvSpPr>
            <a:spLocks noGrp="1"/>
          </p:cNvSpPr>
          <p:nvPr>
            <p:ph type="body" idx="1"/>
          </p:nvPr>
        </p:nvSpPr>
        <p:spPr/>
        <p:txBody>
          <a:bodyPr>
            <a:normAutofit/>
          </a:bodyPr>
          <a:lstStyle/>
          <a:p>
            <a:r>
              <a:rPr lang="en-US" sz="4000" b="1" i="1" dirty="0" smtClean="0"/>
              <a:t>Classification on a Cladogram</a:t>
            </a:r>
            <a:endParaRPr lang="en-US" sz="4000" b="1" i="1" dirty="0"/>
          </a:p>
        </p:txBody>
      </p:sp>
      <p:sp>
        <p:nvSpPr>
          <p:cNvPr id="4" name="TextBox 3"/>
          <p:cNvSpPr txBox="1"/>
          <p:nvPr/>
        </p:nvSpPr>
        <p:spPr>
          <a:xfrm>
            <a:off x="533400" y="3048000"/>
            <a:ext cx="3848100" cy="2062103"/>
          </a:xfrm>
          <a:prstGeom prst="rect">
            <a:avLst/>
          </a:prstGeom>
          <a:noFill/>
        </p:spPr>
        <p:txBody>
          <a:bodyPr wrap="square" rtlCol="0">
            <a:spAutoFit/>
          </a:bodyPr>
          <a:lstStyle/>
          <a:p>
            <a:r>
              <a:rPr lang="en-US" sz="3200" b="1" i="1" dirty="0" smtClean="0">
                <a:solidFill>
                  <a:srgbClr val="FFC000"/>
                </a:solidFill>
              </a:rPr>
              <a:t>Each species branches out to </a:t>
            </a:r>
          </a:p>
          <a:p>
            <a:r>
              <a:rPr lang="en-US" sz="3200" b="1" i="1" dirty="0" smtClean="0">
                <a:solidFill>
                  <a:srgbClr val="FFC000"/>
                </a:solidFill>
              </a:rPr>
              <a:t>a new </a:t>
            </a:r>
            <a:r>
              <a:rPr lang="en-US" sz="3200" b="1" i="1" u="sng" dirty="0" smtClean="0">
                <a:solidFill>
                  <a:srgbClr val="FFC000"/>
                </a:solidFill>
              </a:rPr>
              <a:t>clade</a:t>
            </a:r>
            <a:r>
              <a:rPr lang="en-US" sz="3200" b="1" i="1" dirty="0" smtClean="0">
                <a:solidFill>
                  <a:srgbClr val="FFC000"/>
                </a:solidFill>
              </a:rPr>
              <a:t> on</a:t>
            </a:r>
          </a:p>
          <a:p>
            <a:r>
              <a:rPr lang="en-US" sz="3200" b="1" i="1" dirty="0" smtClean="0">
                <a:solidFill>
                  <a:srgbClr val="FFC000"/>
                </a:solidFill>
              </a:rPr>
              <a:t>the cladogram.</a:t>
            </a:r>
            <a:endParaRPr lang="en-US" sz="3200" b="1" i="1" dirty="0">
              <a:solidFill>
                <a:srgbClr val="FFC000"/>
              </a:solidFill>
            </a:endParaRPr>
          </a:p>
        </p:txBody>
      </p:sp>
      <p:sp>
        <p:nvSpPr>
          <p:cNvPr id="6" name="Oval 5"/>
          <p:cNvSpPr/>
          <p:nvPr/>
        </p:nvSpPr>
        <p:spPr>
          <a:xfrm>
            <a:off x="6858000" y="2895601"/>
            <a:ext cx="1918538"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19800" y="3048000"/>
            <a:ext cx="2909138" cy="2155923"/>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3048000"/>
            <a:ext cx="3823538" cy="23621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90999" y="2743200"/>
            <a:ext cx="4737939" cy="3159319"/>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494839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90999" y="3021273"/>
            <a:ext cx="4585539" cy="2881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sz="4800" dirty="0" smtClean="0"/>
              <a:t>Cladistics</a:t>
            </a:r>
            <a:endParaRPr lang="en-US" dirty="0"/>
          </a:p>
        </p:txBody>
      </p:sp>
      <p:sp>
        <p:nvSpPr>
          <p:cNvPr id="3" name="Text Placeholder 2"/>
          <p:cNvSpPr>
            <a:spLocks noGrp="1"/>
          </p:cNvSpPr>
          <p:nvPr>
            <p:ph type="body" idx="1"/>
          </p:nvPr>
        </p:nvSpPr>
        <p:spPr/>
        <p:txBody>
          <a:bodyPr>
            <a:normAutofit/>
          </a:bodyPr>
          <a:lstStyle/>
          <a:p>
            <a:r>
              <a:rPr lang="en-US" sz="4000" b="1" i="1" dirty="0" smtClean="0"/>
              <a:t>Classification on a Cladogram</a:t>
            </a:r>
            <a:endParaRPr lang="en-US" sz="4000" b="1" i="1" dirty="0"/>
          </a:p>
        </p:txBody>
      </p:sp>
      <p:sp>
        <p:nvSpPr>
          <p:cNvPr id="4" name="TextBox 3"/>
          <p:cNvSpPr txBox="1"/>
          <p:nvPr/>
        </p:nvSpPr>
        <p:spPr>
          <a:xfrm>
            <a:off x="457200" y="3048000"/>
            <a:ext cx="3848100" cy="3539430"/>
          </a:xfrm>
          <a:prstGeom prst="rect">
            <a:avLst/>
          </a:prstGeom>
          <a:noFill/>
        </p:spPr>
        <p:txBody>
          <a:bodyPr wrap="square" rtlCol="0">
            <a:spAutoFit/>
          </a:bodyPr>
          <a:lstStyle/>
          <a:p>
            <a:r>
              <a:rPr lang="en-US" sz="3200" b="1" i="1" dirty="0" smtClean="0">
                <a:solidFill>
                  <a:srgbClr val="FFC000"/>
                </a:solidFill>
              </a:rPr>
              <a:t>Derived characters are </a:t>
            </a:r>
            <a:r>
              <a:rPr lang="en-US" sz="3200" b="1" i="1" u="sng" dirty="0" smtClean="0">
                <a:solidFill>
                  <a:srgbClr val="FFC000"/>
                </a:solidFill>
              </a:rPr>
              <a:t>traits</a:t>
            </a:r>
            <a:r>
              <a:rPr lang="en-US" sz="3200" b="1" i="1" dirty="0" smtClean="0">
                <a:solidFill>
                  <a:srgbClr val="FFC000"/>
                </a:solidFill>
              </a:rPr>
              <a:t> </a:t>
            </a:r>
            <a:r>
              <a:rPr lang="en-US" sz="3200" b="1" i="1" dirty="0">
                <a:solidFill>
                  <a:srgbClr val="FFC000"/>
                </a:solidFill>
              </a:rPr>
              <a:t>that </a:t>
            </a:r>
            <a:r>
              <a:rPr lang="en-US" sz="3200" b="1" i="1" dirty="0" smtClean="0">
                <a:solidFill>
                  <a:srgbClr val="FFC000"/>
                </a:solidFill>
              </a:rPr>
              <a:t>differ </a:t>
            </a:r>
          </a:p>
          <a:p>
            <a:r>
              <a:rPr lang="en-US" sz="3200" b="1" i="1" dirty="0" smtClean="0">
                <a:solidFill>
                  <a:srgbClr val="FFC000"/>
                </a:solidFill>
              </a:rPr>
              <a:t>in </a:t>
            </a:r>
            <a:r>
              <a:rPr lang="en-US" sz="3200" b="1" i="1" dirty="0">
                <a:solidFill>
                  <a:srgbClr val="FFC000"/>
                </a:solidFill>
              </a:rPr>
              <a:t>structure or function </a:t>
            </a:r>
            <a:r>
              <a:rPr lang="en-US" sz="3200" b="1" i="1" dirty="0" smtClean="0">
                <a:solidFill>
                  <a:srgbClr val="FFC000"/>
                </a:solidFill>
              </a:rPr>
              <a:t>than </a:t>
            </a:r>
          </a:p>
          <a:p>
            <a:r>
              <a:rPr lang="en-US" sz="3200" b="1" i="1" dirty="0" smtClean="0">
                <a:solidFill>
                  <a:srgbClr val="FFC000"/>
                </a:solidFill>
              </a:rPr>
              <a:t>traits found </a:t>
            </a:r>
            <a:r>
              <a:rPr lang="en-US" sz="3200" b="1" i="1" dirty="0">
                <a:solidFill>
                  <a:srgbClr val="FFC000"/>
                </a:solidFill>
              </a:rPr>
              <a:t>in ancestral line for </a:t>
            </a:r>
            <a:endParaRPr lang="en-US" sz="3200" b="1" i="1" dirty="0" smtClean="0">
              <a:solidFill>
                <a:srgbClr val="FFC000"/>
              </a:solidFill>
            </a:endParaRPr>
          </a:p>
          <a:p>
            <a:r>
              <a:rPr lang="en-US" sz="3200" b="1" i="1" dirty="0" smtClean="0">
                <a:solidFill>
                  <a:srgbClr val="FFC000"/>
                </a:solidFill>
              </a:rPr>
              <a:t>a </a:t>
            </a:r>
            <a:r>
              <a:rPr lang="en-US" sz="3200" b="1" i="1" dirty="0">
                <a:solidFill>
                  <a:srgbClr val="FFC000"/>
                </a:solidFill>
              </a:rPr>
              <a:t>group of species.</a:t>
            </a:r>
          </a:p>
        </p:txBody>
      </p:sp>
      <p:sp>
        <p:nvSpPr>
          <p:cNvPr id="6" name="Up Arrow 5"/>
          <p:cNvSpPr/>
          <p:nvPr/>
        </p:nvSpPr>
        <p:spPr>
          <a:xfrm>
            <a:off x="6248400" y="5791200"/>
            <a:ext cx="1524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6934200" y="5521520"/>
            <a:ext cx="1524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7579743" y="5181600"/>
            <a:ext cx="1524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8229600" y="4800600"/>
            <a:ext cx="1524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611661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Cladistics</a:t>
            </a:r>
            <a:endParaRPr lang="en-US" dirty="0"/>
          </a:p>
        </p:txBody>
      </p:sp>
      <p:sp>
        <p:nvSpPr>
          <p:cNvPr id="3" name="Text Placeholder 2"/>
          <p:cNvSpPr>
            <a:spLocks noGrp="1"/>
          </p:cNvSpPr>
          <p:nvPr>
            <p:ph type="body" idx="1"/>
          </p:nvPr>
        </p:nvSpPr>
        <p:spPr/>
        <p:txBody>
          <a:bodyPr>
            <a:normAutofit/>
          </a:bodyPr>
          <a:lstStyle/>
          <a:p>
            <a:r>
              <a:rPr lang="en-US" sz="4000" b="1" i="1" dirty="0" smtClean="0"/>
              <a:t>Classification on a Cladogram</a:t>
            </a:r>
            <a:endParaRPr lang="en-US" sz="4000" b="1" i="1" dirty="0"/>
          </a:p>
        </p:txBody>
      </p:sp>
      <p:sp>
        <p:nvSpPr>
          <p:cNvPr id="4" name="TextBox 3"/>
          <p:cNvSpPr txBox="1"/>
          <p:nvPr/>
        </p:nvSpPr>
        <p:spPr>
          <a:xfrm>
            <a:off x="304800" y="3124200"/>
            <a:ext cx="3352799" cy="3046988"/>
          </a:xfrm>
          <a:prstGeom prst="rect">
            <a:avLst/>
          </a:prstGeom>
          <a:noFill/>
        </p:spPr>
        <p:txBody>
          <a:bodyPr wrap="square" rtlCol="0">
            <a:spAutoFit/>
          </a:bodyPr>
          <a:lstStyle/>
          <a:p>
            <a:r>
              <a:rPr lang="en-US" sz="3200" b="1" i="1" dirty="0" smtClean="0">
                <a:solidFill>
                  <a:srgbClr val="FFC000"/>
                </a:solidFill>
              </a:rPr>
              <a:t>Each place the branch splits is called a </a:t>
            </a:r>
            <a:r>
              <a:rPr lang="en-US" sz="3200" b="1" i="1" u="sng" dirty="0" smtClean="0">
                <a:solidFill>
                  <a:srgbClr val="FFC000"/>
                </a:solidFill>
              </a:rPr>
              <a:t>node</a:t>
            </a:r>
            <a:r>
              <a:rPr lang="en-US" sz="3200" b="1" i="1" dirty="0" smtClean="0">
                <a:solidFill>
                  <a:srgbClr val="FFC000"/>
                </a:solidFill>
              </a:rPr>
              <a:t>.  Nodes represent most common ancestors.</a:t>
            </a:r>
            <a:endParaRPr lang="en-US" sz="3200" b="1" i="1" dirty="0">
              <a:solidFill>
                <a:srgbClr val="FFC000"/>
              </a:solidFill>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90999" y="3021273"/>
            <a:ext cx="4585539" cy="2881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val 6"/>
          <p:cNvSpPr/>
          <p:nvPr/>
        </p:nvSpPr>
        <p:spPr>
          <a:xfrm>
            <a:off x="5638800" y="5546066"/>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84719" y="5162191"/>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000" y="4729562"/>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27343" y="437516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57001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Linnaean System</a:t>
            </a:r>
          </a:p>
          <a:p>
            <a:r>
              <a:rPr lang="en-US" sz="4000" b="1" i="1" dirty="0" smtClean="0">
                <a:solidFill>
                  <a:schemeClr val="tx1"/>
                </a:solidFill>
              </a:rPr>
              <a:t>Based on Physical Characteristics</a:t>
            </a:r>
            <a:endParaRPr lang="en-US" sz="4000" b="1" i="1" dirty="0">
              <a:solidFill>
                <a:schemeClr val="tx1"/>
              </a:solidFill>
            </a:endParaRPr>
          </a:p>
        </p:txBody>
      </p:sp>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381000" y="2666999"/>
            <a:ext cx="2055875" cy="4032583"/>
          </a:xfrm>
          <a:prstGeom prst="rect">
            <a:avLst/>
          </a:prstGeom>
        </p:spPr>
      </p:pic>
      <p:sp>
        <p:nvSpPr>
          <p:cNvPr id="6" name="TextBox 5"/>
          <p:cNvSpPr txBox="1"/>
          <p:nvPr/>
        </p:nvSpPr>
        <p:spPr>
          <a:xfrm>
            <a:off x="2283670" y="6464784"/>
            <a:ext cx="1905000" cy="369332"/>
          </a:xfrm>
          <a:prstGeom prst="rect">
            <a:avLst/>
          </a:prstGeom>
          <a:noFill/>
        </p:spPr>
        <p:txBody>
          <a:bodyPr wrap="square" rtlCol="0">
            <a:spAutoFit/>
          </a:bodyPr>
          <a:lstStyle/>
          <a:p>
            <a:r>
              <a:rPr lang="en-US" b="1" dirty="0" smtClean="0"/>
              <a:t>Carolus Linnaeus</a:t>
            </a:r>
            <a:endParaRPr lang="en-US" b="1" dirty="0"/>
          </a:p>
        </p:txBody>
      </p:sp>
      <p:pic>
        <p:nvPicPr>
          <p:cNvPr id="2050" name="Picture 2"/>
          <p:cNvPicPr>
            <a:picLocks noChangeAspect="1" noChangeArrowheads="1"/>
          </p:cNvPicPr>
          <p:nvPr/>
        </p:nvPicPr>
        <p:blipFill>
          <a:blip r:embed="rId4"/>
          <a:srcRect l="4688" t="34375" r="44531" b="14584"/>
          <a:stretch>
            <a:fillRect/>
          </a:stretch>
        </p:blipFill>
        <p:spPr bwMode="auto">
          <a:xfrm>
            <a:off x="3733800" y="2704514"/>
            <a:ext cx="5105400" cy="3848686"/>
          </a:xfrm>
          <a:prstGeom prst="rect">
            <a:avLst/>
          </a:prstGeom>
          <a:noFill/>
          <a:ln w="9525">
            <a:noFill/>
            <a:miter lim="800000"/>
            <a:headEnd/>
            <a:tailEnd/>
          </a:ln>
          <a:effectLst/>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819400" y="4114800"/>
            <a:ext cx="1902670" cy="2300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2970958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Vocabulary</a:t>
            </a:r>
            <a:endParaRPr lang="en-US" dirty="0"/>
          </a:p>
        </p:txBody>
      </p:sp>
      <p:sp>
        <p:nvSpPr>
          <p:cNvPr id="3" name="Text Placeholder 2"/>
          <p:cNvSpPr>
            <a:spLocks noGrp="1"/>
          </p:cNvSpPr>
          <p:nvPr>
            <p:ph type="body" idx="1"/>
          </p:nvPr>
        </p:nvSpPr>
        <p:spPr/>
        <p:txBody>
          <a:bodyPr>
            <a:normAutofit/>
          </a:bodyPr>
          <a:lstStyle/>
          <a:p>
            <a:r>
              <a:rPr lang="en-US" sz="4000" b="1" i="1" dirty="0" smtClean="0"/>
              <a:t>Taxonomy</a:t>
            </a:r>
            <a:endParaRPr lang="en-US" sz="4000" b="1" i="1" dirty="0"/>
          </a:p>
        </p:txBody>
      </p:sp>
      <p:sp>
        <p:nvSpPr>
          <p:cNvPr id="4" name="TextBox 3"/>
          <p:cNvSpPr txBox="1"/>
          <p:nvPr/>
        </p:nvSpPr>
        <p:spPr>
          <a:xfrm>
            <a:off x="838200" y="2895600"/>
            <a:ext cx="3848100" cy="2308324"/>
          </a:xfrm>
          <a:prstGeom prst="rect">
            <a:avLst/>
          </a:prstGeom>
          <a:noFill/>
        </p:spPr>
        <p:txBody>
          <a:bodyPr wrap="square" rtlCol="0">
            <a:spAutoFit/>
          </a:bodyPr>
          <a:lstStyle/>
          <a:p>
            <a:r>
              <a:rPr lang="en-US" sz="3600" b="1" i="1" dirty="0" smtClean="0">
                <a:solidFill>
                  <a:srgbClr val="FFC000"/>
                </a:solidFill>
              </a:rPr>
              <a:t>The science </a:t>
            </a:r>
          </a:p>
          <a:p>
            <a:r>
              <a:rPr lang="en-US" sz="3600" b="1" i="1" dirty="0" smtClean="0">
                <a:solidFill>
                  <a:srgbClr val="FFC000"/>
                </a:solidFill>
              </a:rPr>
              <a:t>of classifying </a:t>
            </a:r>
          </a:p>
          <a:p>
            <a:r>
              <a:rPr lang="en-US" sz="3600" b="1" i="1" dirty="0" smtClean="0">
                <a:solidFill>
                  <a:srgbClr val="FFC000"/>
                </a:solidFill>
              </a:rPr>
              <a:t>and naming organisms.</a:t>
            </a:r>
            <a:endParaRPr lang="en-US" sz="3600" b="1" i="1" dirty="0">
              <a:solidFill>
                <a:srgbClr val="FFC000"/>
              </a:solidFill>
            </a:endParaRPr>
          </a:p>
        </p:txBody>
      </p:sp>
      <p:pic>
        <p:nvPicPr>
          <p:cNvPr id="6" name="Picture 5"/>
          <p:cNvPicPr>
            <a:picLocks noChangeAspect="1"/>
          </p:cNvPicPr>
          <p:nvPr/>
        </p:nvPicPr>
        <p:blipFill>
          <a:blip r:embed="rId3"/>
          <a:stretch>
            <a:fillRect/>
          </a:stretch>
        </p:blipFill>
        <p:spPr>
          <a:xfrm>
            <a:off x="3657600" y="2743200"/>
            <a:ext cx="5170269" cy="38703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0537381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Vocabulary</a:t>
            </a:r>
            <a:endParaRPr lang="en-US" dirty="0"/>
          </a:p>
        </p:txBody>
      </p:sp>
      <p:sp>
        <p:nvSpPr>
          <p:cNvPr id="3" name="Text Placeholder 2"/>
          <p:cNvSpPr>
            <a:spLocks noGrp="1"/>
          </p:cNvSpPr>
          <p:nvPr>
            <p:ph type="body" idx="1"/>
          </p:nvPr>
        </p:nvSpPr>
        <p:spPr/>
        <p:txBody>
          <a:bodyPr>
            <a:normAutofit/>
          </a:bodyPr>
          <a:lstStyle/>
          <a:p>
            <a:r>
              <a:rPr lang="en-US" sz="4000" b="1" i="1" dirty="0" smtClean="0"/>
              <a:t>Taxon</a:t>
            </a:r>
            <a:endParaRPr lang="en-US" sz="4000" b="1" i="1" dirty="0"/>
          </a:p>
        </p:txBody>
      </p:sp>
      <p:sp>
        <p:nvSpPr>
          <p:cNvPr id="4" name="TextBox 3"/>
          <p:cNvSpPr txBox="1"/>
          <p:nvPr/>
        </p:nvSpPr>
        <p:spPr>
          <a:xfrm>
            <a:off x="838200" y="2895600"/>
            <a:ext cx="3848100" cy="3416320"/>
          </a:xfrm>
          <a:prstGeom prst="rect">
            <a:avLst/>
          </a:prstGeom>
          <a:noFill/>
        </p:spPr>
        <p:txBody>
          <a:bodyPr wrap="square" rtlCol="0">
            <a:spAutoFit/>
          </a:bodyPr>
          <a:lstStyle/>
          <a:p>
            <a:r>
              <a:rPr lang="en-US" sz="3600" b="1" i="1" dirty="0" smtClean="0">
                <a:solidFill>
                  <a:srgbClr val="FFC000"/>
                </a:solidFill>
              </a:rPr>
              <a:t>Each group </a:t>
            </a:r>
          </a:p>
          <a:p>
            <a:r>
              <a:rPr lang="en-US" sz="3600" b="1" i="1" dirty="0" smtClean="0">
                <a:solidFill>
                  <a:srgbClr val="FFC000"/>
                </a:solidFill>
              </a:rPr>
              <a:t>within the Linnaean classification system </a:t>
            </a:r>
          </a:p>
          <a:p>
            <a:r>
              <a:rPr lang="en-US" sz="3600" b="1" i="1" dirty="0" smtClean="0">
                <a:solidFill>
                  <a:srgbClr val="FFC000"/>
                </a:solidFill>
              </a:rPr>
              <a:t>(plural = taxa).</a:t>
            </a:r>
            <a:endParaRPr lang="en-US" sz="3600" b="1" i="1" dirty="0">
              <a:solidFill>
                <a:srgbClr val="FFC000"/>
              </a:solidFill>
            </a:endParaRPr>
          </a:p>
        </p:txBody>
      </p:sp>
      <p:pic>
        <p:nvPicPr>
          <p:cNvPr id="6" name="Picture 5"/>
          <p:cNvPicPr>
            <a:picLocks noChangeAspect="1"/>
          </p:cNvPicPr>
          <p:nvPr/>
        </p:nvPicPr>
        <p:blipFill>
          <a:blip r:embed="rId3"/>
          <a:stretch>
            <a:fillRect/>
          </a:stretch>
        </p:blipFill>
        <p:spPr>
          <a:xfrm>
            <a:off x="3962400" y="2895600"/>
            <a:ext cx="4886106"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ight Arrow 4"/>
          <p:cNvSpPr/>
          <p:nvPr/>
        </p:nvSpPr>
        <p:spPr>
          <a:xfrm>
            <a:off x="3276600" y="3810000"/>
            <a:ext cx="309223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748443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52800" y="2590800"/>
            <a:ext cx="5411617" cy="4050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rotWithShape="1">
          <a:blip r:embed="rId4">
            <a:extLst>
              <a:ext uri="{28A0092B-C50C-407E-A947-70E740481C1C}">
                <a14:useLocalDpi xmlns="" xmlns:a14="http://schemas.microsoft.com/office/drawing/2010/main" val="0"/>
              </a:ext>
            </a:extLst>
          </a:blip>
          <a:srcRect/>
          <a:stretch/>
        </p:blipFill>
        <p:spPr>
          <a:xfrm>
            <a:off x="457200" y="2667000"/>
            <a:ext cx="2111603" cy="4139900"/>
          </a:xfrm>
          <a:prstGeom prst="rect">
            <a:avLst/>
          </a:prstGeom>
        </p:spPr>
      </p:pic>
      <p:sp>
        <p:nvSpPr>
          <p:cNvPr id="7" name="Text Placeholder 2"/>
          <p:cNvSpPr>
            <a:spLocks noGrp="1"/>
          </p:cNvSpPr>
          <p:nvPr>
            <p:ph type="body" idx="1"/>
          </p:nvPr>
        </p:nvSpPr>
        <p:spPr>
          <a:xfrm>
            <a:off x="638152" y="1066800"/>
            <a:ext cx="8022336" cy="685800"/>
          </a:xfrm>
        </p:spPr>
        <p:txBody>
          <a:bodyPr>
            <a:noAutofit/>
          </a:bodyPr>
          <a:lstStyle/>
          <a:p>
            <a:r>
              <a:rPr lang="en-US" sz="4800" b="1" dirty="0" smtClean="0">
                <a:solidFill>
                  <a:srgbClr val="FFC000"/>
                </a:solidFill>
              </a:rPr>
              <a:t>Linnaean System</a:t>
            </a:r>
          </a:p>
          <a:p>
            <a:r>
              <a:rPr lang="en-US" sz="4000" b="1" i="1" dirty="0" smtClean="0">
                <a:solidFill>
                  <a:schemeClr val="tx1"/>
                </a:solidFill>
              </a:rPr>
              <a:t>Based on Physical Characteristics</a:t>
            </a:r>
            <a:endParaRPr lang="en-US" sz="4000" b="1" i="1" dirty="0">
              <a:solidFill>
                <a:schemeClr val="tx1"/>
              </a:solidFill>
            </a:endParaRPr>
          </a:p>
        </p:txBody>
      </p:sp>
    </p:spTree>
    <p:extLst>
      <p:ext uri="{BB962C8B-B14F-4D97-AF65-F5344CB8AC3E}">
        <p14:creationId xmlns="" xmlns:p14="http://schemas.microsoft.com/office/powerpoint/2010/main" val="37221592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Vocabulary</a:t>
            </a:r>
            <a:endParaRPr lang="en-US" dirty="0"/>
          </a:p>
        </p:txBody>
      </p:sp>
      <p:sp>
        <p:nvSpPr>
          <p:cNvPr id="3" name="Text Placeholder 2"/>
          <p:cNvSpPr>
            <a:spLocks noGrp="1"/>
          </p:cNvSpPr>
          <p:nvPr>
            <p:ph type="body" idx="1"/>
          </p:nvPr>
        </p:nvSpPr>
        <p:spPr/>
        <p:txBody>
          <a:bodyPr>
            <a:normAutofit/>
          </a:bodyPr>
          <a:lstStyle/>
          <a:p>
            <a:r>
              <a:rPr lang="en-US" sz="4000" b="1" i="1" dirty="0" smtClean="0"/>
              <a:t>Binomial Nomenclature</a:t>
            </a:r>
            <a:endParaRPr lang="en-US" sz="4000" b="1" i="1" dirty="0"/>
          </a:p>
        </p:txBody>
      </p:sp>
      <p:sp>
        <p:nvSpPr>
          <p:cNvPr id="4" name="TextBox 3"/>
          <p:cNvSpPr txBox="1"/>
          <p:nvPr/>
        </p:nvSpPr>
        <p:spPr>
          <a:xfrm>
            <a:off x="838200" y="2895600"/>
            <a:ext cx="2895600" cy="3970318"/>
          </a:xfrm>
          <a:prstGeom prst="rect">
            <a:avLst/>
          </a:prstGeom>
          <a:noFill/>
        </p:spPr>
        <p:txBody>
          <a:bodyPr wrap="square" rtlCol="0">
            <a:spAutoFit/>
          </a:bodyPr>
          <a:lstStyle/>
          <a:p>
            <a:r>
              <a:rPr lang="en-US" sz="3600" b="1" i="1" dirty="0" smtClean="0">
                <a:solidFill>
                  <a:srgbClr val="FFC000"/>
                </a:solidFill>
              </a:rPr>
              <a:t>The first part of the name is the “genus”.</a:t>
            </a:r>
            <a:endParaRPr lang="en-US" sz="3600" b="1" i="1" dirty="0">
              <a:solidFill>
                <a:srgbClr val="FFC000"/>
              </a:solidFill>
            </a:endParaRPr>
          </a:p>
          <a:p>
            <a:r>
              <a:rPr lang="en-US" sz="3600" b="1" i="1" dirty="0" smtClean="0">
                <a:solidFill>
                  <a:srgbClr val="FFC000"/>
                </a:solidFill>
              </a:rPr>
              <a:t>Rule: Always capitalized and written in italics.</a:t>
            </a:r>
          </a:p>
        </p:txBody>
      </p:sp>
      <p:pic>
        <p:nvPicPr>
          <p:cNvPr id="6" name="Picture 5"/>
          <p:cNvPicPr>
            <a:picLocks noChangeAspect="1"/>
          </p:cNvPicPr>
          <p:nvPr/>
        </p:nvPicPr>
        <p:blipFill>
          <a:blip r:embed="rId3"/>
          <a:stretch>
            <a:fillRect/>
          </a:stretch>
        </p:blipFill>
        <p:spPr>
          <a:xfrm>
            <a:off x="3836175" y="2759519"/>
            <a:ext cx="5067894" cy="3793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0699680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Vocabulary</a:t>
            </a:r>
            <a:endParaRPr lang="en-US" dirty="0"/>
          </a:p>
        </p:txBody>
      </p:sp>
      <p:sp>
        <p:nvSpPr>
          <p:cNvPr id="3" name="Text Placeholder 2"/>
          <p:cNvSpPr>
            <a:spLocks noGrp="1"/>
          </p:cNvSpPr>
          <p:nvPr>
            <p:ph type="body" idx="1"/>
          </p:nvPr>
        </p:nvSpPr>
        <p:spPr/>
        <p:txBody>
          <a:bodyPr>
            <a:normAutofit/>
          </a:bodyPr>
          <a:lstStyle/>
          <a:p>
            <a:r>
              <a:rPr lang="en-US" sz="4000" b="1" i="1" dirty="0" smtClean="0"/>
              <a:t>Binomial Nomenclature</a:t>
            </a:r>
            <a:endParaRPr lang="en-US" sz="4000" b="1" i="1" dirty="0"/>
          </a:p>
        </p:txBody>
      </p:sp>
      <p:sp>
        <p:nvSpPr>
          <p:cNvPr id="4" name="TextBox 3"/>
          <p:cNvSpPr txBox="1"/>
          <p:nvPr/>
        </p:nvSpPr>
        <p:spPr>
          <a:xfrm>
            <a:off x="609600" y="2887682"/>
            <a:ext cx="2895600" cy="3970318"/>
          </a:xfrm>
          <a:prstGeom prst="rect">
            <a:avLst/>
          </a:prstGeom>
          <a:noFill/>
        </p:spPr>
        <p:txBody>
          <a:bodyPr wrap="square" rtlCol="0">
            <a:spAutoFit/>
          </a:bodyPr>
          <a:lstStyle/>
          <a:p>
            <a:r>
              <a:rPr lang="en-US" sz="3600" b="1" i="1" dirty="0" smtClean="0">
                <a:solidFill>
                  <a:srgbClr val="FFC000"/>
                </a:solidFill>
              </a:rPr>
              <a:t>The second part of the name is the “species”. Rule: always lower case and in italics.</a:t>
            </a:r>
          </a:p>
        </p:txBody>
      </p:sp>
      <p:pic>
        <p:nvPicPr>
          <p:cNvPr id="6" name="Picture 5"/>
          <p:cNvPicPr>
            <a:picLocks noChangeAspect="1"/>
          </p:cNvPicPr>
          <p:nvPr/>
        </p:nvPicPr>
        <p:blipFill>
          <a:blip r:embed="rId3"/>
          <a:stretch>
            <a:fillRect/>
          </a:stretch>
        </p:blipFill>
        <p:spPr>
          <a:xfrm>
            <a:off x="3581400" y="2819400"/>
            <a:ext cx="49879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4807944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838200"/>
            <a:ext cx="5486400" cy="5078313"/>
          </a:xfrm>
          <a:prstGeom prst="rect">
            <a:avLst/>
          </a:prstGeom>
          <a:noFill/>
        </p:spPr>
        <p:txBody>
          <a:bodyPr wrap="square" rtlCol="0">
            <a:spAutoFit/>
          </a:bodyPr>
          <a:lstStyle/>
          <a:p>
            <a:r>
              <a:rPr lang="en-US" sz="4800" b="1" dirty="0" smtClean="0"/>
              <a:t>1. Homo Sapien</a:t>
            </a:r>
          </a:p>
          <a:p>
            <a:r>
              <a:rPr lang="en-US" sz="4800" b="1" dirty="0" smtClean="0"/>
              <a:t>2. Homo sapien</a:t>
            </a:r>
          </a:p>
          <a:p>
            <a:r>
              <a:rPr lang="en-US" sz="4800" b="1" dirty="0" smtClean="0"/>
              <a:t>3. homo sapien</a:t>
            </a:r>
          </a:p>
          <a:p>
            <a:r>
              <a:rPr lang="en-US" sz="4800" b="1" i="1" dirty="0" smtClean="0"/>
              <a:t>4. Homo Sapien</a:t>
            </a:r>
          </a:p>
          <a:p>
            <a:r>
              <a:rPr lang="en-US" sz="4800" b="1" i="1" dirty="0" smtClean="0"/>
              <a:t>5. Homo sapien</a:t>
            </a:r>
          </a:p>
          <a:p>
            <a:r>
              <a:rPr lang="en-US" sz="4800" b="1" i="1" dirty="0" smtClean="0"/>
              <a:t>6. homo sapien</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4</a:t>
            </a:r>
            <a:r>
              <a:rPr lang="en-US" dirty="0" smtClean="0"/>
              <a:t> </a:t>
            </a:r>
            <a:r>
              <a:rPr lang="en-US" sz="6000" dirty="0" smtClean="0"/>
              <a:t>Principles</a:t>
            </a:r>
            <a:endParaRPr lang="en-US" dirty="0"/>
          </a:p>
        </p:txBody>
      </p:sp>
      <p:sp>
        <p:nvSpPr>
          <p:cNvPr id="3" name="Text Placeholder 2"/>
          <p:cNvSpPr>
            <a:spLocks noGrp="1"/>
          </p:cNvSpPr>
          <p:nvPr>
            <p:ph type="body" idx="1"/>
          </p:nvPr>
        </p:nvSpPr>
        <p:spPr/>
        <p:txBody>
          <a:bodyPr>
            <a:noAutofit/>
          </a:bodyPr>
          <a:lstStyle/>
          <a:p>
            <a:r>
              <a:rPr lang="en-US" sz="4800" b="1" i="1" dirty="0" smtClean="0"/>
              <a:t>of Natural Selection</a:t>
            </a:r>
            <a:endParaRPr lang="en-US" sz="4800" b="1" i="1" dirty="0"/>
          </a:p>
        </p:txBody>
      </p:sp>
      <p:sp>
        <p:nvSpPr>
          <p:cNvPr id="4" name="TextBox 3"/>
          <p:cNvSpPr txBox="1"/>
          <p:nvPr/>
        </p:nvSpPr>
        <p:spPr>
          <a:xfrm>
            <a:off x="838200" y="3124200"/>
            <a:ext cx="7391400" cy="2985433"/>
          </a:xfrm>
          <a:prstGeom prst="rect">
            <a:avLst/>
          </a:prstGeom>
          <a:noFill/>
        </p:spPr>
        <p:txBody>
          <a:bodyPr wrap="square" rtlCol="0">
            <a:spAutoFit/>
          </a:bodyPr>
          <a:lstStyle/>
          <a:p>
            <a:r>
              <a:rPr lang="en-US" sz="4400" b="1" u="sng" dirty="0" smtClean="0"/>
              <a:t>Adaptation</a:t>
            </a:r>
          </a:p>
          <a:p>
            <a:r>
              <a:rPr lang="en-US" sz="3600" b="1" dirty="0" smtClean="0">
                <a:solidFill>
                  <a:schemeClr val="bg1"/>
                </a:solidFill>
              </a:rPr>
              <a:t>There must be a certain variation of a trait that allows an individual to </a:t>
            </a:r>
            <a:r>
              <a:rPr lang="en-US" sz="3600" b="1" u="sng" dirty="0" smtClean="0">
                <a:solidFill>
                  <a:schemeClr val="bg1"/>
                </a:solidFill>
              </a:rPr>
              <a:t>survive when it competes</a:t>
            </a:r>
            <a:r>
              <a:rPr lang="en-US" sz="3600" b="1" dirty="0" smtClean="0">
                <a:solidFill>
                  <a:schemeClr val="bg1"/>
                </a:solidFill>
              </a:rPr>
              <a:t> against the environment.</a:t>
            </a:r>
            <a:endParaRPr lang="en-US" sz="3600" b="1" dirty="0">
              <a:solidFill>
                <a:schemeClr val="bg1"/>
              </a:solidFill>
            </a:endParaRPr>
          </a:p>
        </p:txBody>
      </p:sp>
    </p:spTree>
    <p:extLst>
      <p:ext uri="{BB962C8B-B14F-4D97-AF65-F5344CB8AC3E}">
        <p14:creationId xmlns="" xmlns:p14="http://schemas.microsoft.com/office/powerpoint/2010/main" val="411835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4400" y="3733800"/>
            <a:ext cx="3658063" cy="2670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876800" y="3308055"/>
            <a:ext cx="3352800" cy="3195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 Placeholder 2"/>
          <p:cNvSpPr>
            <a:spLocks noGrp="1"/>
          </p:cNvSpPr>
          <p:nvPr>
            <p:ph type="body" idx="1"/>
          </p:nvPr>
        </p:nvSpPr>
        <p:spPr>
          <a:xfrm>
            <a:off x="473242" y="990600"/>
            <a:ext cx="8022336" cy="685800"/>
          </a:xfrm>
        </p:spPr>
        <p:txBody>
          <a:bodyPr>
            <a:noAutofit/>
          </a:bodyPr>
          <a:lstStyle/>
          <a:p>
            <a:r>
              <a:rPr lang="en-US" sz="4800" b="1" dirty="0" smtClean="0">
                <a:solidFill>
                  <a:srgbClr val="FFC000"/>
                </a:solidFill>
              </a:rPr>
              <a:t>Charles Darwin</a:t>
            </a:r>
          </a:p>
          <a:p>
            <a:r>
              <a:rPr lang="en-US" sz="4800" b="1" dirty="0" smtClean="0">
                <a:solidFill>
                  <a:srgbClr val="FFC000"/>
                </a:solidFill>
              </a:rPr>
              <a:t>&amp; Natural Selection</a:t>
            </a:r>
            <a:endParaRPr lang="en-US" sz="4800" b="1" dirty="0">
              <a:solidFill>
                <a:srgbClr val="FFC000"/>
              </a:solidFill>
            </a:endParaRPr>
          </a:p>
        </p:txBody>
      </p:sp>
      <p:sp>
        <p:nvSpPr>
          <p:cNvPr id="5" name="TextBox 4"/>
          <p:cNvSpPr txBox="1"/>
          <p:nvPr/>
        </p:nvSpPr>
        <p:spPr>
          <a:xfrm>
            <a:off x="533400" y="2667000"/>
            <a:ext cx="8001922" cy="1077218"/>
          </a:xfrm>
          <a:prstGeom prst="rect">
            <a:avLst/>
          </a:prstGeom>
          <a:noFill/>
        </p:spPr>
        <p:txBody>
          <a:bodyPr wrap="square" rtlCol="0">
            <a:spAutoFit/>
          </a:bodyPr>
          <a:lstStyle/>
          <a:p>
            <a:r>
              <a:rPr lang="en-US" sz="3200" b="1" i="1" dirty="0" smtClean="0"/>
              <a:t>An </a:t>
            </a:r>
            <a:r>
              <a:rPr lang="en-US" sz="3200" b="1" i="1" u="sng" dirty="0" smtClean="0"/>
              <a:t>adaptation</a:t>
            </a:r>
            <a:r>
              <a:rPr lang="en-US" sz="3200" b="1" i="1" dirty="0" smtClean="0"/>
              <a:t> allows an organism to survive in its environment.</a:t>
            </a:r>
            <a:endParaRPr lang="en-US" sz="3200" b="1" i="1" dirty="0"/>
          </a:p>
        </p:txBody>
      </p:sp>
    </p:spTree>
    <p:extLst>
      <p:ext uri="{BB962C8B-B14F-4D97-AF65-F5344CB8AC3E}">
        <p14:creationId xmlns="" xmlns:p14="http://schemas.microsoft.com/office/powerpoint/2010/main" val="1012716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9694</TotalTime>
  <Words>4055</Words>
  <Application>Microsoft Office PowerPoint</Application>
  <PresentationFormat>On-screen Show (4:3)</PresentationFormat>
  <Paragraphs>1244</Paragraphs>
  <Slides>79</Slides>
  <Notes>74</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Module</vt:lpstr>
      <vt:lpstr>Evolution Unit</vt:lpstr>
      <vt:lpstr>Slide 2</vt:lpstr>
      <vt:lpstr>Slide 3</vt:lpstr>
      <vt:lpstr>Slide 4</vt:lpstr>
      <vt:lpstr>Slide 5</vt:lpstr>
      <vt:lpstr>4 Principles</vt:lpstr>
      <vt:lpstr>Slide 7</vt:lpstr>
      <vt:lpstr>4 Principles</vt:lpstr>
      <vt:lpstr>Slide 9</vt:lpstr>
      <vt:lpstr>4 Principles</vt:lpstr>
      <vt:lpstr>4 Principles</vt:lpstr>
      <vt:lpstr>Slide 12</vt:lpstr>
      <vt:lpstr>Slide 13</vt:lpstr>
      <vt:lpstr>Slide 14</vt:lpstr>
      <vt:lpstr>Example of Natural Selection Acting on a Population</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 What was the Variation in the Moth Population?</vt:lpstr>
      <vt:lpstr> What was the Adaptation in the Moth Population?</vt:lpstr>
      <vt:lpstr> What resource was limited Due to Overproduction?</vt:lpstr>
      <vt:lpstr> How were the  Decedents Modified?</vt:lpstr>
      <vt:lpstr>Moth Population When Pollution Was Controlled?</vt:lpstr>
      <vt:lpstr>If the pollution problem  was worldwide.</vt:lpstr>
      <vt:lpstr>Let’s Explore Evolution</vt:lpstr>
      <vt:lpstr> Origin of Life &amp; Evidence of Ev </vt:lpstr>
      <vt:lpstr>How did something living (organic)  arise from non-living matter? (inorganic)</vt:lpstr>
      <vt:lpstr>Slide 42</vt:lpstr>
      <vt:lpstr>Slide 43</vt:lpstr>
      <vt:lpstr>Slide 44</vt:lpstr>
      <vt:lpstr>Slide 45</vt:lpstr>
      <vt:lpstr>Slide 46</vt:lpstr>
      <vt:lpstr>First Life on Earth</vt:lpstr>
      <vt:lpstr>Earth’s Atmosphere Oxygenated</vt:lpstr>
      <vt:lpstr>How did a multicellular organism  arise from a single-celled organism? </vt:lpstr>
      <vt:lpstr>Slide 50</vt:lpstr>
      <vt:lpstr>Origin of Life</vt:lpstr>
      <vt:lpstr>Early prokaryotes and eukaryotes reproduced asexually, so… How can there be genetic diversity among organisms today? </vt:lpstr>
      <vt:lpstr>The area of sexual reproduction is still an area of scientific research. </vt:lpstr>
      <vt:lpstr>Homologous Structures</vt:lpstr>
      <vt:lpstr>Analogous Structures</vt:lpstr>
      <vt:lpstr>Vestigial Structures</vt:lpstr>
      <vt:lpstr>Embryology</vt:lpstr>
      <vt:lpstr>Molecular Biology</vt:lpstr>
      <vt:lpstr>Amino Acid Sequencing</vt:lpstr>
      <vt:lpstr>Amino Acid Sequencing</vt:lpstr>
      <vt:lpstr>Amino Acid Sequencing</vt:lpstr>
      <vt:lpstr>Amino Acid Sequencing</vt:lpstr>
      <vt:lpstr>Amino Acid Sequencing</vt:lpstr>
      <vt:lpstr> Classification of Life</vt:lpstr>
      <vt:lpstr>Slide 65</vt:lpstr>
      <vt:lpstr>Slide 66</vt:lpstr>
      <vt:lpstr>Slide 67</vt:lpstr>
      <vt:lpstr>Cladograms (7:18) BozemanScience.com</vt:lpstr>
      <vt:lpstr>Cladistics</vt:lpstr>
      <vt:lpstr>Cladistics</vt:lpstr>
      <vt:lpstr>Cladistics</vt:lpstr>
      <vt:lpstr>Cladistics</vt:lpstr>
      <vt:lpstr>Slide 73</vt:lpstr>
      <vt:lpstr>Vocabulary</vt:lpstr>
      <vt:lpstr>Vocabulary</vt:lpstr>
      <vt:lpstr>Slide 76</vt:lpstr>
      <vt:lpstr>Vocabulary</vt:lpstr>
      <vt:lpstr>Vocabulary</vt:lpstr>
      <vt:lpstr>Slide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Life</dc:title>
  <dc:creator>Owner</dc:creator>
  <cp:lastModifiedBy>lhuth</cp:lastModifiedBy>
  <cp:revision>395</cp:revision>
  <dcterms:created xsi:type="dcterms:W3CDTF">2015-06-03T18:34:54Z</dcterms:created>
  <dcterms:modified xsi:type="dcterms:W3CDTF">2017-04-14T18:34:05Z</dcterms:modified>
</cp:coreProperties>
</file>